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0"/>
  </p:notesMasterIdLst>
  <p:handoutMasterIdLst>
    <p:handoutMasterId r:id="rId91"/>
  </p:handoutMasterIdLst>
  <p:sldIdLst>
    <p:sldId id="581" r:id="rId2"/>
    <p:sldId id="615" r:id="rId3"/>
    <p:sldId id="649" r:id="rId4"/>
    <p:sldId id="701" r:id="rId5"/>
    <p:sldId id="613" r:id="rId6"/>
    <p:sldId id="698" r:id="rId7"/>
    <p:sldId id="699" r:id="rId8"/>
    <p:sldId id="700" r:id="rId9"/>
    <p:sldId id="616" r:id="rId10"/>
    <p:sldId id="650" r:id="rId11"/>
    <p:sldId id="614" r:id="rId12"/>
    <p:sldId id="617" r:id="rId13"/>
    <p:sldId id="618" r:id="rId14"/>
    <p:sldId id="619" r:id="rId15"/>
    <p:sldId id="620" r:id="rId16"/>
    <p:sldId id="621" r:id="rId17"/>
    <p:sldId id="627" r:id="rId18"/>
    <p:sldId id="662" r:id="rId19"/>
    <p:sldId id="628" r:id="rId20"/>
    <p:sldId id="622" r:id="rId21"/>
    <p:sldId id="702" r:id="rId22"/>
    <p:sldId id="623" r:id="rId23"/>
    <p:sldId id="664" r:id="rId24"/>
    <p:sldId id="663" r:id="rId25"/>
    <p:sldId id="665" r:id="rId26"/>
    <p:sldId id="666" r:id="rId27"/>
    <p:sldId id="624" r:id="rId28"/>
    <p:sldId id="706" r:id="rId29"/>
    <p:sldId id="629" r:id="rId30"/>
    <p:sldId id="625" r:id="rId31"/>
    <p:sldId id="626" r:id="rId32"/>
    <p:sldId id="630" r:id="rId33"/>
    <p:sldId id="652" r:id="rId34"/>
    <p:sldId id="631" r:id="rId35"/>
    <p:sldId id="653" r:id="rId36"/>
    <p:sldId id="654" r:id="rId37"/>
    <p:sldId id="655" r:id="rId38"/>
    <p:sldId id="656" r:id="rId39"/>
    <p:sldId id="657" r:id="rId40"/>
    <p:sldId id="697" r:id="rId41"/>
    <p:sldId id="658" r:id="rId42"/>
    <p:sldId id="659" r:id="rId43"/>
    <p:sldId id="660" r:id="rId44"/>
    <p:sldId id="633" r:id="rId45"/>
    <p:sldId id="661" r:id="rId46"/>
    <p:sldId id="635" r:id="rId47"/>
    <p:sldId id="695" r:id="rId48"/>
    <p:sldId id="634" r:id="rId49"/>
    <p:sldId id="636" r:id="rId50"/>
    <p:sldId id="641" r:id="rId51"/>
    <p:sldId id="637" r:id="rId52"/>
    <p:sldId id="638" r:id="rId53"/>
    <p:sldId id="642" r:id="rId54"/>
    <p:sldId id="667" r:id="rId55"/>
    <p:sldId id="668" r:id="rId56"/>
    <p:sldId id="669" r:id="rId57"/>
    <p:sldId id="670" r:id="rId58"/>
    <p:sldId id="671" r:id="rId59"/>
    <p:sldId id="672" r:id="rId60"/>
    <p:sldId id="673" r:id="rId61"/>
    <p:sldId id="674" r:id="rId62"/>
    <p:sldId id="675" r:id="rId63"/>
    <p:sldId id="676" r:id="rId64"/>
    <p:sldId id="677" r:id="rId65"/>
    <p:sldId id="678" r:id="rId66"/>
    <p:sldId id="679" r:id="rId67"/>
    <p:sldId id="643" r:id="rId68"/>
    <p:sldId id="639" r:id="rId69"/>
    <p:sldId id="680" r:id="rId70"/>
    <p:sldId id="681" r:id="rId71"/>
    <p:sldId id="682" r:id="rId72"/>
    <p:sldId id="683" r:id="rId73"/>
    <p:sldId id="686" r:id="rId74"/>
    <p:sldId id="687" r:id="rId75"/>
    <p:sldId id="688" r:id="rId76"/>
    <p:sldId id="689" r:id="rId77"/>
    <p:sldId id="690" r:id="rId78"/>
    <p:sldId id="704" r:id="rId79"/>
    <p:sldId id="703" r:id="rId80"/>
    <p:sldId id="696" r:id="rId81"/>
    <p:sldId id="694" r:id="rId82"/>
    <p:sldId id="691" r:id="rId83"/>
    <p:sldId id="692" r:id="rId84"/>
    <p:sldId id="645" r:id="rId85"/>
    <p:sldId id="693" r:id="rId86"/>
    <p:sldId id="644" r:id="rId87"/>
    <p:sldId id="647" r:id="rId88"/>
    <p:sldId id="55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69B"/>
    <a:srgbClr val="0256FF"/>
    <a:srgbClr val="33CC33"/>
    <a:srgbClr val="0C8FFC"/>
    <a:srgbClr val="99CCFF"/>
    <a:srgbClr val="63A802"/>
    <a:srgbClr val="1F4E79"/>
    <a:srgbClr val="C2E511"/>
    <a:srgbClr val="D2F03C"/>
    <a:srgbClr val="0128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16" autoAdjust="0"/>
    <p:restoredTop sz="90241" autoAdjust="0"/>
  </p:normalViewPr>
  <p:slideViewPr>
    <p:cSldViewPr snapToGrid="0">
      <p:cViewPr varScale="1">
        <p:scale>
          <a:sx n="125" d="100"/>
          <a:sy n="125" d="100"/>
        </p:scale>
        <p:origin x="1464"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20" d="100"/>
        <a:sy n="120" d="100"/>
      </p:scale>
      <p:origin x="0" y="0"/>
    </p:cViewPr>
  </p:sorterViewPr>
  <p:notesViewPr>
    <p:cSldViewPr snapToGrid="0">
      <p:cViewPr varScale="1">
        <p:scale>
          <a:sx n="127" d="100"/>
          <a:sy n="127" d="100"/>
        </p:scale>
        <p:origin x="-44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Application</a:t>
            </a:r>
            <a:r>
              <a:rPr lang="en-US" baseline="0" dirty="0"/>
              <a:t> Defined Storage for Exchange</a:t>
            </a:r>
            <a:endParaRPr lang="en-US" dirty="0"/>
          </a:p>
        </c:rich>
      </c:tx>
      <c:overlay val="0"/>
      <c:spPr>
        <a:noFill/>
        <a:ln>
          <a:noFill/>
        </a:ln>
        <a:effectLst/>
      </c:spPr>
    </c:title>
    <c:autoTitleDeleted val="0"/>
    <c:plotArea>
      <c:layout/>
      <c:barChart>
        <c:barDir val="bar"/>
        <c:grouping val="stacked"/>
        <c:varyColors val="0"/>
        <c:ser>
          <c:idx val="0"/>
          <c:order val="0"/>
          <c:tx>
            <c:strRef>
              <c:f>Sheet1!$B$1</c:f>
              <c:strCache>
                <c:ptCount val="1"/>
                <c:pt idx="0">
                  <c:v>Number of Mailboxes</c:v>
                </c:pt>
              </c:strCache>
            </c:strRef>
          </c:tx>
          <c:spPr>
            <a:solidFill>
              <a:schemeClr val="accent1"/>
            </a:solidFill>
            <a:ln>
              <a:noFill/>
            </a:ln>
            <a:effectLst/>
          </c:spPr>
          <c:invertIfNegative val="0"/>
          <c:cat>
            <c:strRef>
              <c:f>Sheet1!$A$2:$A$3</c:f>
              <c:strCache>
                <c:ptCount val="2"/>
                <c:pt idx="0">
                  <c:v>4K Page Size</c:v>
                </c:pt>
                <c:pt idx="1">
                  <c:v>32K Page Size</c:v>
                </c:pt>
              </c:strCache>
            </c:strRef>
          </c:cat>
          <c:val>
            <c:numRef>
              <c:f>Sheet1!$B$2:$B$3</c:f>
              <c:numCache>
                <c:formatCode>General</c:formatCode>
                <c:ptCount val="2"/>
                <c:pt idx="0">
                  <c:v>2140</c:v>
                </c:pt>
                <c:pt idx="1">
                  <c:v>2557</c:v>
                </c:pt>
              </c:numCache>
            </c:numRef>
          </c:val>
          <c:extLst>
            <c:ext xmlns:c16="http://schemas.microsoft.com/office/drawing/2014/chart" uri="{C3380CC4-5D6E-409C-BE32-E72D297353CC}">
              <c16:uniqueId val="{00000000-577C-C14C-872E-ED02EC8C6D10}"/>
            </c:ext>
          </c:extLst>
        </c:ser>
        <c:dLbls>
          <c:showLegendKey val="0"/>
          <c:showVal val="0"/>
          <c:showCatName val="0"/>
          <c:showSerName val="0"/>
          <c:showPercent val="0"/>
          <c:showBubbleSize val="0"/>
        </c:dLbls>
        <c:gapWidth val="150"/>
        <c:overlap val="100"/>
        <c:axId val="2074576720"/>
        <c:axId val="2074757712"/>
      </c:barChart>
      <c:catAx>
        <c:axId val="2074576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4757712"/>
        <c:crosses val="autoZero"/>
        <c:auto val="1"/>
        <c:lblAlgn val="ctr"/>
        <c:lblOffset val="100"/>
        <c:noMultiLvlLbl val="0"/>
      </c:catAx>
      <c:valAx>
        <c:axId val="2074757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74576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5ED82C-864F-7D42-AFDF-9AC4A02AA9B0}" type="datetimeFigureOut">
              <a:rPr lang="en-US" smtClean="0"/>
              <a:t>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C194C0-E073-E64B-9316-653E71DEFA3F}" type="slidenum">
              <a:rPr lang="en-US" smtClean="0"/>
              <a:t>‹#›</a:t>
            </a:fld>
            <a:endParaRPr lang="en-US" dirty="0"/>
          </a:p>
        </p:txBody>
      </p:sp>
    </p:spTree>
    <p:extLst>
      <p:ext uri="{BB962C8B-B14F-4D97-AF65-F5344CB8AC3E}">
        <p14:creationId xmlns:p14="http://schemas.microsoft.com/office/powerpoint/2010/main" val="3701570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EBFA0-7698-41E3-A42B-10155F660BB7}" type="datetimeFigureOut">
              <a:rPr lang="en-US" smtClean="0"/>
              <a:t>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52883-1B73-40D3-A475-1F82A16E7189}" type="slidenum">
              <a:rPr lang="en-US" smtClean="0"/>
              <a:t>‹#›</a:t>
            </a:fld>
            <a:endParaRPr lang="en-US" dirty="0"/>
          </a:p>
        </p:txBody>
      </p:sp>
    </p:spTree>
    <p:extLst>
      <p:ext uri="{BB962C8B-B14F-4D97-AF65-F5344CB8AC3E}">
        <p14:creationId xmlns:p14="http://schemas.microsoft.com/office/powerpoint/2010/main" val="3352789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52883-1B73-40D3-A475-1F82A16E7189}" type="slidenum">
              <a:rPr lang="en-US" smtClean="0"/>
              <a:t>2</a:t>
            </a:fld>
            <a:endParaRPr lang="en-US" dirty="0"/>
          </a:p>
        </p:txBody>
      </p:sp>
    </p:spTree>
    <p:extLst>
      <p:ext uri="{BB962C8B-B14F-4D97-AF65-F5344CB8AC3E}">
        <p14:creationId xmlns:p14="http://schemas.microsoft.com/office/powerpoint/2010/main" val="1585320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52883-1B73-40D3-A475-1F82A16E7189}" type="slidenum">
              <a:rPr lang="en-US" smtClean="0"/>
              <a:t>27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28</a:t>
            </a:fld>
            <a:endParaRPr lang="en-US"/>
          </a:p>
        </p:txBody>
      </p:sp>
    </p:spTree>
    <p:extLst>
      <p:ext uri="{BB962C8B-B14F-4D97-AF65-F5344CB8AC3E}">
        <p14:creationId xmlns:p14="http://schemas.microsoft.com/office/powerpoint/2010/main" val="335484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29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39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49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59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69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52883-1B73-40D3-A475-1F82A16E7189}" type="slidenum">
              <a:rPr lang="en-US" smtClean="0"/>
              <a:t>8</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78</a:t>
            </a:fld>
            <a:endParaRPr lang="en-US"/>
          </a:p>
        </p:txBody>
      </p:sp>
    </p:spTree>
    <p:extLst>
      <p:ext uri="{BB962C8B-B14F-4D97-AF65-F5344CB8AC3E}">
        <p14:creationId xmlns:p14="http://schemas.microsoft.com/office/powerpoint/2010/main" val="105404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79</a:t>
            </a:fld>
            <a:endParaRPr lang="en-US"/>
          </a:p>
        </p:txBody>
      </p:sp>
    </p:spTree>
    <p:extLst>
      <p:ext uri="{BB962C8B-B14F-4D97-AF65-F5344CB8AC3E}">
        <p14:creationId xmlns:p14="http://schemas.microsoft.com/office/powerpoint/2010/main" val="1013919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80</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252883-1B73-40D3-A475-1F82A16E7189}" type="slidenum">
              <a:rPr lang="en-US" smtClean="0"/>
              <a:t>81</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82</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9</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83</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84</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85</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86</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87</a:t>
            </a:fld>
            <a:endParaRPr lang="en-US"/>
          </a:p>
        </p:txBody>
      </p:sp>
    </p:spTree>
    <p:extLst>
      <p:ext uri="{BB962C8B-B14F-4D97-AF65-F5344CB8AC3E}">
        <p14:creationId xmlns:p14="http://schemas.microsoft.com/office/powerpoint/2010/main" val="158453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3252883-1B73-40D3-A475-1F82A16E7189}" type="slidenum">
              <a:rPr lang="en-US" smtClean="0"/>
              <a:t>11</a:t>
            </a:fld>
            <a:endParaRPr lang="en-US"/>
          </a:p>
        </p:txBody>
      </p:sp>
    </p:spTree>
    <p:extLst>
      <p:ext uri="{BB962C8B-B14F-4D97-AF65-F5344CB8AC3E}">
        <p14:creationId xmlns:p14="http://schemas.microsoft.com/office/powerpoint/2010/main" val="158453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97901" y="301036"/>
            <a:ext cx="1674019" cy="659606"/>
          </a:xfrm>
          <a:prstGeom prst="rect">
            <a:avLst/>
          </a:prstGeom>
        </p:spPr>
      </p:pic>
      <p:sp>
        <p:nvSpPr>
          <p:cNvPr id="2" name="Title 1"/>
          <p:cNvSpPr>
            <a:spLocks noGrp="1"/>
          </p:cNvSpPr>
          <p:nvPr>
            <p:ph type="ctrTitle"/>
          </p:nvPr>
        </p:nvSpPr>
        <p:spPr>
          <a:xfrm>
            <a:off x="2743200" y="1122363"/>
            <a:ext cx="9144000" cy="2387600"/>
          </a:xfrm>
          <a:prstGeom prst="rect">
            <a:avLst/>
          </a:prstGeom>
        </p:spPr>
        <p:txBody>
          <a:bodyPr anchor="b">
            <a:normAutofit/>
          </a:bodyPr>
          <a:lstStyle>
            <a:lvl1pPr algn="ctr">
              <a:defRPr sz="3600" baseline="0">
                <a:solidFill>
                  <a:srgbClr val="02569B"/>
                </a:solidFill>
                <a:latin typeface="+mj-lt"/>
              </a:defRPr>
            </a:lvl1pPr>
          </a:lstStyle>
          <a:p>
            <a:r>
              <a:rPr lang="en-US" dirty="0"/>
              <a:t>Click to edit Master title style</a:t>
            </a:r>
          </a:p>
        </p:txBody>
      </p:sp>
      <p:sp>
        <p:nvSpPr>
          <p:cNvPr id="3" name="Subtitle 2"/>
          <p:cNvSpPr>
            <a:spLocks noGrp="1"/>
          </p:cNvSpPr>
          <p:nvPr>
            <p:ph type="subTitle" idx="1"/>
          </p:nvPr>
        </p:nvSpPr>
        <p:spPr>
          <a:xfrm>
            <a:off x="2743200" y="3602038"/>
            <a:ext cx="9144000" cy="1655762"/>
          </a:xfrm>
          <a:prstGeom prst="rect">
            <a:avLst/>
          </a:prstGeom>
        </p:spPr>
        <p:txBody>
          <a:bodyPr/>
          <a:lstStyle>
            <a:lvl1pPr marL="0" indent="0" algn="ctr">
              <a:buNone/>
              <a:defRPr sz="2400">
                <a:solidFill>
                  <a:srgbClr val="02569B"/>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78094"/>
          <a:stretch/>
        </p:blipFill>
        <p:spPr>
          <a:xfrm>
            <a:off x="0" y="0"/>
            <a:ext cx="2670528" cy="6858000"/>
          </a:xfrm>
          <a:prstGeom prst="rect">
            <a:avLst/>
          </a:prstGeom>
        </p:spPr>
      </p:pic>
    </p:spTree>
    <p:extLst>
      <p:ext uri="{BB962C8B-B14F-4D97-AF65-F5344CB8AC3E}">
        <p14:creationId xmlns:p14="http://schemas.microsoft.com/office/powerpoint/2010/main" val="231198550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8094"/>
          <a:stretch/>
        </p:blipFill>
        <p:spPr>
          <a:xfrm>
            <a:off x="0" y="0"/>
            <a:ext cx="2670528" cy="6858000"/>
          </a:xfrm>
          <a:prstGeom prst="rect">
            <a:avLst/>
          </a:prstGeom>
        </p:spPr>
      </p:pic>
      <p:sp>
        <p:nvSpPr>
          <p:cNvPr id="7" name="Title 1"/>
          <p:cNvSpPr>
            <a:spLocks noGrp="1"/>
          </p:cNvSpPr>
          <p:nvPr>
            <p:ph type="title"/>
          </p:nvPr>
        </p:nvSpPr>
        <p:spPr>
          <a:xfrm>
            <a:off x="2743200" y="2991119"/>
            <a:ext cx="9389284" cy="875763"/>
          </a:xfrm>
          <a:prstGeom prst="rect">
            <a:avLst/>
          </a:prstGeom>
        </p:spPr>
        <p:txBody>
          <a:bodyPr anchor="b">
            <a:normAutofit/>
          </a:bodyPr>
          <a:lstStyle>
            <a:lvl1pPr algn="ctr">
              <a:defRPr sz="3200">
                <a:solidFill>
                  <a:srgbClr val="02569B"/>
                </a:solidFill>
                <a:latin typeface="+mj-lt"/>
              </a:defRPr>
            </a:lvl1pPr>
          </a:lstStyle>
          <a:p>
            <a:r>
              <a:rPr lang="en-US" dirty="0"/>
              <a:t>Click to edit Master title style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Tree>
    <p:extLst>
      <p:ext uri="{BB962C8B-B14F-4D97-AF65-F5344CB8AC3E}">
        <p14:creationId xmlns:p14="http://schemas.microsoft.com/office/powerpoint/2010/main" val="139249992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ngle Text Box Slide">
    <p:spTree>
      <p:nvGrpSpPr>
        <p:cNvPr id="1" name=""/>
        <p:cNvGrpSpPr/>
        <p:nvPr/>
      </p:nvGrpSpPr>
      <p:grpSpPr>
        <a:xfrm>
          <a:off x="0" y="0"/>
          <a:ext cx="0" cy="0"/>
          <a:chOff x="0" y="0"/>
          <a:chExt cx="0" cy="0"/>
        </a:xfrm>
      </p:grpSpPr>
      <p:sp>
        <p:nvSpPr>
          <p:cNvPr id="2" name="Title 1"/>
          <p:cNvSpPr>
            <a:spLocks noGrp="1"/>
          </p:cNvSpPr>
          <p:nvPr>
            <p:ph type="title"/>
          </p:nvPr>
        </p:nvSpPr>
        <p:spPr>
          <a:xfrm>
            <a:off x="865632" y="365760"/>
            <a:ext cx="10460736" cy="875763"/>
          </a:xfrm>
          <a:prstGeom prst="rect">
            <a:avLst/>
          </a:prstGeom>
        </p:spPr>
        <p:txBody>
          <a:bodyPr anchor="ctr">
            <a:normAutofit/>
          </a:bodyPr>
          <a:lstStyle>
            <a:lvl1pPr>
              <a:defRPr sz="3600">
                <a:solidFill>
                  <a:srgbClr val="02569B"/>
                </a:solidFill>
                <a:latin typeface="+mj-lt"/>
              </a:defRPr>
            </a:lvl1pPr>
          </a:lstStyle>
          <a:p>
            <a:r>
              <a:rPr lang="en-US" dirty="0"/>
              <a:t>Click to edit Master title style</a:t>
            </a:r>
          </a:p>
        </p:txBody>
      </p:sp>
      <p:sp>
        <p:nvSpPr>
          <p:cNvPr id="10" name="Text Placeholder 2"/>
          <p:cNvSpPr>
            <a:spLocks noGrp="1"/>
          </p:cNvSpPr>
          <p:nvPr>
            <p:ph idx="1"/>
          </p:nvPr>
        </p:nvSpPr>
        <p:spPr>
          <a:xfrm>
            <a:off x="865632" y="1463040"/>
            <a:ext cx="10515600" cy="4351338"/>
          </a:xfrm>
          <a:prstGeom prst="rect">
            <a:avLst/>
          </a:prstGeom>
        </p:spPr>
        <p:txBody>
          <a:bodyPr vert="horz" lIns="91440" tIns="45720" rIns="91440" bIns="45720" rtlCol="0">
            <a:normAutofit/>
          </a:bodyPr>
          <a:lstStyle>
            <a:lvl1pPr marL="0" indent="0">
              <a:buClr>
                <a:srgbClr val="63A802"/>
              </a:buClr>
              <a:buFontTx/>
              <a:buNone/>
              <a:defRPr sz="2400" baseline="0">
                <a:solidFill>
                  <a:srgbClr val="02569B"/>
                </a:solidFill>
                <a:latin typeface="+mj-lt"/>
              </a:defRPr>
            </a:lvl1pPr>
            <a:lvl2pPr marL="685800" indent="-228600">
              <a:buClr>
                <a:srgbClr val="63A802"/>
              </a:buClr>
              <a:buFont typeface="Wingdings" panose="05000000000000000000" pitchFamily="2" charset="2"/>
              <a:buChar char="§"/>
              <a:defRPr sz="2000" baseline="0">
                <a:solidFill>
                  <a:srgbClr val="02569B"/>
                </a:solidFill>
                <a:latin typeface="+mj-lt"/>
              </a:defRPr>
            </a:lvl2pPr>
            <a:lvl3pPr marL="914400" indent="-227013">
              <a:buClr>
                <a:srgbClr val="63A802"/>
              </a:buClr>
              <a:defRPr sz="1800" baseline="0">
                <a:solidFill>
                  <a:srgbClr val="02569B"/>
                </a:solidFill>
                <a:latin typeface="+mj-lt"/>
              </a:defRPr>
            </a:lvl3pPr>
            <a:lvl4pPr marL="1143000" indent="-227013">
              <a:buClr>
                <a:srgbClr val="63A802"/>
              </a:buClr>
              <a:defRPr sz="1600" baseline="0">
                <a:solidFill>
                  <a:srgbClr val="02569B"/>
                </a:solidFill>
                <a:latin typeface="+mj-lt"/>
              </a:defRPr>
            </a:lvl4pPr>
            <a:lvl5pPr marL="1371600" indent="-227013">
              <a:buClr>
                <a:srgbClr val="63A802"/>
              </a:buClr>
              <a:defRPr sz="1600" baseline="0">
                <a:solidFill>
                  <a:srgbClr val="02569B"/>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
        <p:nvSpPr>
          <p:cNvPr id="11" name="Rectangle 10"/>
          <p:cNvSpPr>
            <a:spLocks noChangeAspect="1"/>
          </p:cNvSpPr>
          <p:nvPr userDrawn="1"/>
        </p:nvSpPr>
        <p:spPr>
          <a:xfrm>
            <a:off x="1523" y="1"/>
            <a:ext cx="12188952" cy="270065"/>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rgbClr val="0256FF"/>
              </a:solidFill>
            </a:endParaRPr>
          </a:p>
        </p:txBody>
      </p:sp>
    </p:spTree>
    <p:extLst>
      <p:ext uri="{BB962C8B-B14F-4D97-AF65-F5344CB8AC3E}">
        <p14:creationId xmlns:p14="http://schemas.microsoft.com/office/powerpoint/2010/main" val="20972119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ual Text Box Slide">
    <p:spTree>
      <p:nvGrpSpPr>
        <p:cNvPr id="1" name=""/>
        <p:cNvGrpSpPr/>
        <p:nvPr/>
      </p:nvGrpSpPr>
      <p:grpSpPr>
        <a:xfrm>
          <a:off x="0" y="0"/>
          <a:ext cx="0" cy="0"/>
          <a:chOff x="0" y="0"/>
          <a:chExt cx="0" cy="0"/>
        </a:xfrm>
      </p:grpSpPr>
      <p:sp>
        <p:nvSpPr>
          <p:cNvPr id="10" name="Text Placeholder 2"/>
          <p:cNvSpPr>
            <a:spLocks noGrp="1"/>
          </p:cNvSpPr>
          <p:nvPr>
            <p:ph idx="1"/>
          </p:nvPr>
        </p:nvSpPr>
        <p:spPr>
          <a:xfrm>
            <a:off x="865632" y="1463040"/>
            <a:ext cx="5022273" cy="4351338"/>
          </a:xfrm>
          <a:prstGeom prst="rect">
            <a:avLst/>
          </a:prstGeom>
        </p:spPr>
        <p:txBody>
          <a:bodyPr vert="horz" lIns="91440" tIns="45720" rIns="91440" bIns="45720" rtlCol="0">
            <a:normAutofit/>
          </a:bodyPr>
          <a:lstStyle>
            <a:lvl1pPr marL="463539" indent="-463539">
              <a:buClr>
                <a:srgbClr val="63A802"/>
              </a:buClr>
              <a:buFontTx/>
              <a:buBlip>
                <a:blip r:embed="rId2"/>
              </a:buBlip>
              <a:defRPr lang="en-US" sz="2400" kern="1200" baseline="0" dirty="0" smtClean="0">
                <a:solidFill>
                  <a:srgbClr val="02569B"/>
                </a:solidFill>
                <a:latin typeface="+mj-lt"/>
                <a:ea typeface="+mn-ea"/>
                <a:cs typeface="+mn-cs"/>
              </a:defRPr>
            </a:lvl1pPr>
            <a:lvl2pPr marL="685800" indent="-228600" algn="l" defTabSz="914377" rtl="0" eaLnBrk="1" latinLnBrk="0" hangingPunct="1">
              <a:lnSpc>
                <a:spcPct val="90000"/>
              </a:lnSpc>
              <a:spcBef>
                <a:spcPts val="500"/>
              </a:spcBef>
              <a:buClr>
                <a:srgbClr val="63A802"/>
              </a:buClr>
              <a:buFont typeface="Wingdings" panose="05000000000000000000" pitchFamily="2" charset="2"/>
              <a:buChar char="§"/>
              <a:defRPr lang="en-US" sz="2000" kern="1200" baseline="0" dirty="0" smtClean="0">
                <a:solidFill>
                  <a:srgbClr val="02569B"/>
                </a:solidFill>
                <a:latin typeface="+mj-lt"/>
                <a:ea typeface="+mn-ea"/>
                <a:cs typeface="+mn-cs"/>
              </a:defRPr>
            </a:lvl2pPr>
            <a:lvl3pPr marL="914400" indent="-227013" algn="l" defTabSz="914377" rtl="0" eaLnBrk="1" latinLnBrk="0" hangingPunct="1">
              <a:lnSpc>
                <a:spcPct val="90000"/>
              </a:lnSpc>
              <a:spcBef>
                <a:spcPts val="500"/>
              </a:spcBef>
              <a:buClr>
                <a:srgbClr val="63A802"/>
              </a:buClr>
              <a:defRPr lang="en-US" sz="1800" kern="1200" baseline="0" dirty="0" smtClean="0">
                <a:solidFill>
                  <a:srgbClr val="02569B"/>
                </a:solidFill>
                <a:latin typeface="+mj-lt"/>
                <a:ea typeface="+mn-ea"/>
                <a:cs typeface="+mn-cs"/>
              </a:defRPr>
            </a:lvl3pPr>
            <a:lvl4pPr marL="1143000" indent="-227013" algn="l" defTabSz="914377" rtl="0" eaLnBrk="1" latinLnBrk="0" hangingPunct="1">
              <a:lnSpc>
                <a:spcPct val="90000"/>
              </a:lnSpc>
              <a:spcBef>
                <a:spcPts val="500"/>
              </a:spcBef>
              <a:buClr>
                <a:srgbClr val="63A802"/>
              </a:buClr>
              <a:defRPr lang="en-US" sz="1600" kern="1200" baseline="0" dirty="0" smtClean="0">
                <a:solidFill>
                  <a:srgbClr val="02569B"/>
                </a:solidFill>
                <a:latin typeface="+mj-lt"/>
                <a:ea typeface="+mn-ea"/>
                <a:cs typeface="+mn-cs"/>
              </a:defRPr>
            </a:lvl4pPr>
            <a:lvl5pPr marL="1371600" indent="-227013" algn="l" defTabSz="914377" rtl="0" eaLnBrk="1" latinLnBrk="0" hangingPunct="1">
              <a:lnSpc>
                <a:spcPct val="90000"/>
              </a:lnSpc>
              <a:spcBef>
                <a:spcPts val="500"/>
              </a:spcBef>
              <a:buClr>
                <a:srgbClr val="63A802"/>
              </a:buClr>
              <a:defRPr lang="en-US" sz="1400" kern="1200" baseline="0" dirty="0">
                <a:solidFill>
                  <a:srgbClr val="02569B"/>
                </a:solidFill>
                <a:latin typeface="+mj-lt"/>
                <a:ea typeface="+mn-ea"/>
                <a:cs typeface="+mn-cs"/>
              </a:defRPr>
            </a:lvl5pPr>
          </a:lstStyle>
          <a:p>
            <a:pPr marL="0" lvl="0" indent="0" algn="l" defTabSz="914377" rtl="0" eaLnBrk="1" latinLnBrk="0" hangingPunct="1">
              <a:lnSpc>
                <a:spcPct val="90000"/>
              </a:lnSpc>
              <a:spcBef>
                <a:spcPts val="1000"/>
              </a:spcBef>
              <a:buClr>
                <a:srgbClr val="63A802"/>
              </a:buClr>
              <a:buFontTx/>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idx="13"/>
          </p:nvPr>
        </p:nvSpPr>
        <p:spPr>
          <a:xfrm>
            <a:off x="6305550" y="1463040"/>
            <a:ext cx="5022273" cy="4351338"/>
          </a:xfrm>
          <a:prstGeom prst="rect">
            <a:avLst/>
          </a:prstGeom>
        </p:spPr>
        <p:txBody>
          <a:bodyPr vert="horz" lIns="91440" tIns="45720" rIns="91440" bIns="45720" rtlCol="0">
            <a:normAutofit/>
          </a:bodyPr>
          <a:lstStyle>
            <a:lvl1pPr marL="0" indent="0" algn="l" defTabSz="914377" rtl="0" eaLnBrk="1" latinLnBrk="0" hangingPunct="1">
              <a:lnSpc>
                <a:spcPct val="90000"/>
              </a:lnSpc>
              <a:buClr>
                <a:srgbClr val="63A802"/>
              </a:buClr>
              <a:buFontTx/>
              <a:buNone/>
              <a:defRPr lang="en-US" sz="2400" kern="1200" baseline="0" dirty="0" smtClean="0">
                <a:solidFill>
                  <a:srgbClr val="02569B"/>
                </a:solidFill>
                <a:latin typeface="+mj-lt"/>
                <a:ea typeface="+mn-ea"/>
                <a:cs typeface="+mn-cs"/>
              </a:defRPr>
            </a:lvl1pPr>
            <a:lvl2pPr marL="685800" indent="-228600" algn="l" defTabSz="914377" rtl="0" eaLnBrk="1" latinLnBrk="0" hangingPunct="1">
              <a:lnSpc>
                <a:spcPct val="90000"/>
              </a:lnSpc>
              <a:spcBef>
                <a:spcPts val="500"/>
              </a:spcBef>
              <a:buClr>
                <a:srgbClr val="63A802"/>
              </a:buClr>
              <a:buFont typeface="Wingdings" panose="05000000000000000000" pitchFamily="2" charset="2"/>
              <a:buChar char="§"/>
              <a:defRPr lang="en-US" sz="2000" kern="1200" baseline="0" dirty="0" smtClean="0">
                <a:solidFill>
                  <a:srgbClr val="02569B"/>
                </a:solidFill>
                <a:latin typeface="+mj-lt"/>
                <a:ea typeface="+mn-ea"/>
                <a:cs typeface="+mn-cs"/>
              </a:defRPr>
            </a:lvl2pPr>
            <a:lvl3pPr marL="914400" indent="-228600" algn="l" defTabSz="914377" rtl="0" eaLnBrk="1" latinLnBrk="0" hangingPunct="1">
              <a:lnSpc>
                <a:spcPct val="90000"/>
              </a:lnSpc>
              <a:spcBef>
                <a:spcPts val="500"/>
              </a:spcBef>
              <a:buClr>
                <a:srgbClr val="63A802"/>
              </a:buClr>
              <a:tabLst/>
              <a:defRPr lang="en-US" sz="1800" kern="1200" baseline="0" dirty="0" smtClean="0">
                <a:solidFill>
                  <a:srgbClr val="02569B"/>
                </a:solidFill>
                <a:latin typeface="+mj-lt"/>
                <a:ea typeface="+mn-ea"/>
                <a:cs typeface="+mn-cs"/>
              </a:defRPr>
            </a:lvl3pPr>
            <a:lvl4pPr marL="1143000" indent="-227013" algn="l" defTabSz="914377" rtl="0" eaLnBrk="1" latinLnBrk="0" hangingPunct="1">
              <a:lnSpc>
                <a:spcPct val="90000"/>
              </a:lnSpc>
              <a:spcBef>
                <a:spcPts val="500"/>
              </a:spcBef>
              <a:buClr>
                <a:srgbClr val="63A802"/>
              </a:buClr>
              <a:defRPr lang="en-US" sz="1600" kern="1200" baseline="0" dirty="0" smtClean="0">
                <a:solidFill>
                  <a:srgbClr val="02569B"/>
                </a:solidFill>
                <a:latin typeface="+mj-lt"/>
                <a:ea typeface="+mn-ea"/>
                <a:cs typeface="+mn-cs"/>
              </a:defRPr>
            </a:lvl4pPr>
            <a:lvl5pPr marL="1371600" indent="-227013" algn="l" defTabSz="914377" rtl="0" eaLnBrk="1" latinLnBrk="0" hangingPunct="1">
              <a:lnSpc>
                <a:spcPct val="90000"/>
              </a:lnSpc>
              <a:spcBef>
                <a:spcPts val="500"/>
              </a:spcBef>
              <a:buClr>
                <a:srgbClr val="63A802"/>
              </a:buClr>
              <a:defRPr lang="en-US" sz="1400" kern="1200" baseline="0" dirty="0">
                <a:solidFill>
                  <a:srgbClr val="02569B"/>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3048" y="0"/>
            <a:ext cx="12188952" cy="274320"/>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
        <p:nvSpPr>
          <p:cNvPr id="4" name="Title 3"/>
          <p:cNvSpPr>
            <a:spLocks noGrp="1"/>
          </p:cNvSpPr>
          <p:nvPr>
            <p:ph type="title"/>
          </p:nvPr>
        </p:nvSpPr>
        <p:spPr>
          <a:xfrm>
            <a:off x="868680" y="365125"/>
            <a:ext cx="10460736" cy="877824"/>
          </a:xfrm>
          <a:prstGeom prst="rect">
            <a:avLst/>
          </a:prstGeom>
        </p:spPr>
        <p:txBody>
          <a:bodyPr anchor="ctr"/>
          <a:lstStyle>
            <a:lvl1pPr algn="l" defTabSz="914377" rtl="0" eaLnBrk="1" latinLnBrk="0" hangingPunct="1">
              <a:lnSpc>
                <a:spcPct val="90000"/>
              </a:lnSpc>
              <a:spcBef>
                <a:spcPct val="0"/>
              </a:spcBef>
              <a:buNone/>
              <a:defRPr lang="en-US" sz="3600" kern="1200" dirty="0">
                <a:solidFill>
                  <a:srgbClr val="02569B"/>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56250069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Only Slide">
    <p:spTree>
      <p:nvGrpSpPr>
        <p:cNvPr id="1" name=""/>
        <p:cNvGrpSpPr/>
        <p:nvPr/>
      </p:nvGrpSpPr>
      <p:grpSpPr>
        <a:xfrm>
          <a:off x="0" y="0"/>
          <a:ext cx="0" cy="0"/>
          <a:chOff x="0" y="0"/>
          <a:chExt cx="0" cy="0"/>
        </a:xfrm>
      </p:grpSpPr>
      <p:sp>
        <p:nvSpPr>
          <p:cNvPr id="5" name="Title 1"/>
          <p:cNvSpPr>
            <a:spLocks noGrp="1"/>
          </p:cNvSpPr>
          <p:nvPr>
            <p:ph type="title"/>
          </p:nvPr>
        </p:nvSpPr>
        <p:spPr>
          <a:xfrm>
            <a:off x="865632" y="365760"/>
            <a:ext cx="10460736" cy="875763"/>
          </a:xfrm>
          <a:prstGeom prst="rect">
            <a:avLst/>
          </a:prstGeom>
        </p:spPr>
        <p:txBody>
          <a:bodyPr anchor="ctr">
            <a:normAutofit/>
          </a:bodyPr>
          <a:lstStyle>
            <a:lvl1pPr>
              <a:defRPr sz="3600">
                <a:solidFill>
                  <a:srgbClr val="02569B"/>
                </a:solidFill>
                <a:latin typeface="+mj-lt"/>
              </a:defRPr>
            </a:lvl1pPr>
          </a:lstStyle>
          <a:p>
            <a:r>
              <a:rPr lang="en-US" dirty="0"/>
              <a:t>Click to edit Master title style</a:t>
            </a:r>
          </a:p>
        </p:txBody>
      </p:sp>
      <p:sp>
        <p:nvSpPr>
          <p:cNvPr id="6" name="Rectangle 5"/>
          <p:cNvSpPr/>
          <p:nvPr userDrawn="1"/>
        </p:nvSpPr>
        <p:spPr>
          <a:xfrm>
            <a:off x="0" y="0"/>
            <a:ext cx="12188952" cy="274320"/>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Tree>
    <p:extLst>
      <p:ext uri="{BB962C8B-B14F-4D97-AF65-F5344CB8AC3E}">
        <p14:creationId xmlns:p14="http://schemas.microsoft.com/office/powerpoint/2010/main" val="122872565"/>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ight Text Box Slide">
    <p:spTree>
      <p:nvGrpSpPr>
        <p:cNvPr id="1" name=""/>
        <p:cNvGrpSpPr/>
        <p:nvPr/>
      </p:nvGrpSpPr>
      <p:grpSpPr>
        <a:xfrm>
          <a:off x="0" y="0"/>
          <a:ext cx="0" cy="0"/>
          <a:chOff x="0" y="0"/>
          <a:chExt cx="0" cy="0"/>
        </a:xfrm>
      </p:grpSpPr>
      <p:sp>
        <p:nvSpPr>
          <p:cNvPr id="8" name="Text Placeholder 2"/>
          <p:cNvSpPr>
            <a:spLocks noGrp="1"/>
          </p:cNvSpPr>
          <p:nvPr>
            <p:ph idx="13"/>
          </p:nvPr>
        </p:nvSpPr>
        <p:spPr>
          <a:xfrm>
            <a:off x="6304095" y="1336225"/>
            <a:ext cx="5022273" cy="4351338"/>
          </a:xfrm>
          <a:prstGeom prst="rect">
            <a:avLst/>
          </a:prstGeom>
        </p:spPr>
        <p:txBody>
          <a:bodyPr vert="horz" lIns="91440" tIns="45720" rIns="91440" bIns="45720" rtlCol="0">
            <a:normAutofit/>
          </a:bodyPr>
          <a:lstStyle>
            <a:lvl1pPr marL="0" indent="0">
              <a:buClr>
                <a:srgbClr val="63A802"/>
              </a:buClr>
              <a:buFontTx/>
              <a:buNone/>
              <a:defRPr lang="en-US" sz="2400" kern="1200" baseline="0" dirty="0" smtClean="0">
                <a:solidFill>
                  <a:srgbClr val="02569B"/>
                </a:solidFill>
                <a:latin typeface="+mj-lt"/>
                <a:ea typeface="+mn-ea"/>
                <a:cs typeface="+mn-cs"/>
              </a:defRPr>
            </a:lvl1pPr>
            <a:lvl2pPr marL="914377" indent="-457189" algn="l" defTabSz="914377" rtl="0" eaLnBrk="1" latinLnBrk="0" hangingPunct="1">
              <a:lnSpc>
                <a:spcPct val="90000"/>
              </a:lnSpc>
              <a:spcBef>
                <a:spcPts val="500"/>
              </a:spcBef>
              <a:buClr>
                <a:srgbClr val="63A802"/>
              </a:buClr>
              <a:buFont typeface="Wingdings" panose="05000000000000000000" pitchFamily="2" charset="2"/>
              <a:buChar char="§"/>
              <a:defRPr lang="en-US" sz="2000" kern="1200" baseline="0" dirty="0" smtClean="0">
                <a:solidFill>
                  <a:srgbClr val="02569B"/>
                </a:solidFill>
                <a:latin typeface="+mj-lt"/>
                <a:ea typeface="+mn-ea"/>
                <a:cs typeface="+mn-cs"/>
              </a:defRPr>
            </a:lvl2pPr>
            <a:lvl3pPr algn="l" defTabSz="914377" rtl="0" eaLnBrk="1" latinLnBrk="0" hangingPunct="1">
              <a:lnSpc>
                <a:spcPct val="90000"/>
              </a:lnSpc>
              <a:spcBef>
                <a:spcPts val="500"/>
              </a:spcBef>
              <a:buClr>
                <a:srgbClr val="63A802"/>
              </a:buClr>
              <a:defRPr lang="en-US" sz="2000" kern="1200" baseline="0" dirty="0" smtClean="0">
                <a:solidFill>
                  <a:srgbClr val="02569B"/>
                </a:solidFill>
                <a:latin typeface="+mj-lt"/>
                <a:ea typeface="+mn-ea"/>
                <a:cs typeface="+mn-cs"/>
              </a:defRPr>
            </a:lvl3pPr>
            <a:lvl4pPr algn="l" defTabSz="914377" rtl="0" eaLnBrk="1" latinLnBrk="0" hangingPunct="1">
              <a:lnSpc>
                <a:spcPct val="90000"/>
              </a:lnSpc>
              <a:spcBef>
                <a:spcPts val="500"/>
              </a:spcBef>
              <a:buClr>
                <a:srgbClr val="63A802"/>
              </a:buClr>
              <a:defRPr lang="en-US" sz="2000" kern="1200" baseline="0" dirty="0" smtClean="0">
                <a:solidFill>
                  <a:srgbClr val="02569B"/>
                </a:solidFill>
                <a:latin typeface="+mj-lt"/>
                <a:ea typeface="+mn-ea"/>
                <a:cs typeface="+mn-cs"/>
              </a:defRPr>
            </a:lvl4pPr>
            <a:lvl5pPr algn="l" defTabSz="914377" rtl="0" eaLnBrk="1" latinLnBrk="0" hangingPunct="1">
              <a:lnSpc>
                <a:spcPct val="90000"/>
              </a:lnSpc>
              <a:spcBef>
                <a:spcPts val="500"/>
              </a:spcBef>
              <a:buClr>
                <a:srgbClr val="63A802"/>
              </a:buClr>
              <a:defRPr lang="en-US" sz="2000" kern="1200" baseline="0" dirty="0">
                <a:solidFill>
                  <a:srgbClr val="02569B"/>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0"/>
            <a:ext cx="12188952" cy="274320"/>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
        <p:nvSpPr>
          <p:cNvPr id="11" name="Title 1"/>
          <p:cNvSpPr>
            <a:spLocks noGrp="1"/>
          </p:cNvSpPr>
          <p:nvPr>
            <p:ph type="title"/>
          </p:nvPr>
        </p:nvSpPr>
        <p:spPr>
          <a:xfrm>
            <a:off x="865632" y="365760"/>
            <a:ext cx="10460736" cy="875763"/>
          </a:xfrm>
          <a:prstGeom prst="rect">
            <a:avLst/>
          </a:prstGeom>
        </p:spPr>
        <p:txBody>
          <a:bodyPr anchor="ctr">
            <a:normAutofit/>
          </a:bodyPr>
          <a:lstStyle>
            <a:lvl1pPr>
              <a:defRPr sz="3600">
                <a:solidFill>
                  <a:srgbClr val="02569B"/>
                </a:solidFill>
                <a:latin typeface="+mj-lt"/>
              </a:defRPr>
            </a:lvl1pPr>
          </a:lstStyle>
          <a:p>
            <a:r>
              <a:rPr lang="en-US" dirty="0"/>
              <a:t>Click to edit Master title style</a:t>
            </a:r>
          </a:p>
        </p:txBody>
      </p:sp>
    </p:spTree>
    <p:extLst>
      <p:ext uri="{BB962C8B-B14F-4D97-AF65-F5344CB8AC3E}">
        <p14:creationId xmlns:p14="http://schemas.microsoft.com/office/powerpoint/2010/main" val="415423579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eft Text Box Slide">
    <p:spTree>
      <p:nvGrpSpPr>
        <p:cNvPr id="1" name=""/>
        <p:cNvGrpSpPr/>
        <p:nvPr/>
      </p:nvGrpSpPr>
      <p:grpSpPr>
        <a:xfrm>
          <a:off x="0" y="0"/>
          <a:ext cx="0" cy="0"/>
          <a:chOff x="0" y="0"/>
          <a:chExt cx="0" cy="0"/>
        </a:xfrm>
      </p:grpSpPr>
      <p:sp>
        <p:nvSpPr>
          <p:cNvPr id="10" name="Text Placeholder 2"/>
          <p:cNvSpPr>
            <a:spLocks noGrp="1"/>
          </p:cNvSpPr>
          <p:nvPr>
            <p:ph idx="1"/>
          </p:nvPr>
        </p:nvSpPr>
        <p:spPr>
          <a:xfrm>
            <a:off x="865632" y="1336225"/>
            <a:ext cx="5022273" cy="4351338"/>
          </a:xfrm>
          <a:prstGeom prst="rect">
            <a:avLst/>
          </a:prstGeom>
        </p:spPr>
        <p:txBody>
          <a:bodyPr vert="horz" lIns="91440" tIns="45720" rIns="91440" bIns="45720" rtlCol="0">
            <a:normAutofit/>
          </a:bodyPr>
          <a:lstStyle>
            <a:lvl1pPr marL="463539" indent="-463539">
              <a:buClr>
                <a:srgbClr val="63A802"/>
              </a:buClr>
              <a:buFontTx/>
              <a:buBlip>
                <a:blip r:embed="rId2"/>
              </a:buBlip>
              <a:defRPr lang="en-US" sz="2400" kern="1200" baseline="0" dirty="0" smtClean="0">
                <a:solidFill>
                  <a:srgbClr val="02569B"/>
                </a:solidFill>
                <a:latin typeface="+mj-lt"/>
                <a:ea typeface="+mn-ea"/>
                <a:cs typeface="+mn-cs"/>
              </a:defRPr>
            </a:lvl1pPr>
            <a:lvl2pPr marL="914377" indent="-457189" algn="l" defTabSz="914377" rtl="0" eaLnBrk="1" latinLnBrk="0" hangingPunct="1">
              <a:lnSpc>
                <a:spcPct val="90000"/>
              </a:lnSpc>
              <a:spcBef>
                <a:spcPts val="500"/>
              </a:spcBef>
              <a:buClr>
                <a:srgbClr val="63A802"/>
              </a:buClr>
              <a:buFont typeface="Wingdings" panose="05000000000000000000" pitchFamily="2" charset="2"/>
              <a:buChar char="§"/>
              <a:defRPr lang="en-US" sz="2000" kern="1200" baseline="0" dirty="0" smtClean="0">
                <a:solidFill>
                  <a:srgbClr val="02569B"/>
                </a:solidFill>
                <a:latin typeface="+mj-lt"/>
                <a:ea typeface="+mn-ea"/>
                <a:cs typeface="+mn-cs"/>
              </a:defRPr>
            </a:lvl2pPr>
            <a:lvl3pPr algn="l" defTabSz="914377" rtl="0" eaLnBrk="1" latinLnBrk="0" hangingPunct="1">
              <a:lnSpc>
                <a:spcPct val="90000"/>
              </a:lnSpc>
              <a:spcBef>
                <a:spcPts val="500"/>
              </a:spcBef>
              <a:buClr>
                <a:srgbClr val="63A802"/>
              </a:buClr>
              <a:defRPr lang="en-US" sz="2000" kern="1200" baseline="0" dirty="0" smtClean="0">
                <a:solidFill>
                  <a:srgbClr val="02569B"/>
                </a:solidFill>
                <a:latin typeface="+mj-lt"/>
                <a:ea typeface="+mn-ea"/>
                <a:cs typeface="+mn-cs"/>
              </a:defRPr>
            </a:lvl3pPr>
            <a:lvl4pPr algn="l" defTabSz="914377" rtl="0" eaLnBrk="1" latinLnBrk="0" hangingPunct="1">
              <a:lnSpc>
                <a:spcPct val="90000"/>
              </a:lnSpc>
              <a:spcBef>
                <a:spcPts val="500"/>
              </a:spcBef>
              <a:buClr>
                <a:srgbClr val="63A802"/>
              </a:buClr>
              <a:defRPr lang="en-US" sz="2000" kern="1200" baseline="0" dirty="0" smtClean="0">
                <a:solidFill>
                  <a:srgbClr val="02569B"/>
                </a:solidFill>
                <a:latin typeface="+mj-lt"/>
                <a:ea typeface="+mn-ea"/>
                <a:cs typeface="+mn-cs"/>
              </a:defRPr>
            </a:lvl4pPr>
            <a:lvl5pPr algn="l" defTabSz="914377" rtl="0" eaLnBrk="1" latinLnBrk="0" hangingPunct="1">
              <a:lnSpc>
                <a:spcPct val="90000"/>
              </a:lnSpc>
              <a:spcBef>
                <a:spcPts val="500"/>
              </a:spcBef>
              <a:buClr>
                <a:srgbClr val="63A802"/>
              </a:buClr>
              <a:defRPr lang="en-US" sz="2000" kern="1200" baseline="0" dirty="0">
                <a:solidFill>
                  <a:srgbClr val="02569B"/>
                </a:solidFill>
                <a:latin typeface="+mj-lt"/>
                <a:ea typeface="+mn-ea"/>
                <a:cs typeface="+mn-cs"/>
              </a:defRPr>
            </a:lvl5pPr>
          </a:lstStyle>
          <a:p>
            <a:pPr marL="0" lvl="0" indent="0" algn="l" defTabSz="914377" rtl="0" eaLnBrk="1" latinLnBrk="0" hangingPunct="1">
              <a:lnSpc>
                <a:spcPct val="90000"/>
              </a:lnSpc>
              <a:spcBef>
                <a:spcPts val="1000"/>
              </a:spcBef>
              <a:buClr>
                <a:srgbClr val="63A802"/>
              </a:buClr>
              <a:buFontTx/>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865632" y="365760"/>
            <a:ext cx="10460736" cy="875763"/>
          </a:xfrm>
          <a:prstGeom prst="rect">
            <a:avLst/>
          </a:prstGeom>
        </p:spPr>
        <p:txBody>
          <a:bodyPr anchor="ctr">
            <a:normAutofit/>
          </a:bodyPr>
          <a:lstStyle>
            <a:lvl1pPr>
              <a:defRPr sz="3600">
                <a:solidFill>
                  <a:srgbClr val="02569B"/>
                </a:solidFill>
                <a:latin typeface="+mj-lt"/>
              </a:defRPr>
            </a:lvl1pPr>
          </a:lstStyle>
          <a:p>
            <a:r>
              <a:rPr lang="en-US" dirty="0"/>
              <a:t>Click to edit Master title style</a:t>
            </a:r>
          </a:p>
        </p:txBody>
      </p:sp>
      <p:sp>
        <p:nvSpPr>
          <p:cNvPr id="8" name="Rectangle 7"/>
          <p:cNvSpPr/>
          <p:nvPr userDrawn="1"/>
        </p:nvSpPr>
        <p:spPr>
          <a:xfrm>
            <a:off x="0" y="0"/>
            <a:ext cx="12188952" cy="274320"/>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4605" y="6194848"/>
            <a:ext cx="1339215" cy="527685"/>
          </a:xfrm>
          <a:prstGeom prst="rect">
            <a:avLst/>
          </a:prstGeom>
        </p:spPr>
      </p:pic>
    </p:spTree>
    <p:extLst>
      <p:ext uri="{BB962C8B-B14F-4D97-AF65-F5344CB8AC3E}">
        <p14:creationId xmlns:p14="http://schemas.microsoft.com/office/powerpoint/2010/main" val="318144858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8" name="Rectangle 7"/>
          <p:cNvSpPr/>
          <p:nvPr userDrawn="1"/>
        </p:nvSpPr>
        <p:spPr>
          <a:xfrm>
            <a:off x="0" y="0"/>
            <a:ext cx="12188952" cy="274320"/>
          </a:xfrm>
          <a:prstGeom prst="rect">
            <a:avLst/>
          </a:prstGeom>
          <a:solidFill>
            <a:srgbClr val="025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71864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Date Placeholder 3"/>
          <p:cNvSpPr txBox="1">
            <a:spLocks/>
          </p:cNvSpPr>
          <p:nvPr userDrawn="1"/>
        </p:nvSpPr>
        <p:spPr>
          <a:xfrm>
            <a:off x="5409363" y="6387534"/>
            <a:ext cx="1392323"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Maxta Proprietary</a:t>
            </a:r>
          </a:p>
        </p:txBody>
      </p:sp>
    </p:spTree>
    <p:extLst>
      <p:ext uri="{BB962C8B-B14F-4D97-AF65-F5344CB8AC3E}">
        <p14:creationId xmlns:p14="http://schemas.microsoft.com/office/powerpoint/2010/main" val="954799383"/>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50" r:id="rId3"/>
    <p:sldLayoutId id="2147483651" r:id="rId4"/>
    <p:sldLayoutId id="2147483652" r:id="rId5"/>
    <p:sldLayoutId id="2147483653" r:id="rId6"/>
    <p:sldLayoutId id="2147483654" r:id="rId7"/>
    <p:sldLayoutId id="2147483665" r:id="rId8"/>
  </p:sldLayoutIdLst>
  <p:transition spd="slow">
    <p:fade/>
  </p:transition>
  <p:hf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377" rtl="0" eaLnBrk="1" latinLnBrk="0" hangingPunct="1">
        <a:lnSpc>
          <a:spcPct val="90000"/>
        </a:lnSpc>
        <a:spcBef>
          <a:spcPts val="1000"/>
        </a:spcBef>
        <a:buClr>
          <a:srgbClr val="63A802"/>
        </a:buClr>
        <a:buFontTx/>
        <a:buBlip>
          <a:blip r:embed="rId10"/>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jp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1.jpg"/><Relationship Id="rId5" Type="http://schemas.openxmlformats.org/officeDocument/2006/relationships/image" Target="../media/image47.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37.png"/><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6.jpe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jpeg"/><Relationship Id="rId5" Type="http://schemas.openxmlformats.org/officeDocument/2006/relationships/image" Target="../media/image30.jpe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a:lnSpc>
                <a:spcPct val="100000"/>
              </a:lnSpc>
            </a:pPr>
            <a:r>
              <a:rPr lang="en-US" sz="3200" kern="0" dirty="0">
                <a:solidFill>
                  <a:schemeClr val="tx1"/>
                </a:solidFill>
              </a:rPr>
              <a:t>Maximize the Promise of Hyperconvergence</a:t>
            </a:r>
            <a:br>
              <a:rPr lang="en-US" sz="3200" kern="0" dirty="0">
                <a:solidFill>
                  <a:schemeClr val="tx1"/>
                </a:solidFill>
              </a:rPr>
            </a:br>
            <a:r>
              <a:rPr lang="en-US" sz="3200" kern="0" dirty="0">
                <a:solidFill>
                  <a:schemeClr val="tx1"/>
                </a:solidFill>
              </a:rPr>
              <a:t>by </a:t>
            </a:r>
            <a:r>
              <a:rPr lang="en-US" sz="3200" dirty="0">
                <a:solidFill>
                  <a:schemeClr val="tx1"/>
                </a:solidFill>
              </a:rPr>
              <a:t>Thinking Outside the Storage Box</a:t>
            </a:r>
            <a:endParaRPr lang="en-US" sz="2000" dirty="0">
              <a:solidFill>
                <a:schemeClr val="tx1"/>
              </a:solidFill>
            </a:endParaRPr>
          </a:p>
        </p:txBody>
      </p:sp>
      <p:sp>
        <p:nvSpPr>
          <p:cNvPr id="3" name="Subtitle 2"/>
          <p:cNvSpPr>
            <a:spLocks noGrp="1"/>
          </p:cNvSpPr>
          <p:nvPr>
            <p:ph type="subTitle" idx="1"/>
          </p:nvPr>
        </p:nvSpPr>
        <p:spPr/>
        <p:txBody>
          <a:bodyPr/>
          <a:lstStyle/>
          <a:p>
            <a:r>
              <a:rPr lang="en-US" dirty="0">
                <a:solidFill>
                  <a:schemeClr val="tx1"/>
                </a:solidFill>
              </a:rPr>
              <a:t>July 2017</a:t>
            </a:r>
          </a:p>
        </p:txBody>
      </p:sp>
    </p:spTree>
    <p:extLst>
      <p:ext uri="{BB962C8B-B14F-4D97-AF65-F5344CB8AC3E}">
        <p14:creationId xmlns:p14="http://schemas.microsoft.com/office/powerpoint/2010/main" val="2276920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2096" y="1242060"/>
            <a:ext cx="11055604" cy="5146040"/>
          </a:xfrm>
        </p:spPr>
        <p:txBody>
          <a:bodyPr>
            <a:normAutofit/>
          </a:bodyPr>
          <a:lstStyle/>
          <a:p>
            <a:pPr marL="342900" indent="-342900" defTabSz="914400">
              <a:lnSpc>
                <a:spcPct val="150000"/>
              </a:lnSpc>
              <a:buClr>
                <a:schemeClr val="tx1"/>
              </a:buClr>
              <a:buSzPct val="100000"/>
              <a:buFont typeface="Arial"/>
              <a:buChar char="•"/>
              <a:defRPr/>
            </a:pPr>
            <a:r>
              <a:rPr lang="en-US" altLang="zh-CN" dirty="0">
                <a:solidFill>
                  <a:schemeClr val="tx1"/>
                </a:solidFill>
                <a:ea typeface="+mj-ea"/>
                <a:cs typeface="+mj-cs"/>
                <a:sym typeface="Pirulen Rg" charset="0"/>
              </a:rPr>
              <a:t>Software only solution</a:t>
            </a:r>
          </a:p>
          <a:p>
            <a:pPr marL="342900" indent="-342900" defTabSz="914400">
              <a:lnSpc>
                <a:spcPct val="150000"/>
              </a:lnSpc>
              <a:buClr>
                <a:schemeClr val="tx1"/>
              </a:buClr>
              <a:buSzPct val="100000"/>
              <a:buFont typeface="Arial"/>
              <a:buChar char="•"/>
              <a:defRPr/>
            </a:pPr>
            <a:r>
              <a:rPr lang="en-US" altLang="zh-CN" dirty="0">
                <a:solidFill>
                  <a:schemeClr val="tx1"/>
                </a:solidFill>
                <a:ea typeface="+mj-ea"/>
                <a:cs typeface="+mj-cs"/>
                <a:sym typeface="Pirulen Rg" charset="0"/>
              </a:rPr>
              <a:t>Application Defined</a:t>
            </a:r>
          </a:p>
          <a:p>
            <a:pPr marL="342900" indent="-342900" defTabSz="914400">
              <a:lnSpc>
                <a:spcPct val="150000"/>
              </a:lnSpc>
              <a:buClr>
                <a:schemeClr val="tx1"/>
              </a:buClr>
              <a:buSzPct val="100000"/>
              <a:buFont typeface="Arial"/>
              <a:buChar char="•"/>
              <a:defRPr/>
            </a:pPr>
            <a:r>
              <a:rPr lang="en-US" altLang="zh-CN" dirty="0">
                <a:solidFill>
                  <a:schemeClr val="tx1"/>
                </a:solidFill>
                <a:ea typeface="+mj-ea"/>
                <a:cs typeface="+mj-cs"/>
                <a:sym typeface="Pirulen Rg" charset="0"/>
              </a:rPr>
              <a:t>Linear Scalability</a:t>
            </a:r>
          </a:p>
          <a:p>
            <a:pPr marL="342900" indent="-342900" defTabSz="914400">
              <a:lnSpc>
                <a:spcPct val="150000"/>
              </a:lnSpc>
              <a:buClr>
                <a:schemeClr val="tx1"/>
              </a:buClr>
              <a:buSzPct val="100000"/>
              <a:buFont typeface="Arial"/>
              <a:buChar char="•"/>
              <a:defRPr/>
            </a:pPr>
            <a:r>
              <a:rPr lang="en-US" altLang="zh-CN" dirty="0">
                <a:solidFill>
                  <a:schemeClr val="tx1"/>
                </a:solidFill>
                <a:ea typeface="+mj-ea"/>
                <a:cs typeface="+mj-cs"/>
                <a:sym typeface="Pirulen Rg" charset="0"/>
              </a:rPr>
              <a:t>Maximize savings</a:t>
            </a:r>
          </a:p>
          <a:p>
            <a:pPr marL="800089" lvl="3" indent="-342900" defTabSz="914400">
              <a:lnSpc>
                <a:spcPct val="150000"/>
              </a:lnSpc>
              <a:spcBef>
                <a:spcPts val="1000"/>
              </a:spcBef>
              <a:buClr>
                <a:schemeClr val="tx1"/>
              </a:buClr>
              <a:buSzPct val="100000"/>
              <a:buFont typeface="Arial"/>
              <a:buChar char="•"/>
              <a:defRPr/>
            </a:pPr>
            <a:r>
              <a:rPr lang="en-US" altLang="zh-CN" sz="2400" dirty="0">
                <a:solidFill>
                  <a:schemeClr val="tx1"/>
                </a:solidFill>
                <a:ea typeface="+mj-ea"/>
                <a:cs typeface="+mj-cs"/>
                <a:sym typeface="Pirulen Rg" charset="0"/>
              </a:rPr>
              <a:t>Storage efficiency</a:t>
            </a:r>
          </a:p>
          <a:p>
            <a:pPr marL="800089" lvl="3" indent="-342900" defTabSz="914400">
              <a:lnSpc>
                <a:spcPct val="150000"/>
              </a:lnSpc>
              <a:spcBef>
                <a:spcPts val="1000"/>
              </a:spcBef>
              <a:buClr>
                <a:schemeClr val="tx1"/>
              </a:buClr>
              <a:buSzPct val="100000"/>
              <a:buFont typeface="Arial"/>
              <a:buChar char="•"/>
              <a:defRPr/>
            </a:pPr>
            <a:r>
              <a:rPr lang="en-US" altLang="zh-CN" sz="2400" dirty="0">
                <a:solidFill>
                  <a:schemeClr val="tx1"/>
                </a:solidFill>
                <a:ea typeface="+mj-ea"/>
                <a:cs typeface="+mj-cs"/>
                <a:sym typeface="Pirulen Rg" charset="0"/>
              </a:rPr>
              <a:t>Software Agility</a:t>
            </a:r>
          </a:p>
          <a:p>
            <a:pPr marL="0" indent="0">
              <a:lnSpc>
                <a:spcPct val="100000"/>
              </a:lnSpc>
              <a:buNone/>
            </a:pPr>
            <a:endParaRPr lang="en-US" sz="2200" dirty="0"/>
          </a:p>
          <a:p>
            <a:pPr marL="0" indent="0">
              <a:lnSpc>
                <a:spcPct val="100000"/>
              </a:lnSpc>
              <a:buNone/>
            </a:pPr>
            <a:endParaRPr lang="en-US" sz="2200" dirty="0"/>
          </a:p>
          <a:p>
            <a:pPr marL="0" indent="0">
              <a:lnSpc>
                <a:spcPct val="100000"/>
              </a:lnSpc>
              <a:buNone/>
            </a:pPr>
            <a:endParaRPr lang="en-US" sz="2200" dirty="0"/>
          </a:p>
          <a:p>
            <a:pPr marL="0" indent="0">
              <a:lnSpc>
                <a:spcPct val="100000"/>
              </a:lnSpc>
              <a:buNone/>
            </a:pPr>
            <a:endParaRPr lang="en-US" sz="2200" dirty="0"/>
          </a:p>
          <a:p>
            <a:pPr marL="0" indent="0">
              <a:lnSpc>
                <a:spcPct val="100000"/>
              </a:lnSpc>
              <a:buNone/>
            </a:pPr>
            <a:endParaRPr lang="en-US" sz="2200" dirty="0"/>
          </a:p>
        </p:txBody>
      </p:sp>
      <p:sp>
        <p:nvSpPr>
          <p:cNvPr id="2" name="Title 1"/>
          <p:cNvSpPr>
            <a:spLocks noGrp="1"/>
          </p:cNvSpPr>
          <p:nvPr>
            <p:ph type="title"/>
          </p:nvPr>
        </p:nvSpPr>
        <p:spPr/>
        <p:txBody>
          <a:bodyPr anchor="ctr">
            <a:noAutofit/>
          </a:bodyPr>
          <a:lstStyle/>
          <a:p>
            <a:r>
              <a:rPr lang="en-US" dirty="0" err="1">
                <a:solidFill>
                  <a:schemeClr val="tx1"/>
                </a:solidFill>
              </a:rPr>
              <a:t>MxSP</a:t>
            </a:r>
            <a:r>
              <a:rPr lang="en-US" dirty="0">
                <a:solidFill>
                  <a:schemeClr val="tx1"/>
                </a:solidFill>
              </a:rPr>
              <a:t> Feature</a:t>
            </a:r>
          </a:p>
        </p:txBody>
      </p:sp>
    </p:spTree>
    <p:extLst>
      <p:ext uri="{BB962C8B-B14F-4D97-AF65-F5344CB8AC3E}">
        <p14:creationId xmlns:p14="http://schemas.microsoft.com/office/powerpoint/2010/main" val="124391501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err="1">
                <a:solidFill>
                  <a:schemeClr val="tx1"/>
                </a:solidFill>
              </a:rPr>
              <a:t>Maxta</a:t>
            </a:r>
            <a:r>
              <a:rPr lang="en-US" altLang="zh-CN" dirty="0">
                <a:solidFill>
                  <a:schemeClr val="tx1"/>
                </a:solidFill>
              </a:rPr>
              <a:t> Storage Platform Key Functional Blocks</a:t>
            </a:r>
            <a:endParaRPr lang="en-US" dirty="0">
              <a:solidFill>
                <a:schemeClr val="tx1"/>
              </a:solidFill>
            </a:endParaRPr>
          </a:p>
        </p:txBody>
      </p:sp>
      <p:sp>
        <p:nvSpPr>
          <p:cNvPr id="4" name="Content Placeholder 2"/>
          <p:cNvSpPr txBox="1">
            <a:spLocks/>
          </p:cNvSpPr>
          <p:nvPr/>
        </p:nvSpPr>
        <p:spPr>
          <a:xfrm>
            <a:off x="647702" y="1336224"/>
            <a:ext cx="6210298" cy="5521775"/>
          </a:xfrm>
          <a:prstGeom prst="rect">
            <a:avLst/>
          </a:prstGeom>
        </p:spPr>
        <p:txBody>
          <a:bodyPr>
            <a:no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8055" indent="-342900" defTabSz="914400">
              <a:lnSpc>
                <a:spcPct val="150000"/>
              </a:lnSpc>
              <a:spcBef>
                <a:spcPts val="0"/>
              </a:spcBef>
              <a:spcAft>
                <a:spcPts val="600"/>
              </a:spcAft>
              <a:buClrTx/>
              <a:buFont typeface="Arial"/>
              <a:buChar char="•"/>
              <a:defRPr/>
            </a:pPr>
            <a:r>
              <a:rPr lang="en-US" sz="1400" dirty="0" err="1">
                <a:solidFill>
                  <a:schemeClr val="tx1"/>
                </a:solidFill>
                <a:latin typeface="+mj-lt"/>
                <a:ea typeface="+mj-ea"/>
                <a:cs typeface="+mj-cs"/>
              </a:rPr>
              <a:t>Maxta</a:t>
            </a:r>
            <a:r>
              <a:rPr lang="en-US" sz="1400" dirty="0">
                <a:solidFill>
                  <a:schemeClr val="tx1"/>
                </a:solidFill>
                <a:latin typeface="+mj-lt"/>
                <a:ea typeface="+mj-ea"/>
                <a:cs typeface="+mj-cs"/>
              </a:rPr>
              <a:t> File System (MFS)</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Provides Distributed </a:t>
            </a:r>
            <a:r>
              <a:rPr lang="en-US" sz="1400" dirty="0" err="1">
                <a:solidFill>
                  <a:schemeClr val="tx1"/>
                </a:solidFill>
                <a:latin typeface="+mj-lt"/>
                <a:ea typeface="+mj-ea"/>
                <a:cs typeface="+mj-cs"/>
              </a:rPr>
              <a:t>Filesystem</a:t>
            </a:r>
            <a:endParaRPr lang="en-US" sz="1400" dirty="0">
              <a:solidFill>
                <a:schemeClr val="tx1"/>
              </a:solidFill>
              <a:latin typeface="+mj-lt"/>
              <a:ea typeface="+mj-ea"/>
              <a:cs typeface="+mj-cs"/>
            </a:endParaRP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Handles IO (Read/Write)</a:t>
            </a:r>
          </a:p>
          <a:p>
            <a:pPr lvl="1" indent="-342900" defTabSz="914400">
              <a:lnSpc>
                <a:spcPct val="150000"/>
              </a:lnSpc>
              <a:spcBef>
                <a:spcPts val="0"/>
              </a:spcBef>
              <a:buClrTx/>
              <a:buFont typeface="Arial"/>
              <a:buChar char="•"/>
              <a:defRPr/>
            </a:pPr>
            <a:r>
              <a:rPr lang="en-US" sz="1400" dirty="0" err="1">
                <a:solidFill>
                  <a:schemeClr val="tx1"/>
                </a:solidFill>
                <a:latin typeface="+mj-lt"/>
                <a:ea typeface="+mj-ea"/>
                <a:cs typeface="+mj-cs"/>
              </a:rPr>
              <a:t>Resync</a:t>
            </a:r>
            <a:r>
              <a:rPr lang="en-US" sz="1400" dirty="0">
                <a:solidFill>
                  <a:schemeClr val="tx1"/>
                </a:solidFill>
                <a:latin typeface="+mj-lt"/>
                <a:ea typeface="+mj-ea"/>
                <a:cs typeface="+mj-cs"/>
              </a:rPr>
              <a:t> (synchronization) operations</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Data Integrity</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Highly Efficient snapshots and zero-copy clones</a:t>
            </a:r>
          </a:p>
          <a:p>
            <a:pPr marL="349262" indent="-342900" defTabSz="914400">
              <a:lnSpc>
                <a:spcPct val="150000"/>
              </a:lnSpc>
              <a:spcBef>
                <a:spcPts val="1200"/>
              </a:spcBef>
              <a:buClrTx/>
              <a:buFont typeface="Arial"/>
              <a:buChar char="•"/>
              <a:defRPr/>
            </a:pPr>
            <a:r>
              <a:rPr lang="en-US" sz="1400" dirty="0">
                <a:solidFill>
                  <a:schemeClr val="tx1"/>
                </a:solidFill>
                <a:latin typeface="+mj-lt"/>
                <a:ea typeface="+mj-ea"/>
                <a:cs typeface="+mj-cs"/>
              </a:rPr>
              <a:t>Object Manager</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Layout Generation</a:t>
            </a:r>
          </a:p>
          <a:p>
            <a:pPr marL="1028694" lvl="2" indent="-342900" defTabSz="914400">
              <a:lnSpc>
                <a:spcPct val="150000"/>
              </a:lnSpc>
              <a:spcBef>
                <a:spcPts val="0"/>
              </a:spcBef>
              <a:buClrTx/>
              <a:buFont typeface="Arial"/>
              <a:buChar char="•"/>
              <a:defRPr/>
            </a:pPr>
            <a:r>
              <a:rPr lang="en-US" sz="1400" dirty="0">
                <a:solidFill>
                  <a:schemeClr val="tx1"/>
                </a:solidFill>
                <a:latin typeface="+mj-lt"/>
                <a:ea typeface="+mj-ea"/>
                <a:cs typeface="+mj-cs"/>
              </a:rPr>
              <a:t>Striping and mirroring distribution across cluster</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Provides Fault Tolerance</a:t>
            </a:r>
          </a:p>
          <a:p>
            <a:pPr marL="1028694" lvl="2" indent="-342900" defTabSz="914400">
              <a:lnSpc>
                <a:spcPct val="150000"/>
              </a:lnSpc>
              <a:spcBef>
                <a:spcPts val="0"/>
              </a:spcBef>
              <a:buClrTx/>
              <a:buFont typeface="Arial"/>
              <a:buChar char="•"/>
              <a:defRPr/>
            </a:pPr>
            <a:r>
              <a:rPr lang="en-US" sz="1400" dirty="0">
                <a:solidFill>
                  <a:schemeClr val="tx1"/>
                </a:solidFill>
                <a:latin typeface="+mj-lt"/>
                <a:ea typeface="+mj-ea"/>
                <a:cs typeface="+mj-cs"/>
              </a:rPr>
              <a:t>Data </a:t>
            </a:r>
            <a:r>
              <a:rPr lang="en-US" sz="1400" dirty="0" err="1">
                <a:solidFill>
                  <a:schemeClr val="tx1"/>
                </a:solidFill>
                <a:latin typeface="+mj-lt"/>
                <a:ea typeface="+mj-ea"/>
                <a:cs typeface="+mj-cs"/>
              </a:rPr>
              <a:t>Relayout</a:t>
            </a:r>
            <a:r>
              <a:rPr lang="en-US" sz="1400" dirty="0">
                <a:solidFill>
                  <a:schemeClr val="tx1"/>
                </a:solidFill>
                <a:latin typeface="+mj-lt"/>
                <a:ea typeface="+mj-ea"/>
                <a:cs typeface="+mj-cs"/>
              </a:rPr>
              <a:t> during Disk and Node failures</a:t>
            </a:r>
          </a:p>
          <a:p>
            <a:pPr marL="1028694" lvl="2" indent="-342900" defTabSz="914400">
              <a:lnSpc>
                <a:spcPct val="150000"/>
              </a:lnSpc>
              <a:spcBef>
                <a:spcPts val="0"/>
              </a:spcBef>
              <a:buClrTx/>
              <a:buFont typeface="Arial"/>
              <a:buChar char="•"/>
              <a:defRPr/>
            </a:pPr>
            <a:r>
              <a:rPr lang="en-US" sz="1400" dirty="0">
                <a:solidFill>
                  <a:schemeClr val="tx1"/>
                </a:solidFill>
                <a:latin typeface="+mj-lt"/>
                <a:ea typeface="+mj-ea"/>
                <a:cs typeface="+mj-cs"/>
              </a:rPr>
              <a:t>Occurs automatically</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Capacity Monitoring and Rebalance</a:t>
            </a:r>
          </a:p>
          <a:p>
            <a:pPr indent="-342900" defTabSz="914400">
              <a:lnSpc>
                <a:spcPct val="150000"/>
              </a:lnSpc>
              <a:spcBef>
                <a:spcPts val="0"/>
              </a:spcBef>
              <a:buClrTx/>
              <a:buFont typeface="Arial"/>
              <a:buChar char="•"/>
              <a:defRPr/>
            </a:pPr>
            <a:r>
              <a:rPr lang="en-US" sz="1400" dirty="0">
                <a:solidFill>
                  <a:schemeClr val="tx1"/>
                </a:solidFill>
                <a:latin typeface="+mj-lt"/>
                <a:ea typeface="+mj-ea"/>
                <a:cs typeface="+mj-cs"/>
              </a:rPr>
              <a:t>Node Manager</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Manage/report component health on each node</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Help detect/replace/add faulty components on each node</a:t>
            </a:r>
          </a:p>
          <a:p>
            <a:pPr lvl="1" indent="-342900" defTabSz="914400">
              <a:lnSpc>
                <a:spcPct val="150000"/>
              </a:lnSpc>
              <a:spcBef>
                <a:spcPts val="0"/>
              </a:spcBef>
              <a:buClrTx/>
              <a:buFont typeface="Arial"/>
              <a:buChar char="•"/>
              <a:defRPr/>
            </a:pPr>
            <a:endParaRPr lang="en-US" sz="1400" dirty="0">
              <a:solidFill>
                <a:schemeClr val="tx1"/>
              </a:solidFill>
              <a:latin typeface="+mj-lt"/>
              <a:ea typeface="+mj-ea"/>
              <a:cs typeface="+mj-cs"/>
            </a:endParaRPr>
          </a:p>
        </p:txBody>
      </p:sp>
      <p:sp>
        <p:nvSpPr>
          <p:cNvPr id="5" name="Content Placeholder 3"/>
          <p:cNvSpPr txBox="1">
            <a:spLocks/>
          </p:cNvSpPr>
          <p:nvPr/>
        </p:nvSpPr>
        <p:spPr>
          <a:xfrm>
            <a:off x="6522030" y="1336225"/>
            <a:ext cx="5022273" cy="5018080"/>
          </a:xfrm>
          <a:prstGeom prst="rect">
            <a:avLst/>
          </a:prstGeom>
        </p:spPr>
        <p:txBody>
          <a:bodyPr>
            <a:norm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42900" defTabSz="914400">
              <a:lnSpc>
                <a:spcPct val="150000"/>
              </a:lnSpc>
              <a:spcBef>
                <a:spcPts val="0"/>
              </a:spcBef>
              <a:buClrTx/>
              <a:buFont typeface="Arial"/>
              <a:buChar char="•"/>
              <a:defRPr/>
            </a:pPr>
            <a:r>
              <a:rPr lang="en-US" sz="1400" dirty="0">
                <a:solidFill>
                  <a:schemeClr val="tx1"/>
                </a:solidFill>
                <a:latin typeface="+mj-lt"/>
                <a:ea typeface="+mj-ea"/>
                <a:cs typeface="+mj-cs"/>
              </a:rPr>
              <a:t>Cluster Quorum Management</a:t>
            </a:r>
            <a:r>
              <a:rPr lang="zh-CN" altLang="en-US" sz="1400" dirty="0">
                <a:solidFill>
                  <a:schemeClr val="tx1"/>
                </a:solidFill>
                <a:latin typeface="+mj-lt"/>
                <a:ea typeface="+mj-ea"/>
                <a:cs typeface="+mj-cs"/>
              </a:rPr>
              <a:t> </a:t>
            </a:r>
            <a:r>
              <a:rPr lang="en-US" altLang="zh-CN" sz="1400" dirty="0">
                <a:solidFill>
                  <a:schemeClr val="tx1"/>
                </a:solidFill>
                <a:latin typeface="+mj-lt"/>
                <a:ea typeface="+mj-ea"/>
                <a:cs typeface="+mj-cs"/>
              </a:rPr>
              <a:t>(zookeeper)</a:t>
            </a:r>
            <a:endParaRPr lang="en-US" sz="1400" dirty="0">
              <a:solidFill>
                <a:schemeClr val="tx1"/>
              </a:solidFill>
              <a:latin typeface="+mj-lt"/>
              <a:ea typeface="+mj-ea"/>
              <a:cs typeface="+mj-cs"/>
            </a:endParaRP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Maintains file</a:t>
            </a:r>
            <a:r>
              <a:rPr lang="zh-CN" altLang="en-US" sz="1400" dirty="0">
                <a:solidFill>
                  <a:schemeClr val="tx1"/>
                </a:solidFill>
                <a:latin typeface="+mj-lt"/>
                <a:ea typeface="+mj-ea"/>
                <a:cs typeface="+mj-cs"/>
              </a:rPr>
              <a:t> </a:t>
            </a:r>
            <a:r>
              <a:rPr lang="en-US" sz="1400" dirty="0">
                <a:solidFill>
                  <a:schemeClr val="tx1"/>
                </a:solidFill>
                <a:latin typeface="+mj-lt"/>
                <a:ea typeface="+mj-ea"/>
                <a:cs typeface="+mj-cs"/>
              </a:rPr>
              <a:t>system global namespace</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Make sure the cluster is running enough quorum servers</a:t>
            </a:r>
          </a:p>
          <a:p>
            <a:pPr lvl="1" indent="-342900" defTabSz="914400">
              <a:lnSpc>
                <a:spcPct val="150000"/>
              </a:lnSpc>
              <a:spcBef>
                <a:spcPts val="0"/>
              </a:spcBef>
              <a:buClrTx/>
              <a:buFont typeface="Arial"/>
              <a:buChar char="•"/>
              <a:defRPr/>
            </a:pPr>
            <a:r>
              <a:rPr lang="en-US" sz="1400" dirty="0">
                <a:solidFill>
                  <a:schemeClr val="tx1"/>
                </a:solidFill>
                <a:latin typeface="+mj-lt"/>
                <a:ea typeface="+mj-ea"/>
                <a:cs typeface="+mj-cs"/>
              </a:rPr>
              <a:t>Automatic reconfiguration of quorum servers</a:t>
            </a:r>
          </a:p>
          <a:p>
            <a:pPr indent="-342900" defTabSz="914400">
              <a:lnSpc>
                <a:spcPct val="160000"/>
              </a:lnSpc>
              <a:spcBef>
                <a:spcPts val="0"/>
              </a:spcBef>
              <a:buClrTx/>
              <a:buFont typeface="Arial"/>
              <a:buChar char="•"/>
              <a:defRPr/>
            </a:pPr>
            <a:r>
              <a:rPr lang="en-US" sz="1400" dirty="0" err="1">
                <a:solidFill>
                  <a:schemeClr val="tx1"/>
                </a:solidFill>
                <a:latin typeface="+mj-lt"/>
                <a:ea typeface="+mj-ea"/>
                <a:cs typeface="+mj-cs"/>
              </a:rPr>
              <a:t>MxIL</a:t>
            </a:r>
            <a:r>
              <a:rPr lang="en-US" sz="1400" dirty="0">
                <a:solidFill>
                  <a:schemeClr val="tx1"/>
                </a:solidFill>
                <a:latin typeface="+mj-lt"/>
                <a:ea typeface="+mj-ea"/>
                <a:cs typeface="+mj-cs"/>
              </a:rPr>
              <a:t> (Deep Intent Log) &amp; Read Cache</a:t>
            </a:r>
          </a:p>
          <a:p>
            <a:pPr lvl="1" indent="-342900" defTabSz="914400">
              <a:lnSpc>
                <a:spcPct val="160000"/>
              </a:lnSpc>
              <a:spcBef>
                <a:spcPts val="0"/>
              </a:spcBef>
              <a:buClrTx/>
              <a:buFont typeface="Arial"/>
              <a:buChar char="•"/>
              <a:defRPr/>
            </a:pPr>
            <a:r>
              <a:rPr lang="en-US" sz="1400" dirty="0" err="1">
                <a:solidFill>
                  <a:schemeClr val="tx1"/>
                </a:solidFill>
                <a:latin typeface="+mj-lt"/>
                <a:ea typeface="+mj-ea"/>
                <a:cs typeface="+mj-cs"/>
              </a:rPr>
              <a:t>NVMe</a:t>
            </a:r>
            <a:r>
              <a:rPr lang="en-US" sz="1400" dirty="0">
                <a:solidFill>
                  <a:schemeClr val="tx1"/>
                </a:solidFill>
                <a:latin typeface="+mj-lt"/>
                <a:ea typeface="+mj-ea"/>
                <a:cs typeface="+mj-cs"/>
              </a:rPr>
              <a:t> Optimized </a:t>
            </a:r>
          </a:p>
          <a:p>
            <a:pPr lvl="1" indent="-342900" defTabSz="914400">
              <a:lnSpc>
                <a:spcPct val="160000"/>
              </a:lnSpc>
              <a:spcBef>
                <a:spcPts val="0"/>
              </a:spcBef>
              <a:buClrTx/>
              <a:buFont typeface="Arial"/>
              <a:buChar char="•"/>
              <a:defRPr/>
            </a:pPr>
            <a:r>
              <a:rPr lang="en-US" sz="1400" dirty="0">
                <a:solidFill>
                  <a:schemeClr val="tx1"/>
                </a:solidFill>
                <a:latin typeface="+mj-lt"/>
                <a:ea typeface="+mj-ea"/>
                <a:cs typeface="+mj-cs"/>
              </a:rPr>
              <a:t>In memory/SSD</a:t>
            </a:r>
          </a:p>
          <a:p>
            <a:pPr lvl="1" indent="-342900" defTabSz="914400">
              <a:lnSpc>
                <a:spcPct val="160000"/>
              </a:lnSpc>
              <a:spcBef>
                <a:spcPts val="0"/>
              </a:spcBef>
              <a:buClrTx/>
              <a:buFont typeface="Arial"/>
              <a:buChar char="•"/>
              <a:defRPr/>
            </a:pPr>
            <a:r>
              <a:rPr lang="en-US" sz="1400" dirty="0">
                <a:solidFill>
                  <a:schemeClr val="tx1"/>
                </a:solidFill>
                <a:latin typeface="+mj-lt"/>
                <a:ea typeface="+mj-ea"/>
                <a:cs typeface="+mj-cs"/>
              </a:rPr>
              <a:t>Multiple LRU lists (recent/frequency for data/metadata)</a:t>
            </a:r>
          </a:p>
          <a:p>
            <a:pPr marL="349262" indent="-342900" defTabSz="914400">
              <a:lnSpc>
                <a:spcPct val="170000"/>
              </a:lnSpc>
              <a:spcBef>
                <a:spcPts val="0"/>
              </a:spcBef>
              <a:buClrTx/>
              <a:buFont typeface="Arial"/>
              <a:buChar char="•"/>
              <a:defRPr/>
            </a:pPr>
            <a:r>
              <a:rPr lang="en-US" sz="1400" dirty="0">
                <a:solidFill>
                  <a:schemeClr val="tx1"/>
                </a:solidFill>
                <a:latin typeface="+mj-lt"/>
                <a:ea typeface="+mj-ea"/>
                <a:cs typeface="+mj-cs"/>
              </a:rPr>
              <a:t>NFS IP Manager</a:t>
            </a:r>
          </a:p>
          <a:p>
            <a:pPr lvl="1" indent="-342900" defTabSz="914400">
              <a:lnSpc>
                <a:spcPct val="170000"/>
              </a:lnSpc>
              <a:spcBef>
                <a:spcPts val="0"/>
              </a:spcBef>
              <a:buClrTx/>
              <a:buFont typeface="Arial"/>
              <a:buChar char="•"/>
              <a:defRPr/>
            </a:pPr>
            <a:r>
              <a:rPr lang="en-US" sz="1400" dirty="0">
                <a:solidFill>
                  <a:schemeClr val="tx1"/>
                </a:solidFill>
                <a:latin typeface="+mj-lt"/>
                <a:ea typeface="+mj-ea"/>
                <a:cs typeface="+mj-cs"/>
              </a:rPr>
              <a:t>Fail over/fail back NFS IP</a:t>
            </a:r>
          </a:p>
          <a:p>
            <a:pPr lvl="1" indent="-342900" defTabSz="914400">
              <a:lnSpc>
                <a:spcPct val="170000"/>
              </a:lnSpc>
              <a:spcBef>
                <a:spcPts val="0"/>
              </a:spcBef>
              <a:buClrTx/>
              <a:buFont typeface="Arial"/>
              <a:buChar char="•"/>
              <a:defRPr/>
            </a:pPr>
            <a:r>
              <a:rPr lang="en-US" sz="1400" dirty="0">
                <a:solidFill>
                  <a:schemeClr val="tx1"/>
                </a:solidFill>
                <a:latin typeface="+mj-lt"/>
                <a:ea typeface="+mj-ea"/>
                <a:cs typeface="+mj-cs"/>
              </a:rPr>
              <a:t>Maintain service delivery in spite of node faults</a:t>
            </a:r>
          </a:p>
        </p:txBody>
      </p:sp>
    </p:spTree>
    <p:extLst>
      <p:ext uri="{BB962C8B-B14F-4D97-AF65-F5344CB8AC3E}">
        <p14:creationId xmlns:p14="http://schemas.microsoft.com/office/powerpoint/2010/main" val="212999923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pPr marL="12700">
              <a:defRPr/>
            </a:pPr>
            <a:r>
              <a:rPr lang="en-US" altLang="zh-CN" dirty="0">
                <a:solidFill>
                  <a:schemeClr val="tx1"/>
                </a:solidFill>
              </a:rPr>
              <a:t>Architecture Overview</a:t>
            </a:r>
          </a:p>
        </p:txBody>
      </p:sp>
      <p:sp>
        <p:nvSpPr>
          <p:cNvPr id="4" name="object 2"/>
          <p:cNvSpPr>
            <a:spLocks/>
          </p:cNvSpPr>
          <p:nvPr/>
        </p:nvSpPr>
        <p:spPr bwMode="auto">
          <a:xfrm>
            <a:off x="11255375" y="6224588"/>
            <a:ext cx="317500" cy="249237"/>
          </a:xfrm>
          <a:custGeom>
            <a:avLst/>
            <a:gdLst>
              <a:gd name="T0" fmla="*/ 51324 w 317741"/>
              <a:gd name="T1" fmla="*/ 127360 h 249326"/>
              <a:gd name="T2" fmla="*/ 0 w 317741"/>
              <a:gd name="T3" fmla="*/ 127360 h 249326"/>
              <a:gd name="T4" fmla="*/ 98941 w 317741"/>
              <a:gd name="T5" fmla="*/ 249237 h 249326"/>
              <a:gd name="T6" fmla="*/ 148269 w 317741"/>
              <a:gd name="T7" fmla="*/ 249237 h 249326"/>
              <a:gd name="T8" fmla="*/ 171309 w 317741"/>
              <a:gd name="T9" fmla="*/ 217326 h 249326"/>
              <a:gd name="T10" fmla="*/ 125459 w 317741"/>
              <a:gd name="T11" fmla="*/ 217326 h 249326"/>
              <a:gd name="T12" fmla="*/ 51324 w 317741"/>
              <a:gd name="T13" fmla="*/ 127360 h 249326"/>
              <a:gd name="T14" fmla="*/ 312378 w 317741"/>
              <a:gd name="T15" fmla="*/ 5050 h 249326"/>
              <a:gd name="T16" fmla="*/ 260472 w 317741"/>
              <a:gd name="T17" fmla="*/ 56229 h 249326"/>
              <a:gd name="T18" fmla="*/ 211001 w 317741"/>
              <a:gd name="T19" fmla="*/ 112459 h 249326"/>
              <a:gd name="T20" fmla="*/ 165379 w 317741"/>
              <a:gd name="T21" fmla="*/ 164892 h 249326"/>
              <a:gd name="T22" fmla="*/ 125459 w 317741"/>
              <a:gd name="T23" fmla="*/ 217326 h 249326"/>
              <a:gd name="T24" fmla="*/ 171309 w 317741"/>
              <a:gd name="T25" fmla="*/ 217326 h 249326"/>
              <a:gd name="T26" fmla="*/ 190187 w 317741"/>
              <a:gd name="T27" fmla="*/ 191180 h 249326"/>
              <a:gd name="T28" fmla="*/ 231958 w 317741"/>
              <a:gd name="T29" fmla="*/ 129327 h 249326"/>
              <a:gd name="T30" fmla="*/ 312378 w 317741"/>
              <a:gd name="T31" fmla="*/ 5050 h 249326"/>
              <a:gd name="T32" fmla="*/ 317500 w 317741"/>
              <a:gd name="T33" fmla="*/ 0 h 249326"/>
              <a:gd name="T34" fmla="*/ 315645 w 317741"/>
              <a:gd name="T35" fmla="*/ 0 h 249326"/>
              <a:gd name="T36" fmla="*/ 312378 w 317741"/>
              <a:gd name="T37" fmla="*/ 5050 h 249326"/>
              <a:gd name="T38" fmla="*/ 317500 w 317741"/>
              <a:gd name="T39" fmla="*/ 0 h 2493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7741" h="249326">
                <a:moveTo>
                  <a:pt x="51363" y="127405"/>
                </a:moveTo>
                <a:lnTo>
                  <a:pt x="0" y="127405"/>
                </a:lnTo>
                <a:lnTo>
                  <a:pt x="99016" y="249326"/>
                </a:lnTo>
                <a:lnTo>
                  <a:pt x="148382" y="249326"/>
                </a:lnTo>
                <a:lnTo>
                  <a:pt x="171439" y="217404"/>
                </a:lnTo>
                <a:lnTo>
                  <a:pt x="125554" y="217404"/>
                </a:lnTo>
                <a:lnTo>
                  <a:pt x="51363" y="127405"/>
                </a:lnTo>
                <a:close/>
              </a:path>
              <a:path w="317741" h="249326">
                <a:moveTo>
                  <a:pt x="312615" y="5052"/>
                </a:moveTo>
                <a:lnTo>
                  <a:pt x="260670" y="56249"/>
                </a:lnTo>
                <a:lnTo>
                  <a:pt x="211161" y="112499"/>
                </a:lnTo>
                <a:lnTo>
                  <a:pt x="165505" y="164951"/>
                </a:lnTo>
                <a:lnTo>
                  <a:pt x="125554" y="217404"/>
                </a:lnTo>
                <a:lnTo>
                  <a:pt x="171439" y="217404"/>
                </a:lnTo>
                <a:lnTo>
                  <a:pt x="190331" y="191248"/>
                </a:lnTo>
                <a:lnTo>
                  <a:pt x="232134" y="129373"/>
                </a:lnTo>
                <a:lnTo>
                  <a:pt x="312615" y="5052"/>
                </a:lnTo>
                <a:close/>
              </a:path>
              <a:path w="317741" h="249326">
                <a:moveTo>
                  <a:pt x="317741" y="0"/>
                </a:moveTo>
                <a:lnTo>
                  <a:pt x="315885" y="0"/>
                </a:lnTo>
                <a:lnTo>
                  <a:pt x="312615" y="5052"/>
                </a:lnTo>
                <a:lnTo>
                  <a:pt x="317741" y="0"/>
                </a:lnTo>
                <a:close/>
              </a:path>
            </a:pathLst>
          </a:custGeom>
          <a:solidFill>
            <a:srgbClr val="63A802"/>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5" name="object 3"/>
          <p:cNvSpPr>
            <a:spLocks/>
          </p:cNvSpPr>
          <p:nvPr/>
        </p:nvSpPr>
        <p:spPr bwMode="auto">
          <a:xfrm>
            <a:off x="11523663" y="6286500"/>
            <a:ext cx="141287" cy="317500"/>
          </a:xfrm>
          <a:custGeom>
            <a:avLst/>
            <a:gdLst>
              <a:gd name="T0" fmla="*/ 45807 w 140822"/>
              <a:gd name="T1" fmla="*/ 0 h 316825"/>
              <a:gd name="T2" fmla="*/ 0 w 140822"/>
              <a:gd name="T3" fmla="*/ 65670 h 316825"/>
              <a:gd name="T4" fmla="*/ 0 w 140822"/>
              <a:gd name="T5" fmla="*/ 217867 h 316825"/>
              <a:gd name="T6" fmla="*/ 3866 w 140822"/>
              <a:gd name="T7" fmla="*/ 261130 h 316825"/>
              <a:gd name="T8" fmla="*/ 30634 w 140822"/>
              <a:gd name="T9" fmla="*/ 302421 h 316825"/>
              <a:gd name="T10" fmla="*/ 87893 w 140822"/>
              <a:gd name="T11" fmla="*/ 317500 h 316825"/>
              <a:gd name="T12" fmla="*/ 106931 w 140822"/>
              <a:gd name="T13" fmla="*/ 315668 h 316825"/>
              <a:gd name="T14" fmla="*/ 141287 w 140822"/>
              <a:gd name="T15" fmla="*/ 308058 h 316825"/>
              <a:gd name="T16" fmla="*/ 141287 w 140822"/>
              <a:gd name="T17" fmla="*/ 278041 h 316825"/>
              <a:gd name="T18" fmla="*/ 80163 w 140822"/>
              <a:gd name="T19" fmla="*/ 278041 h 316825"/>
              <a:gd name="T20" fmla="*/ 72576 w 140822"/>
              <a:gd name="T21" fmla="*/ 276209 h 316825"/>
              <a:gd name="T22" fmla="*/ 70715 w 140822"/>
              <a:gd name="T23" fmla="*/ 276209 h 316825"/>
              <a:gd name="T24" fmla="*/ 62985 w 140822"/>
              <a:gd name="T25" fmla="*/ 272404 h 316825"/>
              <a:gd name="T26" fmla="*/ 57259 w 140822"/>
              <a:gd name="T27" fmla="*/ 266768 h 316825"/>
              <a:gd name="T28" fmla="*/ 51533 w 140822"/>
              <a:gd name="T29" fmla="*/ 257326 h 316825"/>
              <a:gd name="T30" fmla="*/ 47811 w 140822"/>
              <a:gd name="T31" fmla="*/ 248024 h 316825"/>
              <a:gd name="T32" fmla="*/ 45807 w 140822"/>
              <a:gd name="T33" fmla="*/ 232946 h 316825"/>
              <a:gd name="T34" fmla="*/ 45807 w 140822"/>
              <a:gd name="T35" fmla="*/ 103297 h 316825"/>
              <a:gd name="T36" fmla="*/ 139426 w 140822"/>
              <a:gd name="T37" fmla="*/ 103297 h 316825"/>
              <a:gd name="T38" fmla="*/ 139426 w 140822"/>
              <a:gd name="T39" fmla="*/ 65670 h 316825"/>
              <a:gd name="T40" fmla="*/ 45807 w 140822"/>
              <a:gd name="T41" fmla="*/ 65670 h 316825"/>
              <a:gd name="T42" fmla="*/ 45807 w 140822"/>
              <a:gd name="T43" fmla="*/ 0 h 316825"/>
              <a:gd name="T44" fmla="*/ 141287 w 140822"/>
              <a:gd name="T45" fmla="*/ 266768 h 316825"/>
              <a:gd name="T46" fmla="*/ 116521 w 140822"/>
              <a:gd name="T47" fmla="*/ 276209 h 316825"/>
              <a:gd name="T48" fmla="*/ 105071 w 140822"/>
              <a:gd name="T49" fmla="*/ 278041 h 316825"/>
              <a:gd name="T50" fmla="*/ 141287 w 140822"/>
              <a:gd name="T51" fmla="*/ 278041 h 316825"/>
              <a:gd name="T52" fmla="*/ 141287 w 140822"/>
              <a:gd name="T53" fmla="*/ 266768 h 3168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0822" h="316825">
                <a:moveTo>
                  <a:pt x="45656" y="0"/>
                </a:moveTo>
                <a:lnTo>
                  <a:pt x="0" y="65530"/>
                </a:lnTo>
                <a:lnTo>
                  <a:pt x="0" y="217404"/>
                </a:lnTo>
                <a:lnTo>
                  <a:pt x="3853" y="260575"/>
                </a:lnTo>
                <a:lnTo>
                  <a:pt x="30533" y="301778"/>
                </a:lnTo>
                <a:lnTo>
                  <a:pt x="87604" y="316825"/>
                </a:lnTo>
                <a:lnTo>
                  <a:pt x="106579" y="314997"/>
                </a:lnTo>
                <a:lnTo>
                  <a:pt x="140822" y="307403"/>
                </a:lnTo>
                <a:lnTo>
                  <a:pt x="140822" y="277450"/>
                </a:lnTo>
                <a:lnTo>
                  <a:pt x="79899" y="277450"/>
                </a:lnTo>
                <a:lnTo>
                  <a:pt x="72337" y="275622"/>
                </a:lnTo>
                <a:lnTo>
                  <a:pt x="70482" y="275622"/>
                </a:lnTo>
                <a:lnTo>
                  <a:pt x="62778" y="271825"/>
                </a:lnTo>
                <a:lnTo>
                  <a:pt x="57071" y="266201"/>
                </a:lnTo>
                <a:lnTo>
                  <a:pt x="51363" y="256779"/>
                </a:lnTo>
                <a:lnTo>
                  <a:pt x="47654" y="247497"/>
                </a:lnTo>
                <a:lnTo>
                  <a:pt x="45656" y="232451"/>
                </a:lnTo>
                <a:lnTo>
                  <a:pt x="45656" y="103077"/>
                </a:lnTo>
                <a:lnTo>
                  <a:pt x="138967" y="103077"/>
                </a:lnTo>
                <a:lnTo>
                  <a:pt x="138967" y="65530"/>
                </a:lnTo>
                <a:lnTo>
                  <a:pt x="45656" y="65530"/>
                </a:lnTo>
                <a:lnTo>
                  <a:pt x="45656" y="0"/>
                </a:lnTo>
                <a:close/>
              </a:path>
              <a:path w="140822" h="316825">
                <a:moveTo>
                  <a:pt x="140822" y="266201"/>
                </a:moveTo>
                <a:lnTo>
                  <a:pt x="116138" y="275622"/>
                </a:lnTo>
                <a:lnTo>
                  <a:pt x="104725" y="277450"/>
                </a:lnTo>
                <a:lnTo>
                  <a:pt x="140822" y="277450"/>
                </a:lnTo>
                <a:lnTo>
                  <a:pt x="140822" y="266201"/>
                </a:lnTo>
                <a:close/>
              </a:path>
            </a:pathLst>
          </a:custGeom>
          <a:solidFill>
            <a:srgbClr val="02569B"/>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 name="object 4"/>
          <p:cNvSpPr>
            <a:spLocks/>
          </p:cNvSpPr>
          <p:nvPr/>
        </p:nvSpPr>
        <p:spPr bwMode="auto">
          <a:xfrm>
            <a:off x="11045825" y="6346825"/>
            <a:ext cx="195263" cy="257175"/>
          </a:xfrm>
          <a:custGeom>
            <a:avLst/>
            <a:gdLst>
              <a:gd name="T0" fmla="*/ 84136 w 194040"/>
              <a:gd name="T1" fmla="*/ 103320 h 256919"/>
              <a:gd name="T2" fmla="*/ 17230 w 194040"/>
              <a:gd name="T3" fmla="*/ 129503 h 256919"/>
              <a:gd name="T4" fmla="*/ 1867 w 194040"/>
              <a:gd name="T5" fmla="*/ 199040 h 256919"/>
              <a:gd name="T6" fmla="*/ 95622 w 194040"/>
              <a:gd name="T7" fmla="*/ 257175 h 256919"/>
              <a:gd name="T8" fmla="*/ 176025 w 194040"/>
              <a:gd name="T9" fmla="*/ 249715 h 256919"/>
              <a:gd name="T10" fmla="*/ 152724 w 194040"/>
              <a:gd name="T11" fmla="*/ 219592 h 256919"/>
              <a:gd name="T12" fmla="*/ 78392 w 194040"/>
              <a:gd name="T13" fmla="*/ 217762 h 256919"/>
              <a:gd name="T14" fmla="*/ 59297 w 194040"/>
              <a:gd name="T15" fmla="*/ 210301 h 256919"/>
              <a:gd name="T16" fmla="*/ 45945 w 194040"/>
              <a:gd name="T17" fmla="*/ 189609 h 256919"/>
              <a:gd name="T18" fmla="*/ 45945 w 194040"/>
              <a:gd name="T19" fmla="*/ 167086 h 256919"/>
              <a:gd name="T20" fmla="*/ 109118 w 194040"/>
              <a:gd name="T21" fmla="*/ 137103 h 256919"/>
              <a:gd name="T22" fmla="*/ 195263 w 194040"/>
              <a:gd name="T23" fmla="*/ 108950 h 256919"/>
              <a:gd name="T24" fmla="*/ 143575 w 194040"/>
              <a:gd name="T25" fmla="*/ 106980 h 256919"/>
              <a:gd name="T26" fmla="*/ 118595 w 194040"/>
              <a:gd name="T27" fmla="*/ 103320 h 256919"/>
              <a:gd name="T28" fmla="*/ 109118 w 194040"/>
              <a:gd name="T29" fmla="*/ 137103 h 256919"/>
              <a:gd name="T30" fmla="*/ 151186 w 194040"/>
              <a:gd name="T31" fmla="*/ 144564 h 256919"/>
              <a:gd name="T32" fmla="*/ 178034 w 194040"/>
              <a:gd name="T33" fmla="*/ 249715 h 256919"/>
              <a:gd name="T34" fmla="*/ 195263 w 194040"/>
              <a:gd name="T35" fmla="*/ 137103 h 256919"/>
              <a:gd name="T36" fmla="*/ 130080 w 194040"/>
              <a:gd name="T37" fmla="*/ 219592 h 256919"/>
              <a:gd name="T38" fmla="*/ 151186 w 194040"/>
              <a:gd name="T39" fmla="*/ 217762 h 256919"/>
              <a:gd name="T40" fmla="*/ 93755 w 194040"/>
              <a:gd name="T41" fmla="*/ 37583 h 256919"/>
              <a:gd name="T42" fmla="*/ 118595 w 194040"/>
              <a:gd name="T43" fmla="*/ 41384 h 256919"/>
              <a:gd name="T44" fmla="*/ 151186 w 194040"/>
              <a:gd name="T45" fmla="*/ 95719 h 256919"/>
              <a:gd name="T46" fmla="*/ 195263 w 194040"/>
              <a:gd name="T47" fmla="*/ 108950 h 256919"/>
              <a:gd name="T48" fmla="*/ 193253 w 194040"/>
              <a:gd name="T49" fmla="*/ 73197 h 256919"/>
              <a:gd name="T50" fmla="*/ 181767 w 194040"/>
              <a:gd name="T51" fmla="*/ 37583 h 256919"/>
              <a:gd name="T52" fmla="*/ 76526 w 194040"/>
              <a:gd name="T53" fmla="*/ 0 h 256919"/>
              <a:gd name="T54" fmla="*/ 38191 w 194040"/>
              <a:gd name="T55" fmla="*/ 7601 h 256919"/>
              <a:gd name="T56" fmla="*/ 19096 w 194040"/>
              <a:gd name="T57" fmla="*/ 52645 h 256919"/>
              <a:gd name="T58" fmla="*/ 55420 w 194040"/>
              <a:gd name="T59" fmla="*/ 41384 h 256919"/>
              <a:gd name="T60" fmla="*/ 93755 w 194040"/>
              <a:gd name="T61" fmla="*/ 37583 h 256919"/>
              <a:gd name="T62" fmla="*/ 170281 w 194040"/>
              <a:gd name="T63" fmla="*/ 24492 h 256919"/>
              <a:gd name="T64" fmla="*/ 141567 w 194040"/>
              <a:gd name="T65" fmla="*/ 5631 h 256919"/>
              <a:gd name="T66" fmla="*/ 97632 w 194040"/>
              <a:gd name="T67" fmla="*/ 0 h 2569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4040" h="256919">
                <a:moveTo>
                  <a:pt x="117852" y="103217"/>
                </a:moveTo>
                <a:lnTo>
                  <a:pt x="83609" y="103217"/>
                </a:lnTo>
                <a:lnTo>
                  <a:pt x="64632" y="106874"/>
                </a:lnTo>
                <a:lnTo>
                  <a:pt x="17122" y="129374"/>
                </a:lnTo>
                <a:lnTo>
                  <a:pt x="0" y="178170"/>
                </a:lnTo>
                <a:lnTo>
                  <a:pt x="1855" y="198842"/>
                </a:lnTo>
                <a:lnTo>
                  <a:pt x="26537" y="238216"/>
                </a:lnTo>
                <a:lnTo>
                  <a:pt x="95023" y="256919"/>
                </a:lnTo>
                <a:lnTo>
                  <a:pt x="154091" y="253123"/>
                </a:lnTo>
                <a:lnTo>
                  <a:pt x="174922" y="249466"/>
                </a:lnTo>
                <a:lnTo>
                  <a:pt x="176919" y="249466"/>
                </a:lnTo>
                <a:lnTo>
                  <a:pt x="151767" y="219373"/>
                </a:lnTo>
                <a:lnTo>
                  <a:pt x="100730" y="219373"/>
                </a:lnTo>
                <a:lnTo>
                  <a:pt x="77901" y="217545"/>
                </a:lnTo>
                <a:lnTo>
                  <a:pt x="68486" y="213748"/>
                </a:lnTo>
                <a:lnTo>
                  <a:pt x="58926" y="210092"/>
                </a:lnTo>
                <a:lnTo>
                  <a:pt x="47511" y="198842"/>
                </a:lnTo>
                <a:lnTo>
                  <a:pt x="45657" y="189420"/>
                </a:lnTo>
                <a:lnTo>
                  <a:pt x="43660" y="178170"/>
                </a:lnTo>
                <a:lnTo>
                  <a:pt x="45657" y="166920"/>
                </a:lnTo>
                <a:lnTo>
                  <a:pt x="76047" y="140623"/>
                </a:lnTo>
                <a:lnTo>
                  <a:pt x="108435" y="136967"/>
                </a:lnTo>
                <a:lnTo>
                  <a:pt x="194040" y="136967"/>
                </a:lnTo>
                <a:lnTo>
                  <a:pt x="194040" y="108842"/>
                </a:lnTo>
                <a:lnTo>
                  <a:pt x="150239" y="108842"/>
                </a:lnTo>
                <a:lnTo>
                  <a:pt x="142676" y="106874"/>
                </a:lnTo>
                <a:lnTo>
                  <a:pt x="131263" y="105046"/>
                </a:lnTo>
                <a:lnTo>
                  <a:pt x="117852" y="103217"/>
                </a:lnTo>
                <a:close/>
              </a:path>
              <a:path w="194040" h="256919">
                <a:moveTo>
                  <a:pt x="194040" y="136967"/>
                </a:moveTo>
                <a:lnTo>
                  <a:pt x="108435" y="136967"/>
                </a:lnTo>
                <a:lnTo>
                  <a:pt x="133117" y="138795"/>
                </a:lnTo>
                <a:lnTo>
                  <a:pt x="150239" y="144420"/>
                </a:lnTo>
                <a:lnTo>
                  <a:pt x="150239" y="217545"/>
                </a:lnTo>
                <a:lnTo>
                  <a:pt x="176919" y="249466"/>
                </a:lnTo>
                <a:lnTo>
                  <a:pt x="194040" y="247498"/>
                </a:lnTo>
                <a:lnTo>
                  <a:pt x="194040" y="136967"/>
                </a:lnTo>
                <a:close/>
              </a:path>
              <a:path w="194040" h="256919">
                <a:moveTo>
                  <a:pt x="150239" y="217545"/>
                </a:moveTo>
                <a:lnTo>
                  <a:pt x="129265" y="219373"/>
                </a:lnTo>
                <a:lnTo>
                  <a:pt x="151767" y="219373"/>
                </a:lnTo>
                <a:lnTo>
                  <a:pt x="150239" y="217545"/>
                </a:lnTo>
                <a:close/>
              </a:path>
              <a:path w="194040" h="256919">
                <a:moveTo>
                  <a:pt x="180629" y="37546"/>
                </a:moveTo>
                <a:lnTo>
                  <a:pt x="93168" y="37546"/>
                </a:lnTo>
                <a:lnTo>
                  <a:pt x="106437" y="39374"/>
                </a:lnTo>
                <a:lnTo>
                  <a:pt x="117852" y="41343"/>
                </a:lnTo>
                <a:lnTo>
                  <a:pt x="146386" y="71296"/>
                </a:lnTo>
                <a:lnTo>
                  <a:pt x="150239" y="95624"/>
                </a:lnTo>
                <a:lnTo>
                  <a:pt x="150239" y="108842"/>
                </a:lnTo>
                <a:lnTo>
                  <a:pt x="194040" y="108842"/>
                </a:lnTo>
                <a:lnTo>
                  <a:pt x="194040" y="93796"/>
                </a:lnTo>
                <a:lnTo>
                  <a:pt x="192043" y="73124"/>
                </a:lnTo>
                <a:lnTo>
                  <a:pt x="188333" y="52593"/>
                </a:lnTo>
                <a:lnTo>
                  <a:pt x="180629" y="37546"/>
                </a:lnTo>
                <a:close/>
              </a:path>
              <a:path w="194040" h="256919">
                <a:moveTo>
                  <a:pt x="97020" y="0"/>
                </a:moveTo>
                <a:lnTo>
                  <a:pt x="76047" y="0"/>
                </a:lnTo>
                <a:lnTo>
                  <a:pt x="55073" y="3796"/>
                </a:lnTo>
                <a:lnTo>
                  <a:pt x="37952" y="7593"/>
                </a:lnTo>
                <a:lnTo>
                  <a:pt x="18976" y="13218"/>
                </a:lnTo>
                <a:lnTo>
                  <a:pt x="18976" y="52593"/>
                </a:lnTo>
                <a:lnTo>
                  <a:pt x="37952" y="44999"/>
                </a:lnTo>
                <a:lnTo>
                  <a:pt x="55073" y="41343"/>
                </a:lnTo>
                <a:lnTo>
                  <a:pt x="72195" y="39374"/>
                </a:lnTo>
                <a:lnTo>
                  <a:pt x="93168" y="37546"/>
                </a:lnTo>
                <a:lnTo>
                  <a:pt x="180629" y="37546"/>
                </a:lnTo>
                <a:lnTo>
                  <a:pt x="169214" y="24468"/>
                </a:lnTo>
                <a:lnTo>
                  <a:pt x="155945" y="13218"/>
                </a:lnTo>
                <a:lnTo>
                  <a:pt x="140680" y="5625"/>
                </a:lnTo>
                <a:lnTo>
                  <a:pt x="119848" y="1968"/>
                </a:lnTo>
                <a:lnTo>
                  <a:pt x="97020" y="0"/>
                </a:lnTo>
                <a:close/>
              </a:path>
            </a:pathLst>
          </a:custGeom>
          <a:solidFill>
            <a:srgbClr val="02569B"/>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7" name="object 5"/>
          <p:cNvSpPr>
            <a:spLocks/>
          </p:cNvSpPr>
          <p:nvPr/>
        </p:nvSpPr>
        <p:spPr bwMode="auto">
          <a:xfrm>
            <a:off x="11679238" y="6346825"/>
            <a:ext cx="195262" cy="257175"/>
          </a:xfrm>
          <a:custGeom>
            <a:avLst/>
            <a:gdLst>
              <a:gd name="T0" fmla="*/ 84134 w 194039"/>
              <a:gd name="T1" fmla="*/ 103320 h 256919"/>
              <a:gd name="T2" fmla="*/ 19095 w 194039"/>
              <a:gd name="T3" fmla="*/ 129503 h 256919"/>
              <a:gd name="T4" fmla="*/ 1866 w 194039"/>
              <a:gd name="T5" fmla="*/ 199040 h 256919"/>
              <a:gd name="T6" fmla="*/ 76525 w 194039"/>
              <a:gd name="T7" fmla="*/ 255345 h 256919"/>
              <a:gd name="T8" fmla="*/ 128213 w 194039"/>
              <a:gd name="T9" fmla="*/ 255345 h 256919"/>
              <a:gd name="T10" fmla="*/ 176022 w 194039"/>
              <a:gd name="T11" fmla="*/ 249715 h 256919"/>
              <a:gd name="T12" fmla="*/ 152723 w 194039"/>
              <a:gd name="T13" fmla="*/ 219592 h 256919"/>
              <a:gd name="T14" fmla="*/ 78392 w 194039"/>
              <a:gd name="T15" fmla="*/ 217762 h 256919"/>
              <a:gd name="T16" fmla="*/ 45944 w 194039"/>
              <a:gd name="T17" fmla="*/ 178348 h 256919"/>
              <a:gd name="T18" fmla="*/ 109116 w 194039"/>
              <a:gd name="T19" fmla="*/ 137103 h 256919"/>
              <a:gd name="T20" fmla="*/ 195262 w 194039"/>
              <a:gd name="T21" fmla="*/ 108950 h 256919"/>
              <a:gd name="T22" fmla="*/ 145442 w 194039"/>
              <a:gd name="T23" fmla="*/ 106980 h 256919"/>
              <a:gd name="T24" fmla="*/ 118593 w 194039"/>
              <a:gd name="T25" fmla="*/ 103320 h 256919"/>
              <a:gd name="T26" fmla="*/ 109116 w 194039"/>
              <a:gd name="T27" fmla="*/ 137103 h 256919"/>
              <a:gd name="T28" fmla="*/ 151185 w 194039"/>
              <a:gd name="T29" fmla="*/ 144564 h 256919"/>
              <a:gd name="T30" fmla="*/ 178033 w 194039"/>
              <a:gd name="T31" fmla="*/ 249715 h 256919"/>
              <a:gd name="T32" fmla="*/ 195262 w 194039"/>
              <a:gd name="T33" fmla="*/ 137103 h 256919"/>
              <a:gd name="T34" fmla="*/ 130079 w 194039"/>
              <a:gd name="T35" fmla="*/ 219592 h 256919"/>
              <a:gd name="T36" fmla="*/ 151185 w 194039"/>
              <a:gd name="T37" fmla="*/ 217762 h 256919"/>
              <a:gd name="T38" fmla="*/ 95621 w 194039"/>
              <a:gd name="T39" fmla="*/ 37583 h 256919"/>
              <a:gd name="T40" fmla="*/ 120603 w 194039"/>
              <a:gd name="T41" fmla="*/ 41384 h 256919"/>
              <a:gd name="T42" fmla="*/ 151185 w 194039"/>
              <a:gd name="T43" fmla="*/ 82628 h 256919"/>
              <a:gd name="T44" fmla="*/ 195262 w 194039"/>
              <a:gd name="T45" fmla="*/ 108950 h 256919"/>
              <a:gd name="T46" fmla="*/ 193253 w 194039"/>
              <a:gd name="T47" fmla="*/ 73197 h 256919"/>
              <a:gd name="T48" fmla="*/ 181766 w 194039"/>
              <a:gd name="T49" fmla="*/ 37583 h 256919"/>
              <a:gd name="T50" fmla="*/ 76525 w 194039"/>
              <a:gd name="T51" fmla="*/ 0 h 256919"/>
              <a:gd name="T52" fmla="*/ 20961 w 194039"/>
              <a:gd name="T53" fmla="*/ 13231 h 256919"/>
              <a:gd name="T54" fmla="*/ 40201 w 194039"/>
              <a:gd name="T55" fmla="*/ 45044 h 256919"/>
              <a:gd name="T56" fmla="*/ 74658 w 194039"/>
              <a:gd name="T57" fmla="*/ 39413 h 256919"/>
              <a:gd name="T58" fmla="*/ 181766 w 194039"/>
              <a:gd name="T59" fmla="*/ 37583 h 256919"/>
              <a:gd name="T60" fmla="*/ 158795 w 194039"/>
              <a:gd name="T61" fmla="*/ 13231 h 256919"/>
              <a:gd name="T62" fmla="*/ 122469 w 194039"/>
              <a:gd name="T63" fmla="*/ 1970 h 2569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4039" h="256919">
                <a:moveTo>
                  <a:pt x="117850" y="103217"/>
                </a:moveTo>
                <a:lnTo>
                  <a:pt x="83607" y="103217"/>
                </a:lnTo>
                <a:lnTo>
                  <a:pt x="64631" y="106874"/>
                </a:lnTo>
                <a:lnTo>
                  <a:pt x="18975" y="129374"/>
                </a:lnTo>
                <a:lnTo>
                  <a:pt x="0" y="178170"/>
                </a:lnTo>
                <a:lnTo>
                  <a:pt x="1854" y="198842"/>
                </a:lnTo>
                <a:lnTo>
                  <a:pt x="26537" y="238216"/>
                </a:lnTo>
                <a:lnTo>
                  <a:pt x="76046" y="255091"/>
                </a:lnTo>
                <a:lnTo>
                  <a:pt x="97020" y="256919"/>
                </a:lnTo>
                <a:lnTo>
                  <a:pt x="127410" y="255091"/>
                </a:lnTo>
                <a:lnTo>
                  <a:pt x="154090" y="253123"/>
                </a:lnTo>
                <a:lnTo>
                  <a:pt x="174920" y="249466"/>
                </a:lnTo>
                <a:lnTo>
                  <a:pt x="176918" y="249466"/>
                </a:lnTo>
                <a:lnTo>
                  <a:pt x="151766" y="219373"/>
                </a:lnTo>
                <a:lnTo>
                  <a:pt x="102726" y="219373"/>
                </a:lnTo>
                <a:lnTo>
                  <a:pt x="77901" y="217545"/>
                </a:lnTo>
                <a:lnTo>
                  <a:pt x="45656" y="189420"/>
                </a:lnTo>
                <a:lnTo>
                  <a:pt x="45656" y="178170"/>
                </a:lnTo>
                <a:lnTo>
                  <a:pt x="66487" y="144420"/>
                </a:lnTo>
                <a:lnTo>
                  <a:pt x="108433" y="136967"/>
                </a:lnTo>
                <a:lnTo>
                  <a:pt x="194039" y="136967"/>
                </a:lnTo>
                <a:lnTo>
                  <a:pt x="194039" y="108842"/>
                </a:lnTo>
                <a:lnTo>
                  <a:pt x="150238" y="108842"/>
                </a:lnTo>
                <a:lnTo>
                  <a:pt x="144531" y="106874"/>
                </a:lnTo>
                <a:lnTo>
                  <a:pt x="133117" y="105046"/>
                </a:lnTo>
                <a:lnTo>
                  <a:pt x="117850" y="103217"/>
                </a:lnTo>
                <a:close/>
              </a:path>
              <a:path w="194039" h="256919">
                <a:moveTo>
                  <a:pt x="194039" y="136967"/>
                </a:moveTo>
                <a:lnTo>
                  <a:pt x="108433" y="136967"/>
                </a:lnTo>
                <a:lnTo>
                  <a:pt x="134971" y="138795"/>
                </a:lnTo>
                <a:lnTo>
                  <a:pt x="150238" y="144420"/>
                </a:lnTo>
                <a:lnTo>
                  <a:pt x="150238" y="217545"/>
                </a:lnTo>
                <a:lnTo>
                  <a:pt x="176918" y="249466"/>
                </a:lnTo>
                <a:lnTo>
                  <a:pt x="194039" y="247498"/>
                </a:lnTo>
                <a:lnTo>
                  <a:pt x="194039" y="136967"/>
                </a:lnTo>
                <a:close/>
              </a:path>
              <a:path w="194039" h="256919">
                <a:moveTo>
                  <a:pt x="150238" y="217545"/>
                </a:moveTo>
                <a:lnTo>
                  <a:pt x="129264" y="219373"/>
                </a:lnTo>
                <a:lnTo>
                  <a:pt x="151766" y="219373"/>
                </a:lnTo>
                <a:lnTo>
                  <a:pt x="150238" y="217545"/>
                </a:lnTo>
                <a:close/>
              </a:path>
              <a:path w="194039" h="256919">
                <a:moveTo>
                  <a:pt x="180628" y="37546"/>
                </a:moveTo>
                <a:lnTo>
                  <a:pt x="95022" y="37546"/>
                </a:lnTo>
                <a:lnTo>
                  <a:pt x="108433" y="39374"/>
                </a:lnTo>
                <a:lnTo>
                  <a:pt x="119848" y="41343"/>
                </a:lnTo>
                <a:lnTo>
                  <a:pt x="146386" y="71296"/>
                </a:lnTo>
                <a:lnTo>
                  <a:pt x="150238" y="82546"/>
                </a:lnTo>
                <a:lnTo>
                  <a:pt x="150238" y="108842"/>
                </a:lnTo>
                <a:lnTo>
                  <a:pt x="194039" y="108842"/>
                </a:lnTo>
                <a:lnTo>
                  <a:pt x="194039" y="93796"/>
                </a:lnTo>
                <a:lnTo>
                  <a:pt x="192043" y="73124"/>
                </a:lnTo>
                <a:lnTo>
                  <a:pt x="188333" y="52593"/>
                </a:lnTo>
                <a:lnTo>
                  <a:pt x="180628" y="37546"/>
                </a:lnTo>
                <a:close/>
              </a:path>
              <a:path w="194039" h="256919">
                <a:moveTo>
                  <a:pt x="98874" y="0"/>
                </a:moveTo>
                <a:lnTo>
                  <a:pt x="76046" y="0"/>
                </a:lnTo>
                <a:lnTo>
                  <a:pt x="37951" y="7593"/>
                </a:lnTo>
                <a:lnTo>
                  <a:pt x="20830" y="13218"/>
                </a:lnTo>
                <a:lnTo>
                  <a:pt x="20830" y="52593"/>
                </a:lnTo>
                <a:lnTo>
                  <a:pt x="39949" y="44999"/>
                </a:lnTo>
                <a:lnTo>
                  <a:pt x="55072" y="41343"/>
                </a:lnTo>
                <a:lnTo>
                  <a:pt x="74190" y="39374"/>
                </a:lnTo>
                <a:lnTo>
                  <a:pt x="95022" y="37546"/>
                </a:lnTo>
                <a:lnTo>
                  <a:pt x="180628" y="37546"/>
                </a:lnTo>
                <a:lnTo>
                  <a:pt x="171211" y="24468"/>
                </a:lnTo>
                <a:lnTo>
                  <a:pt x="157800" y="13218"/>
                </a:lnTo>
                <a:lnTo>
                  <a:pt x="140679" y="5625"/>
                </a:lnTo>
                <a:lnTo>
                  <a:pt x="121702" y="1968"/>
                </a:lnTo>
                <a:lnTo>
                  <a:pt x="98874" y="0"/>
                </a:lnTo>
                <a:close/>
              </a:path>
            </a:pathLst>
          </a:custGeom>
          <a:solidFill>
            <a:srgbClr val="02569B"/>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8" name="object 6"/>
          <p:cNvSpPr>
            <a:spLocks/>
          </p:cNvSpPr>
          <p:nvPr/>
        </p:nvSpPr>
        <p:spPr bwMode="auto">
          <a:xfrm>
            <a:off x="10669588" y="6348413"/>
            <a:ext cx="342900" cy="249237"/>
          </a:xfrm>
          <a:custGeom>
            <a:avLst/>
            <a:gdLst>
              <a:gd name="T0" fmla="*/ 121873 w 342425"/>
              <a:gd name="T1" fmla="*/ 0 h 249326"/>
              <a:gd name="T2" fmla="*/ 80010 w 342425"/>
              <a:gd name="T3" fmla="*/ 0 h 249326"/>
              <a:gd name="T4" fmla="*/ 55149 w 342425"/>
              <a:gd name="T5" fmla="*/ 5622 h 249326"/>
              <a:gd name="T6" fmla="*/ 26574 w 342425"/>
              <a:gd name="T7" fmla="*/ 13072 h 249326"/>
              <a:gd name="T8" fmla="*/ 0 w 342425"/>
              <a:gd name="T9" fmla="*/ 22491 h 249326"/>
              <a:gd name="T10" fmla="*/ 0 w 342425"/>
              <a:gd name="T11" fmla="*/ 249237 h 249326"/>
              <a:gd name="T12" fmla="*/ 43721 w 342425"/>
              <a:gd name="T13" fmla="*/ 249237 h 249326"/>
              <a:gd name="T14" fmla="*/ 43721 w 342425"/>
              <a:gd name="T15" fmla="*/ 54261 h 249326"/>
              <a:gd name="T16" fmla="*/ 53293 w 342425"/>
              <a:gd name="T17" fmla="*/ 48638 h 249326"/>
              <a:gd name="T18" fmla="*/ 66580 w 342425"/>
              <a:gd name="T19" fmla="*/ 43015 h 249326"/>
              <a:gd name="T20" fmla="*/ 81867 w 342425"/>
              <a:gd name="T21" fmla="*/ 39360 h 249326"/>
              <a:gd name="T22" fmla="*/ 97155 w 342425"/>
              <a:gd name="T23" fmla="*/ 37392 h 249326"/>
              <a:gd name="T24" fmla="*/ 330136 w 342425"/>
              <a:gd name="T25" fmla="*/ 37392 h 249326"/>
              <a:gd name="T26" fmla="*/ 327612 w 342425"/>
              <a:gd name="T27" fmla="*/ 29941 h 249326"/>
              <a:gd name="T28" fmla="*/ 325755 w 342425"/>
              <a:gd name="T29" fmla="*/ 29941 h 249326"/>
              <a:gd name="T30" fmla="*/ 319978 w 342425"/>
              <a:gd name="T31" fmla="*/ 24318 h 249326"/>
              <a:gd name="T32" fmla="*/ 169449 w 342425"/>
              <a:gd name="T33" fmla="*/ 24318 h 249326"/>
              <a:gd name="T34" fmla="*/ 156161 w 342425"/>
              <a:gd name="T35" fmla="*/ 11245 h 249326"/>
              <a:gd name="T36" fmla="*/ 139017 w 342425"/>
              <a:gd name="T37" fmla="*/ 3655 h 249326"/>
              <a:gd name="T38" fmla="*/ 121873 w 342425"/>
              <a:gd name="T39" fmla="*/ 0 h 249326"/>
              <a:gd name="T40" fmla="*/ 245744 w 342425"/>
              <a:gd name="T41" fmla="*/ 37392 h 249326"/>
              <a:gd name="T42" fmla="*/ 97155 w 342425"/>
              <a:gd name="T43" fmla="*/ 37392 h 249326"/>
              <a:gd name="T44" fmla="*/ 108585 w 342425"/>
              <a:gd name="T45" fmla="*/ 39360 h 249326"/>
              <a:gd name="T46" fmla="*/ 116157 w 342425"/>
              <a:gd name="T47" fmla="*/ 39360 h 249326"/>
              <a:gd name="T48" fmla="*/ 125730 w 342425"/>
              <a:gd name="T49" fmla="*/ 43015 h 249326"/>
              <a:gd name="T50" fmla="*/ 148590 w 342425"/>
              <a:gd name="T51" fmla="*/ 84344 h 249326"/>
              <a:gd name="T52" fmla="*/ 150447 w 342425"/>
              <a:gd name="T53" fmla="*/ 121737 h 249326"/>
              <a:gd name="T54" fmla="*/ 150447 w 342425"/>
              <a:gd name="T55" fmla="*/ 249237 h 249326"/>
              <a:gd name="T56" fmla="*/ 196168 w 342425"/>
              <a:gd name="T57" fmla="*/ 249237 h 249326"/>
              <a:gd name="T58" fmla="*/ 196168 w 342425"/>
              <a:gd name="T59" fmla="*/ 112459 h 249326"/>
              <a:gd name="T60" fmla="*/ 194309 w 342425"/>
              <a:gd name="T61" fmla="*/ 80548 h 249326"/>
              <a:gd name="T62" fmla="*/ 188594 w 342425"/>
              <a:gd name="T63" fmla="*/ 54261 h 249326"/>
              <a:gd name="T64" fmla="*/ 196168 w 342425"/>
              <a:gd name="T65" fmla="*/ 48638 h 249326"/>
              <a:gd name="T66" fmla="*/ 207597 w 342425"/>
              <a:gd name="T67" fmla="*/ 43015 h 249326"/>
              <a:gd name="T68" fmla="*/ 224741 w 342425"/>
              <a:gd name="T69" fmla="*/ 39360 h 249326"/>
              <a:gd name="T70" fmla="*/ 245744 w 342425"/>
              <a:gd name="T71" fmla="*/ 37392 h 249326"/>
              <a:gd name="T72" fmla="*/ 330136 w 342425"/>
              <a:gd name="T73" fmla="*/ 37392 h 249326"/>
              <a:gd name="T74" fmla="*/ 245744 w 342425"/>
              <a:gd name="T75" fmla="*/ 37392 h 249326"/>
              <a:gd name="T76" fmla="*/ 259032 w 342425"/>
              <a:gd name="T77" fmla="*/ 39360 h 249326"/>
              <a:gd name="T78" fmla="*/ 270463 w 342425"/>
              <a:gd name="T79" fmla="*/ 43015 h 249326"/>
              <a:gd name="T80" fmla="*/ 295179 w 342425"/>
              <a:gd name="T81" fmla="*/ 84344 h 249326"/>
              <a:gd name="T82" fmla="*/ 297180 w 342425"/>
              <a:gd name="T83" fmla="*/ 121737 h 249326"/>
              <a:gd name="T84" fmla="*/ 297180 w 342425"/>
              <a:gd name="T85" fmla="*/ 249237 h 249326"/>
              <a:gd name="T86" fmla="*/ 342900 w 342425"/>
              <a:gd name="T87" fmla="*/ 249237 h 249326"/>
              <a:gd name="T88" fmla="*/ 342900 w 342425"/>
              <a:gd name="T89" fmla="*/ 112459 h 249326"/>
              <a:gd name="T90" fmla="*/ 340899 w 342425"/>
              <a:gd name="T91" fmla="*/ 87999 h 249326"/>
              <a:gd name="T92" fmla="*/ 339043 w 342425"/>
              <a:gd name="T93" fmla="*/ 67475 h 249326"/>
              <a:gd name="T94" fmla="*/ 333327 w 342425"/>
              <a:gd name="T95" fmla="*/ 46810 h 249326"/>
              <a:gd name="T96" fmla="*/ 330136 w 342425"/>
              <a:gd name="T97" fmla="*/ 37392 h 249326"/>
              <a:gd name="T98" fmla="*/ 249460 w 342425"/>
              <a:gd name="T99" fmla="*/ 0 h 249326"/>
              <a:gd name="T100" fmla="*/ 234316 w 342425"/>
              <a:gd name="T101" fmla="*/ 0 h 249326"/>
              <a:gd name="T102" fmla="*/ 220884 w 342425"/>
              <a:gd name="T103" fmla="*/ 1827 h 249326"/>
              <a:gd name="T104" fmla="*/ 198024 w 342425"/>
              <a:gd name="T105" fmla="*/ 9278 h 249326"/>
              <a:gd name="T106" fmla="*/ 180880 w 342425"/>
              <a:gd name="T107" fmla="*/ 16868 h 249326"/>
              <a:gd name="T108" fmla="*/ 169449 w 342425"/>
              <a:gd name="T109" fmla="*/ 24318 h 249326"/>
              <a:gd name="T110" fmla="*/ 319978 w 342425"/>
              <a:gd name="T111" fmla="*/ 24318 h 249326"/>
              <a:gd name="T112" fmla="*/ 312324 w 342425"/>
              <a:gd name="T113" fmla="*/ 16868 h 249326"/>
              <a:gd name="T114" fmla="*/ 297180 w 342425"/>
              <a:gd name="T115" fmla="*/ 7449 h 249326"/>
              <a:gd name="T116" fmla="*/ 276177 w 342425"/>
              <a:gd name="T117" fmla="*/ 1827 h 249326"/>
              <a:gd name="T118" fmla="*/ 249460 w 342425"/>
              <a:gd name="T119" fmla="*/ 0 h 2493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2425" h="249326">
                <a:moveTo>
                  <a:pt x="121704" y="0"/>
                </a:moveTo>
                <a:lnTo>
                  <a:pt x="79899" y="0"/>
                </a:lnTo>
                <a:lnTo>
                  <a:pt x="55073" y="5624"/>
                </a:lnTo>
                <a:lnTo>
                  <a:pt x="26537" y="13077"/>
                </a:lnTo>
                <a:lnTo>
                  <a:pt x="0" y="22499"/>
                </a:lnTo>
                <a:lnTo>
                  <a:pt x="0" y="249326"/>
                </a:lnTo>
                <a:lnTo>
                  <a:pt x="43660" y="249326"/>
                </a:lnTo>
                <a:lnTo>
                  <a:pt x="43660" y="54280"/>
                </a:lnTo>
                <a:lnTo>
                  <a:pt x="53219" y="48655"/>
                </a:lnTo>
                <a:lnTo>
                  <a:pt x="66488" y="43030"/>
                </a:lnTo>
                <a:lnTo>
                  <a:pt x="81754" y="39374"/>
                </a:lnTo>
                <a:lnTo>
                  <a:pt x="97020" y="37405"/>
                </a:lnTo>
                <a:lnTo>
                  <a:pt x="329679" y="37405"/>
                </a:lnTo>
                <a:lnTo>
                  <a:pt x="327158" y="29952"/>
                </a:lnTo>
                <a:lnTo>
                  <a:pt x="325304" y="29952"/>
                </a:lnTo>
                <a:lnTo>
                  <a:pt x="319535" y="24327"/>
                </a:lnTo>
                <a:lnTo>
                  <a:pt x="169214" y="24327"/>
                </a:lnTo>
                <a:lnTo>
                  <a:pt x="155945" y="11249"/>
                </a:lnTo>
                <a:lnTo>
                  <a:pt x="138824" y="3656"/>
                </a:lnTo>
                <a:lnTo>
                  <a:pt x="121704" y="0"/>
                </a:lnTo>
                <a:close/>
              </a:path>
              <a:path w="342425" h="249326">
                <a:moveTo>
                  <a:pt x="245404" y="37405"/>
                </a:moveTo>
                <a:lnTo>
                  <a:pt x="97020" y="37405"/>
                </a:lnTo>
                <a:lnTo>
                  <a:pt x="108435" y="39374"/>
                </a:lnTo>
                <a:lnTo>
                  <a:pt x="115996" y="39374"/>
                </a:lnTo>
                <a:lnTo>
                  <a:pt x="125556" y="43030"/>
                </a:lnTo>
                <a:lnTo>
                  <a:pt x="148384" y="84374"/>
                </a:lnTo>
                <a:lnTo>
                  <a:pt x="150239" y="121780"/>
                </a:lnTo>
                <a:lnTo>
                  <a:pt x="150239" y="249326"/>
                </a:lnTo>
                <a:lnTo>
                  <a:pt x="195896" y="249326"/>
                </a:lnTo>
                <a:lnTo>
                  <a:pt x="195896" y="112499"/>
                </a:lnTo>
                <a:lnTo>
                  <a:pt x="194040" y="80577"/>
                </a:lnTo>
                <a:lnTo>
                  <a:pt x="188333" y="54280"/>
                </a:lnTo>
                <a:lnTo>
                  <a:pt x="195896" y="48655"/>
                </a:lnTo>
                <a:lnTo>
                  <a:pt x="207309" y="43030"/>
                </a:lnTo>
                <a:lnTo>
                  <a:pt x="224430" y="39374"/>
                </a:lnTo>
                <a:lnTo>
                  <a:pt x="245404" y="37405"/>
                </a:lnTo>
                <a:close/>
              </a:path>
              <a:path w="342425" h="249326">
                <a:moveTo>
                  <a:pt x="329679" y="37405"/>
                </a:moveTo>
                <a:lnTo>
                  <a:pt x="245404" y="37405"/>
                </a:lnTo>
                <a:lnTo>
                  <a:pt x="258673" y="39374"/>
                </a:lnTo>
                <a:lnTo>
                  <a:pt x="270088" y="43030"/>
                </a:lnTo>
                <a:lnTo>
                  <a:pt x="294770" y="84374"/>
                </a:lnTo>
                <a:lnTo>
                  <a:pt x="296768" y="121780"/>
                </a:lnTo>
                <a:lnTo>
                  <a:pt x="296768" y="249326"/>
                </a:lnTo>
                <a:lnTo>
                  <a:pt x="342425" y="249326"/>
                </a:lnTo>
                <a:lnTo>
                  <a:pt x="342425" y="112499"/>
                </a:lnTo>
                <a:lnTo>
                  <a:pt x="340427" y="88030"/>
                </a:lnTo>
                <a:lnTo>
                  <a:pt x="338573" y="67499"/>
                </a:lnTo>
                <a:lnTo>
                  <a:pt x="332865" y="46827"/>
                </a:lnTo>
                <a:lnTo>
                  <a:pt x="329679" y="37405"/>
                </a:lnTo>
                <a:close/>
              </a:path>
              <a:path w="342425" h="249326">
                <a:moveTo>
                  <a:pt x="249114" y="0"/>
                </a:moveTo>
                <a:lnTo>
                  <a:pt x="233991" y="0"/>
                </a:lnTo>
                <a:lnTo>
                  <a:pt x="220578" y="1828"/>
                </a:lnTo>
                <a:lnTo>
                  <a:pt x="197750" y="9281"/>
                </a:lnTo>
                <a:lnTo>
                  <a:pt x="180629" y="16874"/>
                </a:lnTo>
                <a:lnTo>
                  <a:pt x="169214" y="24327"/>
                </a:lnTo>
                <a:lnTo>
                  <a:pt x="319535" y="24327"/>
                </a:lnTo>
                <a:lnTo>
                  <a:pt x="311891" y="16874"/>
                </a:lnTo>
                <a:lnTo>
                  <a:pt x="296768" y="7452"/>
                </a:lnTo>
                <a:lnTo>
                  <a:pt x="275794" y="1828"/>
                </a:lnTo>
                <a:lnTo>
                  <a:pt x="249114" y="0"/>
                </a:lnTo>
                <a:close/>
              </a:path>
            </a:pathLst>
          </a:custGeom>
          <a:solidFill>
            <a:srgbClr val="02569B"/>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9" name="object 7"/>
          <p:cNvSpPr>
            <a:spLocks/>
          </p:cNvSpPr>
          <p:nvPr/>
        </p:nvSpPr>
        <p:spPr bwMode="auto">
          <a:xfrm>
            <a:off x="11187113" y="6473825"/>
            <a:ext cx="322262" cy="244475"/>
          </a:xfrm>
          <a:custGeom>
            <a:avLst/>
            <a:gdLst>
              <a:gd name="T0" fmla="*/ 217318 w 321593"/>
              <a:gd name="T1" fmla="*/ 0 h 243701"/>
              <a:gd name="T2" fmla="*/ 167849 w 321593"/>
              <a:gd name="T3" fmla="*/ 0 h 243701"/>
              <a:gd name="T4" fmla="*/ 0 w 321593"/>
              <a:gd name="T5" fmla="*/ 244475 h 243701"/>
              <a:gd name="T6" fmla="*/ 55330 w 321593"/>
              <a:gd name="T7" fmla="*/ 191855 h 243701"/>
              <a:gd name="T8" fmla="*/ 104942 w 321593"/>
              <a:gd name="T9" fmla="*/ 139236 h 243701"/>
              <a:gd name="T10" fmla="*/ 194443 w 321593"/>
              <a:gd name="T11" fmla="*/ 32022 h 243701"/>
              <a:gd name="T12" fmla="*/ 244389 w 321593"/>
              <a:gd name="T13" fmla="*/ 32022 h 243701"/>
              <a:gd name="T14" fmla="*/ 217318 w 321593"/>
              <a:gd name="T15" fmla="*/ 0 h 243701"/>
              <a:gd name="T16" fmla="*/ 244389 w 321593"/>
              <a:gd name="T17" fmla="*/ 32022 h 243701"/>
              <a:gd name="T18" fmla="*/ 194443 w 321593"/>
              <a:gd name="T19" fmla="*/ 32022 h 243701"/>
              <a:gd name="T20" fmla="*/ 268789 w 321593"/>
              <a:gd name="T21" fmla="*/ 124141 h 243701"/>
              <a:gd name="T22" fmla="*/ 322262 w 321593"/>
              <a:gd name="T23" fmla="*/ 124141 h 243701"/>
              <a:gd name="T24" fmla="*/ 244389 w 321593"/>
              <a:gd name="T25" fmla="*/ 32022 h 2437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1593" h="243701">
                <a:moveTo>
                  <a:pt x="216867" y="0"/>
                </a:moveTo>
                <a:lnTo>
                  <a:pt x="167501" y="0"/>
                </a:lnTo>
                <a:lnTo>
                  <a:pt x="0" y="243701"/>
                </a:lnTo>
                <a:lnTo>
                  <a:pt x="55215" y="191248"/>
                </a:lnTo>
                <a:lnTo>
                  <a:pt x="104724" y="138795"/>
                </a:lnTo>
                <a:lnTo>
                  <a:pt x="194039" y="31921"/>
                </a:lnTo>
                <a:lnTo>
                  <a:pt x="243882" y="31921"/>
                </a:lnTo>
                <a:lnTo>
                  <a:pt x="216867" y="0"/>
                </a:lnTo>
                <a:close/>
              </a:path>
              <a:path w="321593" h="243701">
                <a:moveTo>
                  <a:pt x="243882" y="31921"/>
                </a:moveTo>
                <a:lnTo>
                  <a:pt x="194039" y="31921"/>
                </a:lnTo>
                <a:lnTo>
                  <a:pt x="268231" y="123748"/>
                </a:lnTo>
                <a:lnTo>
                  <a:pt x="321593" y="123748"/>
                </a:lnTo>
                <a:lnTo>
                  <a:pt x="243882" y="31921"/>
                </a:lnTo>
                <a:close/>
              </a:path>
            </a:pathLst>
          </a:custGeom>
          <a:solidFill>
            <a:srgbClr val="02569B"/>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0" name="object 9"/>
          <p:cNvSpPr>
            <a:spLocks/>
          </p:cNvSpPr>
          <p:nvPr/>
        </p:nvSpPr>
        <p:spPr bwMode="auto">
          <a:xfrm>
            <a:off x="5146675" y="2654300"/>
            <a:ext cx="2252663" cy="1479550"/>
          </a:xfrm>
          <a:custGeom>
            <a:avLst/>
            <a:gdLst>
              <a:gd name="T0" fmla="*/ 0 w 2253541"/>
              <a:gd name="T1" fmla="*/ 1232954 h 1480291"/>
              <a:gd name="T2" fmla="*/ 0 w 2253541"/>
              <a:gd name="T3" fmla="*/ 246596 h 1480291"/>
              <a:gd name="T4" fmla="*/ 817 w 2253541"/>
              <a:gd name="T5" fmla="*/ 226372 h 1480291"/>
              <a:gd name="T6" fmla="*/ 7167 w 2253541"/>
              <a:gd name="T7" fmla="*/ 187336 h 1480291"/>
              <a:gd name="T8" fmla="*/ 19380 w 2253541"/>
              <a:gd name="T9" fmla="*/ 150610 h 1480291"/>
              <a:gd name="T10" fmla="*/ 36950 w 2253541"/>
              <a:gd name="T11" fmla="*/ 116700 h 1480291"/>
              <a:gd name="T12" fmla="*/ 72234 w 2253541"/>
              <a:gd name="T13" fmla="*/ 72226 h 1480291"/>
              <a:gd name="T14" fmla="*/ 116713 w 2253541"/>
              <a:gd name="T15" fmla="*/ 36945 h 1480291"/>
              <a:gd name="T16" fmla="*/ 150626 w 2253541"/>
              <a:gd name="T17" fmla="*/ 19378 h 1480291"/>
              <a:gd name="T18" fmla="*/ 187357 w 2253541"/>
              <a:gd name="T19" fmla="*/ 7166 h 1480291"/>
              <a:gd name="T20" fmla="*/ 226397 w 2253541"/>
              <a:gd name="T21" fmla="*/ 817 h 1480291"/>
              <a:gd name="T22" fmla="*/ 246624 w 2253541"/>
              <a:gd name="T23" fmla="*/ 0 h 1480291"/>
              <a:gd name="T24" fmla="*/ 2006040 w 2253541"/>
              <a:gd name="T25" fmla="*/ 0 h 1480291"/>
              <a:gd name="T26" fmla="*/ 2046044 w 2253541"/>
              <a:gd name="T27" fmla="*/ 3227 h 1480291"/>
              <a:gd name="T28" fmla="*/ 2083992 w 2253541"/>
              <a:gd name="T29" fmla="*/ 12571 h 1480291"/>
              <a:gd name="T30" fmla="*/ 2119378 w 2253541"/>
              <a:gd name="T31" fmla="*/ 27524 h 1480291"/>
              <a:gd name="T32" fmla="*/ 2166540 w 2253541"/>
              <a:gd name="T33" fmla="*/ 59359 h 1480291"/>
              <a:gd name="T34" fmla="*/ 2205079 w 2253541"/>
              <a:gd name="T35" fmla="*/ 100959 h 1480291"/>
              <a:gd name="T36" fmla="*/ 2233282 w 2253541"/>
              <a:gd name="T37" fmla="*/ 150610 h 1480291"/>
              <a:gd name="T38" fmla="*/ 2245496 w 2253541"/>
              <a:gd name="T39" fmla="*/ 187336 h 1480291"/>
              <a:gd name="T40" fmla="*/ 2251845 w 2253541"/>
              <a:gd name="T41" fmla="*/ 226372 h 1480291"/>
              <a:gd name="T42" fmla="*/ 2252663 w 2253541"/>
              <a:gd name="T43" fmla="*/ 246596 h 1480291"/>
              <a:gd name="T44" fmla="*/ 2252663 w 2253541"/>
              <a:gd name="T45" fmla="*/ 1232954 h 1480291"/>
              <a:gd name="T46" fmla="*/ 2249435 w 2253541"/>
              <a:gd name="T47" fmla="*/ 1272952 h 1480291"/>
              <a:gd name="T48" fmla="*/ 2240090 w 2253541"/>
              <a:gd name="T49" fmla="*/ 1310897 h 1480291"/>
              <a:gd name="T50" fmla="*/ 2225136 w 2253541"/>
              <a:gd name="T51" fmla="*/ 1346279 h 1480291"/>
              <a:gd name="T52" fmla="*/ 2193296 w 2253541"/>
              <a:gd name="T53" fmla="*/ 1393436 h 1480291"/>
              <a:gd name="T54" fmla="*/ 2151692 w 2253541"/>
              <a:gd name="T55" fmla="*/ 1431971 h 1480291"/>
              <a:gd name="T56" fmla="*/ 2102037 w 2253541"/>
              <a:gd name="T57" fmla="*/ 1460172 h 1480291"/>
              <a:gd name="T58" fmla="*/ 2065306 w 2253541"/>
              <a:gd name="T59" fmla="*/ 1472384 h 1480291"/>
              <a:gd name="T60" fmla="*/ 2026267 w 2253541"/>
              <a:gd name="T61" fmla="*/ 1478732 h 1480291"/>
              <a:gd name="T62" fmla="*/ 2006040 w 2253541"/>
              <a:gd name="T63" fmla="*/ 1479550 h 1480291"/>
              <a:gd name="T64" fmla="*/ 246624 w 2253541"/>
              <a:gd name="T65" fmla="*/ 1479550 h 1480291"/>
              <a:gd name="T66" fmla="*/ 206619 w 2253541"/>
              <a:gd name="T67" fmla="*/ 1476323 h 1480291"/>
              <a:gd name="T68" fmla="*/ 168671 w 2253541"/>
              <a:gd name="T69" fmla="*/ 1466978 h 1480291"/>
              <a:gd name="T70" fmla="*/ 133286 w 2253541"/>
              <a:gd name="T71" fmla="*/ 1452026 h 1480291"/>
              <a:gd name="T72" fmla="*/ 86123 w 2253541"/>
              <a:gd name="T73" fmla="*/ 1420190 h 1480291"/>
              <a:gd name="T74" fmla="*/ 47583 w 2253541"/>
              <a:gd name="T75" fmla="*/ 1378591 h 1480291"/>
              <a:gd name="T76" fmla="*/ 19380 w 2253541"/>
              <a:gd name="T77" fmla="*/ 1328940 h 1480291"/>
              <a:gd name="T78" fmla="*/ 7167 w 2253541"/>
              <a:gd name="T79" fmla="*/ 1292214 h 1480291"/>
              <a:gd name="T80" fmla="*/ 817 w 2253541"/>
              <a:gd name="T81" fmla="*/ 1253178 h 1480291"/>
              <a:gd name="T82" fmla="*/ 0 w 2253541"/>
              <a:gd name="T83" fmla="*/ 1232954 h 148029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53541" h="1480291">
                <a:moveTo>
                  <a:pt x="0" y="1233571"/>
                </a:moveTo>
                <a:lnTo>
                  <a:pt x="0" y="246720"/>
                </a:lnTo>
                <a:lnTo>
                  <a:pt x="817" y="226485"/>
                </a:lnTo>
                <a:lnTo>
                  <a:pt x="7170" y="187430"/>
                </a:lnTo>
                <a:lnTo>
                  <a:pt x="19388" y="150685"/>
                </a:lnTo>
                <a:lnTo>
                  <a:pt x="36964" y="116758"/>
                </a:lnTo>
                <a:lnTo>
                  <a:pt x="72262" y="72262"/>
                </a:lnTo>
                <a:lnTo>
                  <a:pt x="116758" y="36964"/>
                </a:lnTo>
                <a:lnTo>
                  <a:pt x="150685" y="19388"/>
                </a:lnTo>
                <a:lnTo>
                  <a:pt x="187430" y="7170"/>
                </a:lnTo>
                <a:lnTo>
                  <a:pt x="226485" y="817"/>
                </a:lnTo>
                <a:lnTo>
                  <a:pt x="246720" y="0"/>
                </a:lnTo>
                <a:lnTo>
                  <a:pt x="2006822" y="0"/>
                </a:lnTo>
                <a:lnTo>
                  <a:pt x="2046841" y="3229"/>
                </a:lnTo>
                <a:lnTo>
                  <a:pt x="2084804" y="12577"/>
                </a:lnTo>
                <a:lnTo>
                  <a:pt x="2120204" y="27538"/>
                </a:lnTo>
                <a:lnTo>
                  <a:pt x="2167384" y="59389"/>
                </a:lnTo>
                <a:lnTo>
                  <a:pt x="2205938" y="101010"/>
                </a:lnTo>
                <a:lnTo>
                  <a:pt x="2234152" y="150685"/>
                </a:lnTo>
                <a:lnTo>
                  <a:pt x="2246371" y="187430"/>
                </a:lnTo>
                <a:lnTo>
                  <a:pt x="2252723" y="226485"/>
                </a:lnTo>
                <a:lnTo>
                  <a:pt x="2253541" y="246720"/>
                </a:lnTo>
                <a:lnTo>
                  <a:pt x="2253541" y="1233571"/>
                </a:lnTo>
                <a:lnTo>
                  <a:pt x="2250312" y="1273590"/>
                </a:lnTo>
                <a:lnTo>
                  <a:pt x="2240963" y="1311554"/>
                </a:lnTo>
                <a:lnTo>
                  <a:pt x="2226003" y="1346953"/>
                </a:lnTo>
                <a:lnTo>
                  <a:pt x="2194151" y="1394134"/>
                </a:lnTo>
                <a:lnTo>
                  <a:pt x="2152531" y="1432688"/>
                </a:lnTo>
                <a:lnTo>
                  <a:pt x="2102856" y="1460903"/>
                </a:lnTo>
                <a:lnTo>
                  <a:pt x="2066111" y="1473121"/>
                </a:lnTo>
                <a:lnTo>
                  <a:pt x="2027057" y="1479473"/>
                </a:lnTo>
                <a:lnTo>
                  <a:pt x="2006822" y="1480291"/>
                </a:lnTo>
                <a:lnTo>
                  <a:pt x="246720" y="1480291"/>
                </a:lnTo>
                <a:lnTo>
                  <a:pt x="206700" y="1477062"/>
                </a:lnTo>
                <a:lnTo>
                  <a:pt x="168737" y="1467713"/>
                </a:lnTo>
                <a:lnTo>
                  <a:pt x="133338" y="1452753"/>
                </a:lnTo>
                <a:lnTo>
                  <a:pt x="86157" y="1420901"/>
                </a:lnTo>
                <a:lnTo>
                  <a:pt x="47602" y="1379281"/>
                </a:lnTo>
                <a:lnTo>
                  <a:pt x="19388" y="1329606"/>
                </a:lnTo>
                <a:lnTo>
                  <a:pt x="7170" y="1292861"/>
                </a:lnTo>
                <a:lnTo>
                  <a:pt x="817" y="1253806"/>
                </a:lnTo>
                <a:lnTo>
                  <a:pt x="0" y="1233571"/>
                </a:lnTo>
                <a:close/>
              </a:path>
            </a:pathLst>
          </a:custGeom>
          <a:noFill/>
          <a:ln w="31749">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1" name="object 10"/>
          <p:cNvSpPr txBox="1">
            <a:spLocks noChangeArrowheads="1"/>
          </p:cNvSpPr>
          <p:nvPr/>
        </p:nvSpPr>
        <p:spPr bwMode="auto">
          <a:xfrm>
            <a:off x="5295900" y="3241675"/>
            <a:ext cx="1951038"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685800" indent="-6731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2100"/>
              </a:lnSpc>
            </a:pPr>
            <a:r>
              <a:rPr kumimoji="0" lang="en-US" altLang="zh-CN" sz="1800" b="1">
                <a:latin typeface="Trebuchet MS" charset="0"/>
                <a:cs typeface="Trebuchet MS" charset="0"/>
              </a:rPr>
              <a:t>Maxta File System (MFS)</a:t>
            </a:r>
            <a:endParaRPr kumimoji="0" lang="en-US" altLang="zh-CN" sz="1800">
              <a:latin typeface="Trebuchet MS" charset="0"/>
              <a:cs typeface="Trebuchet MS" charset="0"/>
            </a:endParaRPr>
          </a:p>
        </p:txBody>
      </p:sp>
      <p:sp>
        <p:nvSpPr>
          <p:cNvPr id="12" name="object 11"/>
          <p:cNvSpPr>
            <a:spLocks/>
          </p:cNvSpPr>
          <p:nvPr/>
        </p:nvSpPr>
        <p:spPr bwMode="auto">
          <a:xfrm>
            <a:off x="971550" y="2795588"/>
            <a:ext cx="2314575" cy="1330325"/>
          </a:xfrm>
          <a:custGeom>
            <a:avLst/>
            <a:gdLst>
              <a:gd name="T0" fmla="*/ 0 w 2313965"/>
              <a:gd name="T1" fmla="*/ 1108599 h 1330481"/>
              <a:gd name="T2" fmla="*/ 0 w 2313965"/>
              <a:gd name="T3" fmla="*/ 221725 h 1330481"/>
              <a:gd name="T4" fmla="*/ 735 w 2313965"/>
              <a:gd name="T5" fmla="*/ 203540 h 1330481"/>
              <a:gd name="T6" fmla="*/ 11308 w 2313965"/>
              <a:gd name="T7" fmla="*/ 151642 h 1330481"/>
              <a:gd name="T8" fmla="*/ 33232 w 2313965"/>
              <a:gd name="T9" fmla="*/ 104930 h 1330481"/>
              <a:gd name="T10" fmla="*/ 64966 w 2313965"/>
              <a:gd name="T11" fmla="*/ 64941 h 1330481"/>
              <a:gd name="T12" fmla="*/ 104970 w 2313965"/>
              <a:gd name="T13" fmla="*/ 33219 h 1330481"/>
              <a:gd name="T14" fmla="*/ 151700 w 2313965"/>
              <a:gd name="T15" fmla="*/ 11304 h 1330481"/>
              <a:gd name="T16" fmla="*/ 203618 w 2313965"/>
              <a:gd name="T17" fmla="*/ 735 h 1330481"/>
              <a:gd name="T18" fmla="*/ 221809 w 2313965"/>
              <a:gd name="T19" fmla="*/ 0 h 1330481"/>
              <a:gd name="T20" fmla="*/ 2092765 w 2313965"/>
              <a:gd name="T21" fmla="*/ 0 h 1330481"/>
              <a:gd name="T22" fmla="*/ 2146068 w 2313965"/>
              <a:gd name="T23" fmla="*/ 6443 h 1330481"/>
              <a:gd name="T24" fmla="*/ 2194698 w 2313965"/>
              <a:gd name="T25" fmla="*/ 24748 h 1330481"/>
              <a:gd name="T26" fmla="*/ 2237116 w 2313965"/>
              <a:gd name="T27" fmla="*/ 53373 h 1330481"/>
              <a:gd name="T28" fmla="*/ 2271778 w 2313965"/>
              <a:gd name="T29" fmla="*/ 90776 h 1330481"/>
              <a:gd name="T30" fmla="*/ 2297143 w 2313965"/>
              <a:gd name="T31" fmla="*/ 135419 h 1330481"/>
              <a:gd name="T32" fmla="*/ 2311672 w 2313965"/>
              <a:gd name="T33" fmla="*/ 185760 h 1330481"/>
              <a:gd name="T34" fmla="*/ 2314575 w 2313965"/>
              <a:gd name="T35" fmla="*/ 221725 h 1330481"/>
              <a:gd name="T36" fmla="*/ 2314575 w 2313965"/>
              <a:gd name="T37" fmla="*/ 1108599 h 1330481"/>
              <a:gd name="T38" fmla="*/ 2308128 w 2313965"/>
              <a:gd name="T39" fmla="*/ 1161883 h 1330481"/>
              <a:gd name="T40" fmla="*/ 2289816 w 2313965"/>
              <a:gd name="T41" fmla="*/ 1210495 h 1330481"/>
              <a:gd name="T42" fmla="*/ 2261181 w 2313965"/>
              <a:gd name="T43" fmla="*/ 1252896 h 1330481"/>
              <a:gd name="T44" fmla="*/ 2223763 w 2313965"/>
              <a:gd name="T45" fmla="*/ 1287545 h 1330481"/>
              <a:gd name="T46" fmla="*/ 2179103 w 2313965"/>
              <a:gd name="T47" fmla="*/ 1312900 h 1330481"/>
              <a:gd name="T48" fmla="*/ 2128743 w 2313965"/>
              <a:gd name="T49" fmla="*/ 1327422 h 1330481"/>
              <a:gd name="T50" fmla="*/ 2092765 w 2313965"/>
              <a:gd name="T51" fmla="*/ 1330325 h 1330481"/>
              <a:gd name="T52" fmla="*/ 221809 w 2313965"/>
              <a:gd name="T53" fmla="*/ 1330325 h 1330481"/>
              <a:gd name="T54" fmla="*/ 168505 w 2313965"/>
              <a:gd name="T55" fmla="*/ 1323881 h 1330481"/>
              <a:gd name="T56" fmla="*/ 119875 w 2313965"/>
              <a:gd name="T57" fmla="*/ 1305576 h 1330481"/>
              <a:gd name="T58" fmla="*/ 77457 w 2313965"/>
              <a:gd name="T59" fmla="*/ 1276951 h 1330481"/>
              <a:gd name="T60" fmla="*/ 42796 w 2313965"/>
              <a:gd name="T61" fmla="*/ 1239548 h 1330481"/>
              <a:gd name="T62" fmla="*/ 17431 w 2313965"/>
              <a:gd name="T63" fmla="*/ 1194905 h 1330481"/>
              <a:gd name="T64" fmla="*/ 2903 w 2313965"/>
              <a:gd name="T65" fmla="*/ 1144565 h 1330481"/>
              <a:gd name="T66" fmla="*/ 0 w 2313965"/>
              <a:gd name="T67" fmla="*/ 1108599 h 13304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13965" h="1330481">
                <a:moveTo>
                  <a:pt x="0" y="1108729"/>
                </a:moveTo>
                <a:lnTo>
                  <a:pt x="0" y="221751"/>
                </a:lnTo>
                <a:lnTo>
                  <a:pt x="735" y="203564"/>
                </a:lnTo>
                <a:lnTo>
                  <a:pt x="11305" y="151660"/>
                </a:lnTo>
                <a:lnTo>
                  <a:pt x="33223" y="104942"/>
                </a:lnTo>
                <a:lnTo>
                  <a:pt x="64949" y="64949"/>
                </a:lnTo>
                <a:lnTo>
                  <a:pt x="104942" y="33223"/>
                </a:lnTo>
                <a:lnTo>
                  <a:pt x="151660" y="11305"/>
                </a:lnTo>
                <a:lnTo>
                  <a:pt x="203564" y="735"/>
                </a:lnTo>
                <a:lnTo>
                  <a:pt x="221751" y="0"/>
                </a:lnTo>
                <a:lnTo>
                  <a:pt x="2092213" y="0"/>
                </a:lnTo>
                <a:lnTo>
                  <a:pt x="2145502" y="6444"/>
                </a:lnTo>
                <a:lnTo>
                  <a:pt x="2194120" y="24751"/>
                </a:lnTo>
                <a:lnTo>
                  <a:pt x="2236526" y="53379"/>
                </a:lnTo>
                <a:lnTo>
                  <a:pt x="2271179" y="90787"/>
                </a:lnTo>
                <a:lnTo>
                  <a:pt x="2296538" y="135435"/>
                </a:lnTo>
                <a:lnTo>
                  <a:pt x="2311063" y="185782"/>
                </a:lnTo>
                <a:lnTo>
                  <a:pt x="2313965" y="221751"/>
                </a:lnTo>
                <a:lnTo>
                  <a:pt x="2313965" y="1108729"/>
                </a:lnTo>
                <a:lnTo>
                  <a:pt x="2307520" y="1162019"/>
                </a:lnTo>
                <a:lnTo>
                  <a:pt x="2289213" y="1210637"/>
                </a:lnTo>
                <a:lnTo>
                  <a:pt x="2260585" y="1253043"/>
                </a:lnTo>
                <a:lnTo>
                  <a:pt x="2223177" y="1287696"/>
                </a:lnTo>
                <a:lnTo>
                  <a:pt x="2178529" y="1313054"/>
                </a:lnTo>
                <a:lnTo>
                  <a:pt x="2128182" y="1327578"/>
                </a:lnTo>
                <a:lnTo>
                  <a:pt x="2092213" y="1330481"/>
                </a:lnTo>
                <a:lnTo>
                  <a:pt x="221751" y="1330481"/>
                </a:lnTo>
                <a:lnTo>
                  <a:pt x="168461" y="1324036"/>
                </a:lnTo>
                <a:lnTo>
                  <a:pt x="119843" y="1305729"/>
                </a:lnTo>
                <a:lnTo>
                  <a:pt x="77437" y="1277101"/>
                </a:lnTo>
                <a:lnTo>
                  <a:pt x="42785" y="1239693"/>
                </a:lnTo>
                <a:lnTo>
                  <a:pt x="17426" y="1195045"/>
                </a:lnTo>
                <a:lnTo>
                  <a:pt x="2902" y="1144699"/>
                </a:lnTo>
                <a:lnTo>
                  <a:pt x="0" y="1108729"/>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3" name="object 12"/>
          <p:cNvSpPr txBox="1">
            <a:spLocks noChangeArrowheads="1"/>
          </p:cNvSpPr>
          <p:nvPr/>
        </p:nvSpPr>
        <p:spPr bwMode="auto">
          <a:xfrm>
            <a:off x="1282700" y="2898775"/>
            <a:ext cx="1703388"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596900" indent="-5842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2100"/>
              </a:lnSpc>
            </a:pPr>
            <a:r>
              <a:rPr kumimoji="0" lang="en-US" altLang="zh-CN" sz="1800" b="1">
                <a:latin typeface="Trebuchet MS" charset="0"/>
                <a:cs typeface="Trebuchet MS" charset="0"/>
              </a:rPr>
              <a:t>Object Manager (OM)</a:t>
            </a:r>
            <a:endParaRPr kumimoji="0" lang="en-US" altLang="zh-CN" sz="1800">
              <a:latin typeface="Trebuchet MS" charset="0"/>
              <a:cs typeface="Trebuchet MS" charset="0"/>
            </a:endParaRPr>
          </a:p>
        </p:txBody>
      </p:sp>
      <p:sp>
        <p:nvSpPr>
          <p:cNvPr id="14" name="object 13"/>
          <p:cNvSpPr>
            <a:spLocks/>
          </p:cNvSpPr>
          <p:nvPr/>
        </p:nvSpPr>
        <p:spPr bwMode="auto">
          <a:xfrm>
            <a:off x="2368550" y="3486150"/>
            <a:ext cx="800100" cy="503238"/>
          </a:xfrm>
          <a:custGeom>
            <a:avLst/>
            <a:gdLst>
              <a:gd name="T0" fmla="*/ 0 w 799710"/>
              <a:gd name="T1" fmla="*/ 419364 h 504352"/>
              <a:gd name="T2" fmla="*/ 0 w 799710"/>
              <a:gd name="T3" fmla="*/ 83874 h 504352"/>
              <a:gd name="T4" fmla="*/ 1254 w 799710"/>
              <a:gd name="T5" fmla="*/ 69363 h 504352"/>
              <a:gd name="T6" fmla="*/ 18375 w 799710"/>
              <a:gd name="T7" fmla="*/ 31540 h 504352"/>
              <a:gd name="T8" fmla="*/ 51102 w 799710"/>
              <a:gd name="T9" fmla="*/ 6702 h 504352"/>
              <a:gd name="T10" fmla="*/ 715999 w 799710"/>
              <a:gd name="T11" fmla="*/ 0 h 504352"/>
              <a:gd name="T12" fmla="*/ 730549 w 799710"/>
              <a:gd name="T13" fmla="*/ 1250 h 504352"/>
              <a:gd name="T14" fmla="*/ 768475 w 799710"/>
              <a:gd name="T15" fmla="*/ 18325 h 504352"/>
              <a:gd name="T16" fmla="*/ 793380 w 799710"/>
              <a:gd name="T17" fmla="*/ 50964 h 504352"/>
              <a:gd name="T18" fmla="*/ 800100 w 799710"/>
              <a:gd name="T19" fmla="*/ 419364 h 504352"/>
              <a:gd name="T20" fmla="*/ 798846 w 799710"/>
              <a:gd name="T21" fmla="*/ 433875 h 504352"/>
              <a:gd name="T22" fmla="*/ 781725 w 799710"/>
              <a:gd name="T23" fmla="*/ 471698 h 504352"/>
              <a:gd name="T24" fmla="*/ 748998 w 799710"/>
              <a:gd name="T25" fmla="*/ 496536 h 504352"/>
              <a:gd name="T26" fmla="*/ 84101 w 799710"/>
              <a:gd name="T27" fmla="*/ 503238 h 504352"/>
              <a:gd name="T28" fmla="*/ 69551 w 799710"/>
              <a:gd name="T29" fmla="*/ 501988 h 504352"/>
              <a:gd name="T30" fmla="*/ 31625 w 799710"/>
              <a:gd name="T31" fmla="*/ 484913 h 504352"/>
              <a:gd name="T32" fmla="*/ 6720 w 799710"/>
              <a:gd name="T33" fmla="*/ 452274 h 504352"/>
              <a:gd name="T34" fmla="*/ 0 w 799710"/>
              <a:gd name="T35" fmla="*/ 419364 h 504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99710" h="504352">
                <a:moveTo>
                  <a:pt x="0" y="420292"/>
                </a:moveTo>
                <a:lnTo>
                  <a:pt x="0" y="84060"/>
                </a:lnTo>
                <a:lnTo>
                  <a:pt x="1253" y="69517"/>
                </a:lnTo>
                <a:lnTo>
                  <a:pt x="18366" y="31610"/>
                </a:lnTo>
                <a:lnTo>
                  <a:pt x="51077" y="6717"/>
                </a:lnTo>
                <a:lnTo>
                  <a:pt x="715650" y="0"/>
                </a:lnTo>
                <a:lnTo>
                  <a:pt x="730193" y="1253"/>
                </a:lnTo>
                <a:lnTo>
                  <a:pt x="768100" y="18366"/>
                </a:lnTo>
                <a:lnTo>
                  <a:pt x="792993" y="51077"/>
                </a:lnTo>
                <a:lnTo>
                  <a:pt x="799710" y="420292"/>
                </a:lnTo>
                <a:lnTo>
                  <a:pt x="798457" y="434835"/>
                </a:lnTo>
                <a:lnTo>
                  <a:pt x="781344" y="472742"/>
                </a:lnTo>
                <a:lnTo>
                  <a:pt x="748633" y="497635"/>
                </a:lnTo>
                <a:lnTo>
                  <a:pt x="84060" y="504352"/>
                </a:lnTo>
                <a:lnTo>
                  <a:pt x="69517" y="503099"/>
                </a:lnTo>
                <a:lnTo>
                  <a:pt x="31610" y="485986"/>
                </a:lnTo>
                <a:lnTo>
                  <a:pt x="6717" y="453275"/>
                </a:lnTo>
                <a:lnTo>
                  <a:pt x="0" y="420292"/>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5" name="object 14"/>
          <p:cNvSpPr txBox="1">
            <a:spLocks noChangeArrowheads="1"/>
          </p:cNvSpPr>
          <p:nvPr/>
        </p:nvSpPr>
        <p:spPr bwMode="auto">
          <a:xfrm>
            <a:off x="2489200" y="3586163"/>
            <a:ext cx="56832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200"/>
              </a:lnSpc>
            </a:pPr>
            <a:r>
              <a:rPr kumimoji="0" lang="en-US" altLang="zh-CN" sz="1100">
                <a:latin typeface="Trebuchet MS" charset="0"/>
                <a:cs typeface="Trebuchet MS" charset="0"/>
              </a:rPr>
              <a:t>Capacity Balancer</a:t>
            </a:r>
          </a:p>
        </p:txBody>
      </p:sp>
      <p:sp>
        <p:nvSpPr>
          <p:cNvPr id="16" name="object 15"/>
          <p:cNvSpPr>
            <a:spLocks/>
          </p:cNvSpPr>
          <p:nvPr/>
        </p:nvSpPr>
        <p:spPr bwMode="auto">
          <a:xfrm>
            <a:off x="9104313" y="2438400"/>
            <a:ext cx="1954212" cy="808038"/>
          </a:xfrm>
          <a:custGeom>
            <a:avLst/>
            <a:gdLst>
              <a:gd name="T0" fmla="*/ 0 w 1953747"/>
              <a:gd name="T1" fmla="*/ 673362 h 808207"/>
              <a:gd name="T2" fmla="*/ 0 w 1953747"/>
              <a:gd name="T3" fmla="*/ 134675 h 808207"/>
              <a:gd name="T4" fmla="*/ 790 w 1953747"/>
              <a:gd name="T5" fmla="*/ 120001 h 808207"/>
              <a:gd name="T6" fmla="*/ 11992 w 1953747"/>
              <a:gd name="T7" fmla="*/ 79052 h 808207"/>
              <a:gd name="T8" fmla="*/ 34712 w 1953747"/>
              <a:gd name="T9" fmla="*/ 44442 h 808207"/>
              <a:gd name="T10" fmla="*/ 66732 w 1953747"/>
              <a:gd name="T11" fmla="*/ 18387 h 808207"/>
              <a:gd name="T12" fmla="*/ 105831 w 1953747"/>
              <a:gd name="T13" fmla="*/ 3105 h 808207"/>
              <a:gd name="T14" fmla="*/ 1819476 w 1953747"/>
              <a:gd name="T15" fmla="*/ 0 h 808207"/>
              <a:gd name="T16" fmla="*/ 1834157 w 1953747"/>
              <a:gd name="T17" fmla="*/ 790 h 808207"/>
              <a:gd name="T18" fmla="*/ 1875124 w 1953747"/>
              <a:gd name="T19" fmla="*/ 11986 h 808207"/>
              <a:gd name="T20" fmla="*/ 1909750 w 1953747"/>
              <a:gd name="T21" fmla="*/ 34697 h 808207"/>
              <a:gd name="T22" fmla="*/ 1935817 w 1953747"/>
              <a:gd name="T23" fmla="*/ 66702 h 808207"/>
              <a:gd name="T24" fmla="*/ 1951104 w 1953747"/>
              <a:gd name="T25" fmla="*/ 105784 h 808207"/>
              <a:gd name="T26" fmla="*/ 1954212 w 1953747"/>
              <a:gd name="T27" fmla="*/ 673362 h 808207"/>
              <a:gd name="T28" fmla="*/ 1953422 w 1953747"/>
              <a:gd name="T29" fmla="*/ 688036 h 808207"/>
              <a:gd name="T30" fmla="*/ 1942220 w 1953747"/>
              <a:gd name="T31" fmla="*/ 728985 h 808207"/>
              <a:gd name="T32" fmla="*/ 1919500 w 1953747"/>
              <a:gd name="T33" fmla="*/ 763595 h 808207"/>
              <a:gd name="T34" fmla="*/ 1887480 w 1953747"/>
              <a:gd name="T35" fmla="*/ 789650 h 808207"/>
              <a:gd name="T36" fmla="*/ 1848381 w 1953747"/>
              <a:gd name="T37" fmla="*/ 804932 h 808207"/>
              <a:gd name="T38" fmla="*/ 134735 w 1953747"/>
              <a:gd name="T39" fmla="*/ 808038 h 808207"/>
              <a:gd name="T40" fmla="*/ 120055 w 1953747"/>
              <a:gd name="T41" fmla="*/ 807247 h 808207"/>
              <a:gd name="T42" fmla="*/ 79088 w 1953747"/>
              <a:gd name="T43" fmla="*/ 796051 h 808207"/>
              <a:gd name="T44" fmla="*/ 44462 w 1953747"/>
              <a:gd name="T45" fmla="*/ 773340 h 808207"/>
              <a:gd name="T46" fmla="*/ 18395 w 1953747"/>
              <a:gd name="T47" fmla="*/ 741335 h 808207"/>
              <a:gd name="T48" fmla="*/ 3107 w 1953747"/>
              <a:gd name="T49" fmla="*/ 702253 h 808207"/>
              <a:gd name="T50" fmla="*/ 0 w 1953747"/>
              <a:gd name="T51" fmla="*/ 673362 h 8082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53747" h="808207">
                <a:moveTo>
                  <a:pt x="0" y="673503"/>
                </a:moveTo>
                <a:lnTo>
                  <a:pt x="0" y="134703"/>
                </a:lnTo>
                <a:lnTo>
                  <a:pt x="790" y="120026"/>
                </a:lnTo>
                <a:lnTo>
                  <a:pt x="11989" y="79069"/>
                </a:lnTo>
                <a:lnTo>
                  <a:pt x="34704" y="44451"/>
                </a:lnTo>
                <a:lnTo>
                  <a:pt x="66716" y="18391"/>
                </a:lnTo>
                <a:lnTo>
                  <a:pt x="105806" y="3106"/>
                </a:lnTo>
                <a:lnTo>
                  <a:pt x="1819043" y="0"/>
                </a:lnTo>
                <a:lnTo>
                  <a:pt x="1833721" y="790"/>
                </a:lnTo>
                <a:lnTo>
                  <a:pt x="1874678" y="11989"/>
                </a:lnTo>
                <a:lnTo>
                  <a:pt x="1909296" y="34704"/>
                </a:lnTo>
                <a:lnTo>
                  <a:pt x="1935356" y="66716"/>
                </a:lnTo>
                <a:lnTo>
                  <a:pt x="1950640" y="105806"/>
                </a:lnTo>
                <a:lnTo>
                  <a:pt x="1953747" y="673503"/>
                </a:lnTo>
                <a:lnTo>
                  <a:pt x="1952957" y="688180"/>
                </a:lnTo>
                <a:lnTo>
                  <a:pt x="1941758" y="729137"/>
                </a:lnTo>
                <a:lnTo>
                  <a:pt x="1919043" y="763755"/>
                </a:lnTo>
                <a:lnTo>
                  <a:pt x="1887031" y="789815"/>
                </a:lnTo>
                <a:lnTo>
                  <a:pt x="1847941" y="805100"/>
                </a:lnTo>
                <a:lnTo>
                  <a:pt x="134703" y="808207"/>
                </a:lnTo>
                <a:lnTo>
                  <a:pt x="120026" y="807416"/>
                </a:lnTo>
                <a:lnTo>
                  <a:pt x="79069" y="796217"/>
                </a:lnTo>
                <a:lnTo>
                  <a:pt x="44451" y="773502"/>
                </a:lnTo>
                <a:lnTo>
                  <a:pt x="18391" y="741490"/>
                </a:lnTo>
                <a:lnTo>
                  <a:pt x="3106" y="702400"/>
                </a:lnTo>
                <a:lnTo>
                  <a:pt x="0" y="673503"/>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7" name="object 16"/>
          <p:cNvSpPr txBox="1">
            <a:spLocks noChangeArrowheads="1"/>
          </p:cNvSpPr>
          <p:nvPr/>
        </p:nvSpPr>
        <p:spPr bwMode="auto">
          <a:xfrm>
            <a:off x="9309100" y="2568575"/>
            <a:ext cx="1541463"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indent="2540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2100"/>
              </a:lnSpc>
            </a:pPr>
            <a:r>
              <a:rPr kumimoji="0" lang="en-US" altLang="zh-CN" sz="1800" b="1">
                <a:latin typeface="Trebuchet MS" charset="0"/>
                <a:cs typeface="Trebuchet MS" charset="0"/>
              </a:rPr>
              <a:t>MxInsight (Management)</a:t>
            </a:r>
            <a:endParaRPr kumimoji="0" lang="en-US" altLang="zh-CN" sz="1800">
              <a:latin typeface="Trebuchet MS" charset="0"/>
              <a:cs typeface="Trebuchet MS" charset="0"/>
            </a:endParaRPr>
          </a:p>
        </p:txBody>
      </p:sp>
      <p:sp>
        <p:nvSpPr>
          <p:cNvPr id="18" name="object 17"/>
          <p:cNvSpPr>
            <a:spLocks/>
          </p:cNvSpPr>
          <p:nvPr/>
        </p:nvSpPr>
        <p:spPr bwMode="auto">
          <a:xfrm>
            <a:off x="8005763" y="1117600"/>
            <a:ext cx="1738312" cy="704850"/>
          </a:xfrm>
          <a:custGeom>
            <a:avLst/>
            <a:gdLst>
              <a:gd name="T0" fmla="*/ 0 w 1737360"/>
              <a:gd name="T1" fmla="*/ 587372 h 704850"/>
              <a:gd name="T2" fmla="*/ 0 w 1737360"/>
              <a:gd name="T3" fmla="*/ 117477 h 704850"/>
              <a:gd name="T4" fmla="*/ 904 w 1737360"/>
              <a:gd name="T5" fmla="*/ 102831 h 704850"/>
              <a:gd name="T6" fmla="*/ 13607 w 1737360"/>
              <a:gd name="T7" fmla="*/ 62559 h 704850"/>
              <a:gd name="T8" fmla="*/ 39024 w 1737360"/>
              <a:gd name="T9" fmla="*/ 30053 h 704850"/>
              <a:gd name="T10" fmla="*/ 74237 w 1737360"/>
              <a:gd name="T11" fmla="*/ 8229 h 704850"/>
              <a:gd name="T12" fmla="*/ 116326 w 1737360"/>
              <a:gd name="T13" fmla="*/ 6 h 704850"/>
              <a:gd name="T14" fmla="*/ 1620770 w 1737360"/>
              <a:gd name="T15" fmla="*/ 0 h 704850"/>
              <a:gd name="T16" fmla="*/ 1635424 w 1737360"/>
              <a:gd name="T17" fmla="*/ 904 h 704850"/>
              <a:gd name="T18" fmla="*/ 1675718 w 1737360"/>
              <a:gd name="T19" fmla="*/ 13600 h 704850"/>
              <a:gd name="T20" fmla="*/ 1708243 w 1737360"/>
              <a:gd name="T21" fmla="*/ 39003 h 704850"/>
              <a:gd name="T22" fmla="*/ 1730077 w 1737360"/>
              <a:gd name="T23" fmla="*/ 74196 h 704850"/>
              <a:gd name="T24" fmla="*/ 1738305 w 1737360"/>
              <a:gd name="T25" fmla="*/ 116262 h 704850"/>
              <a:gd name="T26" fmla="*/ 1738312 w 1737360"/>
              <a:gd name="T27" fmla="*/ 587372 h 704850"/>
              <a:gd name="T28" fmla="*/ 1737407 w 1737360"/>
              <a:gd name="T29" fmla="*/ 602018 h 704850"/>
              <a:gd name="T30" fmla="*/ 1724705 w 1737360"/>
              <a:gd name="T31" fmla="*/ 642290 h 704850"/>
              <a:gd name="T32" fmla="*/ 1699288 w 1737360"/>
              <a:gd name="T33" fmla="*/ 674796 h 704850"/>
              <a:gd name="T34" fmla="*/ 1664074 w 1737360"/>
              <a:gd name="T35" fmla="*/ 696620 h 704850"/>
              <a:gd name="T36" fmla="*/ 1621985 w 1737360"/>
              <a:gd name="T37" fmla="*/ 704843 h 704850"/>
              <a:gd name="T38" fmla="*/ 117541 w 1737360"/>
              <a:gd name="T39" fmla="*/ 704850 h 704850"/>
              <a:gd name="T40" fmla="*/ 102887 w 1737360"/>
              <a:gd name="T41" fmla="*/ 703945 h 704850"/>
              <a:gd name="T42" fmla="*/ 62593 w 1737360"/>
              <a:gd name="T43" fmla="*/ 691249 h 704850"/>
              <a:gd name="T44" fmla="*/ 30069 w 1737360"/>
              <a:gd name="T45" fmla="*/ 665846 h 704850"/>
              <a:gd name="T46" fmla="*/ 8234 w 1737360"/>
              <a:gd name="T47" fmla="*/ 630653 h 704850"/>
              <a:gd name="T48" fmla="*/ 6 w 1737360"/>
              <a:gd name="T49" fmla="*/ 588587 h 704850"/>
              <a:gd name="T50" fmla="*/ 0 w 1737360"/>
              <a:gd name="T51" fmla="*/ 587372 h 7048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737360" h="704850">
                <a:moveTo>
                  <a:pt x="0" y="587372"/>
                </a:moveTo>
                <a:lnTo>
                  <a:pt x="0" y="117477"/>
                </a:lnTo>
                <a:lnTo>
                  <a:pt x="904" y="102831"/>
                </a:lnTo>
                <a:lnTo>
                  <a:pt x="13600" y="62559"/>
                </a:lnTo>
                <a:lnTo>
                  <a:pt x="39003" y="30053"/>
                </a:lnTo>
                <a:lnTo>
                  <a:pt x="74196" y="8229"/>
                </a:lnTo>
                <a:lnTo>
                  <a:pt x="116262" y="6"/>
                </a:lnTo>
                <a:lnTo>
                  <a:pt x="1619882" y="0"/>
                </a:lnTo>
                <a:lnTo>
                  <a:pt x="1634528" y="904"/>
                </a:lnTo>
                <a:lnTo>
                  <a:pt x="1674800" y="13600"/>
                </a:lnTo>
                <a:lnTo>
                  <a:pt x="1707307" y="39003"/>
                </a:lnTo>
                <a:lnTo>
                  <a:pt x="1729130" y="74196"/>
                </a:lnTo>
                <a:lnTo>
                  <a:pt x="1737353" y="116262"/>
                </a:lnTo>
                <a:lnTo>
                  <a:pt x="1737360" y="587372"/>
                </a:lnTo>
                <a:lnTo>
                  <a:pt x="1736455" y="602018"/>
                </a:lnTo>
                <a:lnTo>
                  <a:pt x="1723760" y="642290"/>
                </a:lnTo>
                <a:lnTo>
                  <a:pt x="1698357" y="674796"/>
                </a:lnTo>
                <a:lnTo>
                  <a:pt x="1663163" y="696620"/>
                </a:lnTo>
                <a:lnTo>
                  <a:pt x="1621097" y="704843"/>
                </a:lnTo>
                <a:lnTo>
                  <a:pt x="117477" y="704850"/>
                </a:lnTo>
                <a:lnTo>
                  <a:pt x="102831" y="703945"/>
                </a:lnTo>
                <a:lnTo>
                  <a:pt x="62559" y="691249"/>
                </a:lnTo>
                <a:lnTo>
                  <a:pt x="30053" y="665846"/>
                </a:lnTo>
                <a:lnTo>
                  <a:pt x="8229" y="630653"/>
                </a:lnTo>
                <a:lnTo>
                  <a:pt x="6" y="588587"/>
                </a:lnTo>
                <a:lnTo>
                  <a:pt x="0" y="587372"/>
                </a:lnTo>
                <a:close/>
              </a:path>
            </a:pathLst>
          </a:custGeom>
          <a:noFill/>
          <a:ln w="317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9" name="object 18"/>
          <p:cNvSpPr txBox="1">
            <a:spLocks noChangeArrowheads="1"/>
          </p:cNvSpPr>
          <p:nvPr/>
        </p:nvSpPr>
        <p:spPr bwMode="auto">
          <a:xfrm>
            <a:off x="8255000" y="1273175"/>
            <a:ext cx="1246188"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indent="2921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600"/>
              </a:lnSpc>
            </a:pPr>
            <a:r>
              <a:rPr kumimoji="0" lang="en-US" altLang="zh-CN" sz="1400">
                <a:latin typeface="Trebuchet MS" charset="0"/>
                <a:cs typeface="Trebuchet MS" charset="0"/>
              </a:rPr>
              <a:t>Browser (Orchestration)</a:t>
            </a:r>
          </a:p>
        </p:txBody>
      </p:sp>
      <p:sp>
        <p:nvSpPr>
          <p:cNvPr id="20" name="object 19"/>
          <p:cNvSpPr>
            <a:spLocks/>
          </p:cNvSpPr>
          <p:nvPr/>
        </p:nvSpPr>
        <p:spPr bwMode="auto">
          <a:xfrm>
            <a:off x="10472738" y="1976438"/>
            <a:ext cx="227012" cy="319087"/>
          </a:xfrm>
          <a:custGeom>
            <a:avLst/>
            <a:gdLst>
              <a:gd name="T0" fmla="*/ 227012 w 227037"/>
              <a:gd name="T1" fmla="*/ 0 h 318303"/>
              <a:gd name="T2" fmla="*/ 212264 w 227037"/>
              <a:gd name="T3" fmla="*/ 20729 h 318303"/>
              <a:gd name="T4" fmla="*/ 202388 w 227037"/>
              <a:gd name="T5" fmla="*/ 34612 h 318303"/>
              <a:gd name="T6" fmla="*/ 192511 w 227037"/>
              <a:gd name="T7" fmla="*/ 48494 h 318303"/>
              <a:gd name="T8" fmla="*/ 162883 w 227037"/>
              <a:gd name="T9" fmla="*/ 90138 h 318303"/>
              <a:gd name="T10" fmla="*/ 133257 w 227037"/>
              <a:gd name="T11" fmla="*/ 131780 h 318303"/>
              <a:gd name="T12" fmla="*/ 103633 w 227037"/>
              <a:gd name="T13" fmla="*/ 173420 h 318303"/>
              <a:gd name="T14" fmla="*/ 74010 w 227037"/>
              <a:gd name="T15" fmla="*/ 215059 h 318303"/>
              <a:gd name="T16" fmla="*/ 44386 w 227037"/>
              <a:gd name="T17" fmla="*/ 256697 h 318303"/>
              <a:gd name="T18" fmla="*/ 24638 w 227037"/>
              <a:gd name="T19" fmla="*/ 284456 h 318303"/>
              <a:gd name="T20" fmla="*/ 14764 w 227037"/>
              <a:gd name="T21" fmla="*/ 298335 h 318303"/>
              <a:gd name="T22" fmla="*/ 0 w 227037"/>
              <a:gd name="T23" fmla="*/ 319087 h 3183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7037" h="318303">
                <a:moveTo>
                  <a:pt x="227037" y="0"/>
                </a:moveTo>
                <a:lnTo>
                  <a:pt x="212287" y="20678"/>
                </a:lnTo>
                <a:lnTo>
                  <a:pt x="202410" y="34527"/>
                </a:lnTo>
                <a:lnTo>
                  <a:pt x="192532" y="48375"/>
                </a:lnTo>
                <a:lnTo>
                  <a:pt x="162901" y="89917"/>
                </a:lnTo>
                <a:lnTo>
                  <a:pt x="133272" y="131456"/>
                </a:lnTo>
                <a:lnTo>
                  <a:pt x="103644" y="172994"/>
                </a:lnTo>
                <a:lnTo>
                  <a:pt x="74018" y="214531"/>
                </a:lnTo>
                <a:lnTo>
                  <a:pt x="44391" y="256066"/>
                </a:lnTo>
                <a:lnTo>
                  <a:pt x="24641" y="283757"/>
                </a:lnTo>
                <a:lnTo>
                  <a:pt x="14766" y="297602"/>
                </a:lnTo>
                <a:lnTo>
                  <a:pt x="0" y="318303"/>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21" name="object 20"/>
          <p:cNvSpPr>
            <a:spLocks/>
          </p:cNvSpPr>
          <p:nvPr/>
        </p:nvSpPr>
        <p:spPr bwMode="auto">
          <a:xfrm>
            <a:off x="10380663" y="2254250"/>
            <a:ext cx="150812" cy="168275"/>
          </a:xfrm>
          <a:custGeom>
            <a:avLst/>
            <a:gdLst>
              <a:gd name="T0" fmla="*/ 26510 w 151034"/>
              <a:gd name="T1" fmla="*/ 0 h 168882"/>
              <a:gd name="T2" fmla="*/ 0 w 151034"/>
              <a:gd name="T3" fmla="*/ 168275 h 168882"/>
              <a:gd name="T4" fmla="*/ 150812 w 151034"/>
              <a:gd name="T5" fmla="*/ 88473 h 168882"/>
              <a:gd name="T6" fmla="*/ 26510 w 151034"/>
              <a:gd name="T7" fmla="*/ 0 h 1688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034" h="168882">
                <a:moveTo>
                  <a:pt x="26549" y="0"/>
                </a:moveTo>
                <a:lnTo>
                  <a:pt x="0" y="168882"/>
                </a:lnTo>
                <a:lnTo>
                  <a:pt x="151034" y="88792"/>
                </a:lnTo>
                <a:lnTo>
                  <a:pt x="26549"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22" name="object 21"/>
          <p:cNvSpPr>
            <a:spLocks/>
          </p:cNvSpPr>
          <p:nvPr/>
        </p:nvSpPr>
        <p:spPr bwMode="auto">
          <a:xfrm>
            <a:off x="10639425" y="1849438"/>
            <a:ext cx="150813" cy="168275"/>
          </a:xfrm>
          <a:custGeom>
            <a:avLst/>
            <a:gdLst>
              <a:gd name="T0" fmla="*/ 150813 w 151034"/>
              <a:gd name="T1" fmla="*/ 0 h 168883"/>
              <a:gd name="T2" fmla="*/ 0 w 151034"/>
              <a:gd name="T3" fmla="*/ 79802 h 168883"/>
              <a:gd name="T4" fmla="*/ 124303 w 151034"/>
              <a:gd name="T5" fmla="*/ 168275 h 168883"/>
              <a:gd name="T6" fmla="*/ 150813 w 151034"/>
              <a:gd name="T7" fmla="*/ 0 h 1688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034" h="168883">
                <a:moveTo>
                  <a:pt x="151034" y="0"/>
                </a:moveTo>
                <a:lnTo>
                  <a:pt x="0" y="80090"/>
                </a:lnTo>
                <a:lnTo>
                  <a:pt x="124485" y="168883"/>
                </a:lnTo>
                <a:lnTo>
                  <a:pt x="151034"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23" name="object 22"/>
          <p:cNvSpPr txBox="1"/>
          <p:nvPr/>
        </p:nvSpPr>
        <p:spPr>
          <a:xfrm>
            <a:off x="10210800" y="3352800"/>
            <a:ext cx="612775" cy="209550"/>
          </a:xfrm>
          <a:prstGeom prst="rect">
            <a:avLst/>
          </a:prstGeom>
        </p:spPr>
        <p:txBody>
          <a:bodyPr lIns="0" tIns="0" rIns="0" bIns="0"/>
          <a:lstStyle/>
          <a:p>
            <a:pPr marL="12700">
              <a:defRPr/>
            </a:pPr>
            <a:r>
              <a:rPr sz="1300" spc="-55" dirty="0">
                <a:latin typeface="Trebuchet MS"/>
                <a:cs typeface="Trebuchet MS"/>
              </a:rPr>
              <a:t>R</a:t>
            </a:r>
            <a:r>
              <a:rPr sz="1300" dirty="0">
                <a:latin typeface="Trebuchet MS"/>
                <a:cs typeface="Trebuchet MS"/>
              </a:rPr>
              <a:t>e</a:t>
            </a:r>
            <a:r>
              <a:rPr sz="1300" spc="-15" dirty="0">
                <a:latin typeface="Trebuchet MS"/>
                <a:cs typeface="Trebuchet MS"/>
              </a:rPr>
              <a:t>s</a:t>
            </a:r>
            <a:r>
              <a:rPr sz="1300" dirty="0">
                <a:latin typeface="Trebuchet MS"/>
                <a:cs typeface="Trebuchet MS"/>
              </a:rPr>
              <a:t>t</a:t>
            </a:r>
            <a:r>
              <a:rPr sz="1300" spc="-75" dirty="0">
                <a:latin typeface="Trebuchet MS"/>
                <a:cs typeface="Trebuchet MS"/>
              </a:rPr>
              <a:t> </a:t>
            </a:r>
            <a:r>
              <a:rPr sz="1300" spc="-15" dirty="0">
                <a:latin typeface="Trebuchet MS"/>
                <a:cs typeface="Trebuchet MS"/>
              </a:rPr>
              <a:t>AP</a:t>
            </a:r>
            <a:r>
              <a:rPr sz="1300" dirty="0">
                <a:latin typeface="Trebuchet MS"/>
                <a:cs typeface="Trebuchet MS"/>
              </a:rPr>
              <a:t>I</a:t>
            </a:r>
            <a:endParaRPr sz="1300">
              <a:latin typeface="Trebuchet MS"/>
              <a:cs typeface="Trebuchet MS"/>
            </a:endParaRPr>
          </a:p>
        </p:txBody>
      </p:sp>
      <p:sp>
        <p:nvSpPr>
          <p:cNvPr id="24" name="object 23"/>
          <p:cNvSpPr>
            <a:spLocks/>
          </p:cNvSpPr>
          <p:nvPr/>
        </p:nvSpPr>
        <p:spPr bwMode="auto">
          <a:xfrm>
            <a:off x="10218738" y="1106488"/>
            <a:ext cx="1684337" cy="727075"/>
          </a:xfrm>
          <a:custGeom>
            <a:avLst/>
            <a:gdLst>
              <a:gd name="T0" fmla="*/ 0 w 1684999"/>
              <a:gd name="T1" fmla="*/ 605894 h 726439"/>
              <a:gd name="T2" fmla="*/ 0 w 1684999"/>
              <a:gd name="T3" fmla="*/ 121181 h 726439"/>
              <a:gd name="T4" fmla="*/ 877 w 1684999"/>
              <a:gd name="T5" fmla="*/ 106515 h 726439"/>
              <a:gd name="T6" fmla="*/ 13224 w 1684999"/>
              <a:gd name="T7" fmla="*/ 66046 h 726439"/>
              <a:gd name="T8" fmla="*/ 38007 w 1684999"/>
              <a:gd name="T9" fmla="*/ 33005 h 726439"/>
              <a:gd name="T10" fmla="*/ 72482 w 1684999"/>
              <a:gd name="T11" fmla="*/ 10142 h 726439"/>
              <a:gd name="T12" fmla="*/ 113903 w 1684999"/>
              <a:gd name="T13" fmla="*/ 206 h 726439"/>
              <a:gd name="T14" fmla="*/ 1563309 w 1684999"/>
              <a:gd name="T15" fmla="*/ 0 h 726439"/>
              <a:gd name="T16" fmla="*/ 1577956 w 1684999"/>
              <a:gd name="T17" fmla="*/ 878 h 726439"/>
              <a:gd name="T18" fmla="*/ 1618375 w 1684999"/>
              <a:gd name="T19" fmla="*/ 13241 h 726439"/>
              <a:gd name="T20" fmla="*/ 1651374 w 1684999"/>
              <a:gd name="T21" fmla="*/ 38055 h 726439"/>
              <a:gd name="T22" fmla="*/ 1674207 w 1684999"/>
              <a:gd name="T23" fmla="*/ 72573 h 726439"/>
              <a:gd name="T24" fmla="*/ 1684130 w 1684999"/>
              <a:gd name="T25" fmla="*/ 114048 h 726439"/>
              <a:gd name="T26" fmla="*/ 1684337 w 1684999"/>
              <a:gd name="T27" fmla="*/ 605894 h 726439"/>
              <a:gd name="T28" fmla="*/ 1683459 w 1684999"/>
              <a:gd name="T29" fmla="*/ 620560 h 726439"/>
              <a:gd name="T30" fmla="*/ 1671113 w 1684999"/>
              <a:gd name="T31" fmla="*/ 661030 h 726439"/>
              <a:gd name="T32" fmla="*/ 1646329 w 1684999"/>
              <a:gd name="T33" fmla="*/ 694070 h 726439"/>
              <a:gd name="T34" fmla="*/ 1611854 w 1684999"/>
              <a:gd name="T35" fmla="*/ 716933 h 726439"/>
              <a:gd name="T36" fmla="*/ 1570434 w 1684999"/>
              <a:gd name="T37" fmla="*/ 726869 h 726439"/>
              <a:gd name="T38" fmla="*/ 121027 w 1684999"/>
              <a:gd name="T39" fmla="*/ 727076 h 726439"/>
              <a:gd name="T40" fmla="*/ 106380 w 1684999"/>
              <a:gd name="T41" fmla="*/ 726197 h 726439"/>
              <a:gd name="T42" fmla="*/ 65962 w 1684999"/>
              <a:gd name="T43" fmla="*/ 713834 h 726439"/>
              <a:gd name="T44" fmla="*/ 32963 w 1684999"/>
              <a:gd name="T45" fmla="*/ 689020 h 726439"/>
              <a:gd name="T46" fmla="*/ 10129 w 1684999"/>
              <a:gd name="T47" fmla="*/ 654502 h 726439"/>
              <a:gd name="T48" fmla="*/ 206 w 1684999"/>
              <a:gd name="T49" fmla="*/ 613027 h 726439"/>
              <a:gd name="T50" fmla="*/ 0 w 1684999"/>
              <a:gd name="T51" fmla="*/ 605894 h 7264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84999" h="726439">
                <a:moveTo>
                  <a:pt x="0" y="605364"/>
                </a:moveTo>
                <a:lnTo>
                  <a:pt x="0" y="121075"/>
                </a:lnTo>
                <a:lnTo>
                  <a:pt x="877" y="106422"/>
                </a:lnTo>
                <a:lnTo>
                  <a:pt x="13229" y="65988"/>
                </a:lnTo>
                <a:lnTo>
                  <a:pt x="38022" y="32976"/>
                </a:lnTo>
                <a:lnTo>
                  <a:pt x="72510" y="10133"/>
                </a:lnTo>
                <a:lnTo>
                  <a:pt x="113948" y="206"/>
                </a:lnTo>
                <a:lnTo>
                  <a:pt x="1563923" y="0"/>
                </a:lnTo>
                <a:lnTo>
                  <a:pt x="1578576" y="877"/>
                </a:lnTo>
                <a:lnTo>
                  <a:pt x="1619011" y="13229"/>
                </a:lnTo>
                <a:lnTo>
                  <a:pt x="1652023" y="38022"/>
                </a:lnTo>
                <a:lnTo>
                  <a:pt x="1674865" y="72510"/>
                </a:lnTo>
                <a:lnTo>
                  <a:pt x="1684792" y="113948"/>
                </a:lnTo>
                <a:lnTo>
                  <a:pt x="1684999" y="605364"/>
                </a:lnTo>
                <a:lnTo>
                  <a:pt x="1684121" y="620017"/>
                </a:lnTo>
                <a:lnTo>
                  <a:pt x="1671770" y="660452"/>
                </a:lnTo>
                <a:lnTo>
                  <a:pt x="1646976" y="693463"/>
                </a:lnTo>
                <a:lnTo>
                  <a:pt x="1612488" y="716306"/>
                </a:lnTo>
                <a:lnTo>
                  <a:pt x="1571051" y="726233"/>
                </a:lnTo>
                <a:lnTo>
                  <a:pt x="121075" y="726440"/>
                </a:lnTo>
                <a:lnTo>
                  <a:pt x="106422" y="725562"/>
                </a:lnTo>
                <a:lnTo>
                  <a:pt x="65988" y="713210"/>
                </a:lnTo>
                <a:lnTo>
                  <a:pt x="32976" y="688417"/>
                </a:lnTo>
                <a:lnTo>
                  <a:pt x="10133" y="653929"/>
                </a:lnTo>
                <a:lnTo>
                  <a:pt x="206" y="612491"/>
                </a:lnTo>
                <a:lnTo>
                  <a:pt x="0" y="605364"/>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25" name="object 24"/>
          <p:cNvSpPr txBox="1">
            <a:spLocks noChangeArrowheads="1"/>
          </p:cNvSpPr>
          <p:nvPr/>
        </p:nvSpPr>
        <p:spPr bwMode="auto">
          <a:xfrm>
            <a:off x="10337800" y="1249363"/>
            <a:ext cx="1436688"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215900" indent="-2032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700"/>
              </a:lnSpc>
            </a:pPr>
            <a:r>
              <a:rPr kumimoji="0" lang="en-US" altLang="zh-CN" sz="1500">
                <a:latin typeface="Trebuchet MS" charset="0"/>
                <a:cs typeface="Trebuchet MS" charset="0"/>
              </a:rPr>
              <a:t>MxCloudConnect (Call Home)</a:t>
            </a:r>
          </a:p>
        </p:txBody>
      </p:sp>
      <p:sp>
        <p:nvSpPr>
          <p:cNvPr id="26" name="object 25"/>
          <p:cNvSpPr txBox="1"/>
          <p:nvPr/>
        </p:nvSpPr>
        <p:spPr>
          <a:xfrm>
            <a:off x="9690100" y="2019300"/>
            <a:ext cx="612775" cy="209550"/>
          </a:xfrm>
          <a:prstGeom prst="rect">
            <a:avLst/>
          </a:prstGeom>
        </p:spPr>
        <p:txBody>
          <a:bodyPr lIns="0" tIns="0" rIns="0" bIns="0"/>
          <a:lstStyle/>
          <a:p>
            <a:pPr marL="12700">
              <a:defRPr/>
            </a:pPr>
            <a:r>
              <a:rPr sz="1300" spc="-55" dirty="0">
                <a:latin typeface="Trebuchet MS"/>
                <a:cs typeface="Trebuchet MS"/>
              </a:rPr>
              <a:t>R</a:t>
            </a:r>
            <a:r>
              <a:rPr sz="1300" dirty="0">
                <a:latin typeface="Trebuchet MS"/>
                <a:cs typeface="Trebuchet MS"/>
              </a:rPr>
              <a:t>e</a:t>
            </a:r>
            <a:r>
              <a:rPr sz="1300" spc="-15" dirty="0">
                <a:latin typeface="Trebuchet MS"/>
                <a:cs typeface="Trebuchet MS"/>
              </a:rPr>
              <a:t>s</a:t>
            </a:r>
            <a:r>
              <a:rPr sz="1300" dirty="0">
                <a:latin typeface="Trebuchet MS"/>
                <a:cs typeface="Trebuchet MS"/>
              </a:rPr>
              <a:t>t</a:t>
            </a:r>
            <a:r>
              <a:rPr sz="1300" spc="-75" dirty="0">
                <a:latin typeface="Trebuchet MS"/>
                <a:cs typeface="Trebuchet MS"/>
              </a:rPr>
              <a:t> </a:t>
            </a:r>
            <a:r>
              <a:rPr sz="1300" spc="-15" dirty="0">
                <a:latin typeface="Trebuchet MS"/>
                <a:cs typeface="Trebuchet MS"/>
              </a:rPr>
              <a:t>AP</a:t>
            </a:r>
            <a:r>
              <a:rPr sz="1300" dirty="0">
                <a:latin typeface="Trebuchet MS"/>
                <a:cs typeface="Trebuchet MS"/>
              </a:rPr>
              <a:t>I</a:t>
            </a:r>
            <a:endParaRPr sz="1300">
              <a:latin typeface="Trebuchet MS"/>
              <a:cs typeface="Trebuchet MS"/>
            </a:endParaRPr>
          </a:p>
        </p:txBody>
      </p:sp>
      <p:sp>
        <p:nvSpPr>
          <p:cNvPr id="27" name="object 26"/>
          <p:cNvSpPr txBox="1">
            <a:spLocks noChangeArrowheads="1"/>
          </p:cNvSpPr>
          <p:nvPr/>
        </p:nvSpPr>
        <p:spPr bwMode="auto">
          <a:xfrm>
            <a:off x="5829300" y="2209800"/>
            <a:ext cx="339725" cy="22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400" b="1">
                <a:latin typeface="Trebuchet MS" charset="0"/>
                <a:cs typeface="Trebuchet MS" charset="0"/>
              </a:rPr>
              <a:t>NFS</a:t>
            </a:r>
            <a:endParaRPr kumimoji="0" lang="en-US" altLang="zh-CN" sz="1400">
              <a:latin typeface="Trebuchet MS" charset="0"/>
              <a:cs typeface="Trebuchet MS" charset="0"/>
            </a:endParaRPr>
          </a:p>
        </p:txBody>
      </p:sp>
      <p:sp>
        <p:nvSpPr>
          <p:cNvPr id="29" name="object 27"/>
          <p:cNvSpPr>
            <a:spLocks/>
          </p:cNvSpPr>
          <p:nvPr/>
        </p:nvSpPr>
        <p:spPr bwMode="auto">
          <a:xfrm>
            <a:off x="9302750" y="1955800"/>
            <a:ext cx="306388" cy="349250"/>
          </a:xfrm>
          <a:custGeom>
            <a:avLst/>
            <a:gdLst>
              <a:gd name="T0" fmla="*/ 0 w 306407"/>
              <a:gd name="T1" fmla="*/ 0 h 348714"/>
              <a:gd name="T2" fmla="*/ 30408 w 306407"/>
              <a:gd name="T3" fmla="*/ 34662 h 348714"/>
              <a:gd name="T4" fmla="*/ 57694 w 306407"/>
              <a:gd name="T5" fmla="*/ 65766 h 348714"/>
              <a:gd name="T6" fmla="*/ 84981 w 306407"/>
              <a:gd name="T7" fmla="*/ 96869 h 348714"/>
              <a:gd name="T8" fmla="*/ 112265 w 306407"/>
              <a:gd name="T9" fmla="*/ 127970 h 348714"/>
              <a:gd name="T10" fmla="*/ 125908 w 306407"/>
              <a:gd name="T11" fmla="*/ 143521 h 348714"/>
              <a:gd name="T12" fmla="*/ 153192 w 306407"/>
              <a:gd name="T13" fmla="*/ 174622 h 348714"/>
              <a:gd name="T14" fmla="*/ 180476 w 306407"/>
              <a:gd name="T15" fmla="*/ 205723 h 348714"/>
              <a:gd name="T16" fmla="*/ 207759 w 306407"/>
              <a:gd name="T17" fmla="*/ 236822 h 348714"/>
              <a:gd name="T18" fmla="*/ 235042 w 306407"/>
              <a:gd name="T19" fmla="*/ 267922 h 348714"/>
              <a:gd name="T20" fmla="*/ 262325 w 306407"/>
              <a:gd name="T21" fmla="*/ 299022 h 348714"/>
              <a:gd name="T22" fmla="*/ 289608 w 306407"/>
              <a:gd name="T23" fmla="*/ 330122 h 348714"/>
              <a:gd name="T24" fmla="*/ 306388 w 306407"/>
              <a:gd name="T25" fmla="*/ 349250 h 3487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6407" h="348714">
                <a:moveTo>
                  <a:pt x="0" y="0"/>
                </a:moveTo>
                <a:lnTo>
                  <a:pt x="30410" y="34609"/>
                </a:lnTo>
                <a:lnTo>
                  <a:pt x="57698" y="65665"/>
                </a:lnTo>
                <a:lnTo>
                  <a:pt x="84986" y="96720"/>
                </a:lnTo>
                <a:lnTo>
                  <a:pt x="112272" y="127774"/>
                </a:lnTo>
                <a:lnTo>
                  <a:pt x="125916" y="143301"/>
                </a:lnTo>
                <a:lnTo>
                  <a:pt x="153201" y="174354"/>
                </a:lnTo>
                <a:lnTo>
                  <a:pt x="180487" y="205407"/>
                </a:lnTo>
                <a:lnTo>
                  <a:pt x="207772" y="236459"/>
                </a:lnTo>
                <a:lnTo>
                  <a:pt x="235057" y="267511"/>
                </a:lnTo>
                <a:lnTo>
                  <a:pt x="262341" y="298563"/>
                </a:lnTo>
                <a:lnTo>
                  <a:pt x="289626" y="329615"/>
                </a:lnTo>
                <a:lnTo>
                  <a:pt x="306407" y="348714"/>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30" name="object 28"/>
          <p:cNvSpPr>
            <a:spLocks/>
          </p:cNvSpPr>
          <p:nvPr/>
        </p:nvSpPr>
        <p:spPr bwMode="auto">
          <a:xfrm>
            <a:off x="9553575" y="2257425"/>
            <a:ext cx="158750" cy="165100"/>
          </a:xfrm>
          <a:custGeom>
            <a:avLst/>
            <a:gdLst>
              <a:gd name="T0" fmla="*/ 115146 w 158362"/>
              <a:gd name="T1" fmla="*/ 0 h 165329"/>
              <a:gd name="T2" fmla="*/ 0 w 158362"/>
              <a:gd name="T3" fmla="*/ 100789 h 165329"/>
              <a:gd name="T4" fmla="*/ 158750 w 158362"/>
              <a:gd name="T5" fmla="*/ 165100 h 165329"/>
              <a:gd name="T6" fmla="*/ 115146 w 158362"/>
              <a:gd name="T7" fmla="*/ 0 h 1653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362" h="165329">
                <a:moveTo>
                  <a:pt x="114865" y="0"/>
                </a:moveTo>
                <a:lnTo>
                  <a:pt x="0" y="100929"/>
                </a:lnTo>
                <a:lnTo>
                  <a:pt x="158362" y="165329"/>
                </a:lnTo>
                <a:lnTo>
                  <a:pt x="114865"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31" name="object 29"/>
          <p:cNvSpPr>
            <a:spLocks/>
          </p:cNvSpPr>
          <p:nvPr/>
        </p:nvSpPr>
        <p:spPr bwMode="auto">
          <a:xfrm>
            <a:off x="9197975" y="1838325"/>
            <a:ext cx="158750" cy="165100"/>
          </a:xfrm>
          <a:custGeom>
            <a:avLst/>
            <a:gdLst>
              <a:gd name="T0" fmla="*/ 0 w 158362"/>
              <a:gd name="T1" fmla="*/ 0 h 165331"/>
              <a:gd name="T2" fmla="*/ 43603 w 158362"/>
              <a:gd name="T3" fmla="*/ 165100 h 165331"/>
              <a:gd name="T4" fmla="*/ 158750 w 158362"/>
              <a:gd name="T5" fmla="*/ 64310 h 165331"/>
              <a:gd name="T6" fmla="*/ 0 w 158362"/>
              <a:gd name="T7" fmla="*/ 0 h 16533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362" h="165331">
                <a:moveTo>
                  <a:pt x="0" y="0"/>
                </a:moveTo>
                <a:lnTo>
                  <a:pt x="43496" y="165331"/>
                </a:lnTo>
                <a:lnTo>
                  <a:pt x="158362" y="64400"/>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32" name="object 30"/>
          <p:cNvSpPr>
            <a:spLocks/>
          </p:cNvSpPr>
          <p:nvPr/>
        </p:nvSpPr>
        <p:spPr bwMode="auto">
          <a:xfrm>
            <a:off x="10077450" y="3419475"/>
            <a:ext cx="0" cy="195263"/>
          </a:xfrm>
          <a:custGeom>
            <a:avLst/>
            <a:gdLst>
              <a:gd name="T0" fmla="*/ 0 h 194496"/>
              <a:gd name="T1" fmla="*/ 195263 h 194496"/>
              <a:gd name="T2" fmla="*/ 0 60000 65536"/>
              <a:gd name="T3" fmla="*/ 0 60000 65536"/>
            </a:gdLst>
            <a:ahLst/>
            <a:cxnLst>
              <a:cxn ang="T2">
                <a:pos x="0" y="T0"/>
              </a:cxn>
              <a:cxn ang="T3">
                <a:pos x="0" y="T1"/>
              </a:cxn>
            </a:cxnLst>
            <a:rect l="0" t="0" r="r" b="b"/>
            <a:pathLst>
              <a:path h="194496">
                <a:moveTo>
                  <a:pt x="0" y="0"/>
                </a:moveTo>
                <a:lnTo>
                  <a:pt x="0" y="194496"/>
                </a:lnTo>
              </a:path>
            </a:pathLst>
          </a:custGeom>
          <a:noFill/>
          <a:ln w="3175">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33" name="object 31"/>
          <p:cNvSpPr>
            <a:spLocks/>
          </p:cNvSpPr>
          <p:nvPr/>
        </p:nvSpPr>
        <p:spPr bwMode="auto">
          <a:xfrm>
            <a:off x="10001250" y="3617913"/>
            <a:ext cx="152400" cy="153987"/>
          </a:xfrm>
          <a:custGeom>
            <a:avLst/>
            <a:gdLst>
              <a:gd name="T0" fmla="*/ 0 w 152905"/>
              <a:gd name="T1" fmla="*/ 0 h 153323"/>
              <a:gd name="T2" fmla="*/ 75367 w 152905"/>
              <a:gd name="T3" fmla="*/ 153987 h 153323"/>
              <a:gd name="T4" fmla="*/ 152400 w 152905"/>
              <a:gd name="T5" fmla="*/ 838 h 153323"/>
              <a:gd name="T6" fmla="*/ 0 w 152905"/>
              <a:gd name="T7" fmla="*/ 0 h 153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5" h="153323">
                <a:moveTo>
                  <a:pt x="0" y="0"/>
                </a:moveTo>
                <a:lnTo>
                  <a:pt x="75617" y="153323"/>
                </a:lnTo>
                <a:lnTo>
                  <a:pt x="152905" y="834"/>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34" name="object 32"/>
          <p:cNvSpPr>
            <a:spLocks/>
          </p:cNvSpPr>
          <p:nvPr/>
        </p:nvSpPr>
        <p:spPr bwMode="auto">
          <a:xfrm>
            <a:off x="10001250" y="3262313"/>
            <a:ext cx="153988" cy="153987"/>
          </a:xfrm>
          <a:custGeom>
            <a:avLst/>
            <a:gdLst>
              <a:gd name="T0" fmla="*/ 77835 w 152905"/>
              <a:gd name="T1" fmla="*/ 0 h 153323"/>
              <a:gd name="T2" fmla="*/ 0 w 152905"/>
              <a:gd name="T3" fmla="*/ 153147 h 153323"/>
              <a:gd name="T4" fmla="*/ 153988 w 152905"/>
              <a:gd name="T5" fmla="*/ 153987 h 153323"/>
              <a:gd name="T6" fmla="*/ 77835 w 152905"/>
              <a:gd name="T7" fmla="*/ 0 h 153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5" h="153323">
                <a:moveTo>
                  <a:pt x="77288" y="0"/>
                </a:moveTo>
                <a:lnTo>
                  <a:pt x="0" y="152487"/>
                </a:lnTo>
                <a:lnTo>
                  <a:pt x="152905" y="153323"/>
                </a:lnTo>
                <a:lnTo>
                  <a:pt x="77288"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35" name="object 33"/>
          <p:cNvSpPr>
            <a:spLocks/>
          </p:cNvSpPr>
          <p:nvPr/>
        </p:nvSpPr>
        <p:spPr bwMode="auto">
          <a:xfrm>
            <a:off x="9244013" y="4222750"/>
            <a:ext cx="771525" cy="487363"/>
          </a:xfrm>
          <a:custGeom>
            <a:avLst/>
            <a:gdLst>
              <a:gd name="T0" fmla="*/ 0 w 772192"/>
              <a:gd name="T1" fmla="*/ 406134 h 486997"/>
              <a:gd name="T2" fmla="*/ 0 w 772192"/>
              <a:gd name="T3" fmla="*/ 81228 h 486997"/>
              <a:gd name="T4" fmla="*/ 1295 w 772192"/>
              <a:gd name="T5" fmla="*/ 66688 h 486997"/>
              <a:gd name="T6" fmla="*/ 18921 w 772192"/>
              <a:gd name="T7" fmla="*/ 29075 h 486997"/>
              <a:gd name="T8" fmla="*/ 52407 w 772192"/>
              <a:gd name="T9" fmla="*/ 5229 h 486997"/>
              <a:gd name="T10" fmla="*/ 690427 w 772192"/>
              <a:gd name="T11" fmla="*/ 0 h 486997"/>
              <a:gd name="T12" fmla="*/ 704944 w 772192"/>
              <a:gd name="T13" fmla="*/ 1297 h 486997"/>
              <a:gd name="T14" fmla="*/ 742497 w 772192"/>
              <a:gd name="T15" fmla="*/ 18951 h 486997"/>
              <a:gd name="T16" fmla="*/ 766304 w 772192"/>
              <a:gd name="T17" fmla="*/ 52491 h 486997"/>
              <a:gd name="T18" fmla="*/ 771525 w 772192"/>
              <a:gd name="T19" fmla="*/ 406134 h 486997"/>
              <a:gd name="T20" fmla="*/ 770229 w 772192"/>
              <a:gd name="T21" fmla="*/ 420675 h 486997"/>
              <a:gd name="T22" fmla="*/ 752603 w 772192"/>
              <a:gd name="T23" fmla="*/ 458288 h 486997"/>
              <a:gd name="T24" fmla="*/ 719118 w 772192"/>
              <a:gd name="T25" fmla="*/ 482133 h 486997"/>
              <a:gd name="T26" fmla="*/ 81097 w 772192"/>
              <a:gd name="T27" fmla="*/ 487363 h 486997"/>
              <a:gd name="T28" fmla="*/ 66580 w 772192"/>
              <a:gd name="T29" fmla="*/ 486065 h 486997"/>
              <a:gd name="T30" fmla="*/ 29028 w 772192"/>
              <a:gd name="T31" fmla="*/ 468411 h 486997"/>
              <a:gd name="T32" fmla="*/ 5220 w 772192"/>
              <a:gd name="T33" fmla="*/ 434872 h 486997"/>
              <a:gd name="T34" fmla="*/ 0 w 772192"/>
              <a:gd name="T35" fmla="*/ 406134 h 4869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72192" h="486997">
                <a:moveTo>
                  <a:pt x="0" y="405829"/>
                </a:moveTo>
                <a:lnTo>
                  <a:pt x="0" y="81167"/>
                </a:lnTo>
                <a:lnTo>
                  <a:pt x="1296" y="66638"/>
                </a:lnTo>
                <a:lnTo>
                  <a:pt x="18937" y="29053"/>
                </a:lnTo>
                <a:lnTo>
                  <a:pt x="52452" y="5225"/>
                </a:lnTo>
                <a:lnTo>
                  <a:pt x="691024" y="0"/>
                </a:lnTo>
                <a:lnTo>
                  <a:pt x="705553" y="1296"/>
                </a:lnTo>
                <a:lnTo>
                  <a:pt x="743139" y="18937"/>
                </a:lnTo>
                <a:lnTo>
                  <a:pt x="766966" y="52452"/>
                </a:lnTo>
                <a:lnTo>
                  <a:pt x="772192" y="405829"/>
                </a:lnTo>
                <a:lnTo>
                  <a:pt x="770895" y="420359"/>
                </a:lnTo>
                <a:lnTo>
                  <a:pt x="753254" y="457944"/>
                </a:lnTo>
                <a:lnTo>
                  <a:pt x="719740" y="481771"/>
                </a:lnTo>
                <a:lnTo>
                  <a:pt x="81167" y="486997"/>
                </a:lnTo>
                <a:lnTo>
                  <a:pt x="66638" y="485700"/>
                </a:lnTo>
                <a:lnTo>
                  <a:pt x="29053" y="468059"/>
                </a:lnTo>
                <a:lnTo>
                  <a:pt x="5225" y="434545"/>
                </a:lnTo>
                <a:lnTo>
                  <a:pt x="0" y="405829"/>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36" name="object 34"/>
          <p:cNvSpPr txBox="1">
            <a:spLocks noChangeArrowheads="1"/>
          </p:cNvSpPr>
          <p:nvPr/>
        </p:nvSpPr>
        <p:spPr bwMode="auto">
          <a:xfrm>
            <a:off x="9461500" y="4322763"/>
            <a:ext cx="33337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indent="254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200"/>
              </a:lnSpc>
            </a:pPr>
            <a:r>
              <a:rPr kumimoji="0" lang="en-US" altLang="zh-CN" sz="1100">
                <a:latin typeface="Trebuchet MS" charset="0"/>
                <a:cs typeface="Trebuchet MS" charset="0"/>
              </a:rPr>
              <a:t>Perf Stats</a:t>
            </a:r>
          </a:p>
        </p:txBody>
      </p:sp>
      <p:sp>
        <p:nvSpPr>
          <p:cNvPr id="37" name="object 35"/>
          <p:cNvSpPr>
            <a:spLocks/>
          </p:cNvSpPr>
          <p:nvPr/>
        </p:nvSpPr>
        <p:spPr bwMode="auto">
          <a:xfrm>
            <a:off x="10148888" y="4222750"/>
            <a:ext cx="773112" cy="487363"/>
          </a:xfrm>
          <a:custGeom>
            <a:avLst/>
            <a:gdLst>
              <a:gd name="T0" fmla="*/ 0 w 772192"/>
              <a:gd name="T1" fmla="*/ 406134 h 486997"/>
              <a:gd name="T2" fmla="*/ 0 w 772192"/>
              <a:gd name="T3" fmla="*/ 81228 h 486997"/>
              <a:gd name="T4" fmla="*/ 1298 w 772192"/>
              <a:gd name="T5" fmla="*/ 66688 h 486997"/>
              <a:gd name="T6" fmla="*/ 18960 w 772192"/>
              <a:gd name="T7" fmla="*/ 29075 h 486997"/>
              <a:gd name="T8" fmla="*/ 52514 w 772192"/>
              <a:gd name="T9" fmla="*/ 5229 h 486997"/>
              <a:gd name="T10" fmla="*/ 691847 w 772192"/>
              <a:gd name="T11" fmla="*/ 0 h 486997"/>
              <a:gd name="T12" fmla="*/ 706394 w 772192"/>
              <a:gd name="T13" fmla="*/ 1297 h 486997"/>
              <a:gd name="T14" fmla="*/ 744024 w 772192"/>
              <a:gd name="T15" fmla="*/ 18951 h 486997"/>
              <a:gd name="T16" fmla="*/ 767880 w 772192"/>
              <a:gd name="T17" fmla="*/ 52491 h 486997"/>
              <a:gd name="T18" fmla="*/ 773112 w 772192"/>
              <a:gd name="T19" fmla="*/ 406134 h 486997"/>
              <a:gd name="T20" fmla="*/ 771813 w 772192"/>
              <a:gd name="T21" fmla="*/ 420675 h 486997"/>
              <a:gd name="T22" fmla="*/ 754151 w 772192"/>
              <a:gd name="T23" fmla="*/ 458288 h 486997"/>
              <a:gd name="T24" fmla="*/ 720598 w 772192"/>
              <a:gd name="T25" fmla="*/ 482133 h 486997"/>
              <a:gd name="T26" fmla="*/ 81264 w 772192"/>
              <a:gd name="T27" fmla="*/ 487363 h 486997"/>
              <a:gd name="T28" fmla="*/ 66717 w 772192"/>
              <a:gd name="T29" fmla="*/ 486065 h 486997"/>
              <a:gd name="T30" fmla="*/ 29088 w 772192"/>
              <a:gd name="T31" fmla="*/ 468411 h 486997"/>
              <a:gd name="T32" fmla="*/ 5231 w 772192"/>
              <a:gd name="T33" fmla="*/ 434872 h 486997"/>
              <a:gd name="T34" fmla="*/ 0 w 772192"/>
              <a:gd name="T35" fmla="*/ 406134 h 4869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72192" h="486997">
                <a:moveTo>
                  <a:pt x="0" y="405829"/>
                </a:moveTo>
                <a:lnTo>
                  <a:pt x="0" y="81167"/>
                </a:lnTo>
                <a:lnTo>
                  <a:pt x="1296" y="66638"/>
                </a:lnTo>
                <a:lnTo>
                  <a:pt x="18937" y="29053"/>
                </a:lnTo>
                <a:lnTo>
                  <a:pt x="52452" y="5225"/>
                </a:lnTo>
                <a:lnTo>
                  <a:pt x="691024" y="0"/>
                </a:lnTo>
                <a:lnTo>
                  <a:pt x="705553" y="1296"/>
                </a:lnTo>
                <a:lnTo>
                  <a:pt x="743139" y="18937"/>
                </a:lnTo>
                <a:lnTo>
                  <a:pt x="766966" y="52452"/>
                </a:lnTo>
                <a:lnTo>
                  <a:pt x="772192" y="405829"/>
                </a:lnTo>
                <a:lnTo>
                  <a:pt x="770895" y="420359"/>
                </a:lnTo>
                <a:lnTo>
                  <a:pt x="753254" y="457944"/>
                </a:lnTo>
                <a:lnTo>
                  <a:pt x="719740" y="481771"/>
                </a:lnTo>
                <a:lnTo>
                  <a:pt x="81167" y="486997"/>
                </a:lnTo>
                <a:lnTo>
                  <a:pt x="66638" y="485700"/>
                </a:lnTo>
                <a:lnTo>
                  <a:pt x="29053" y="468059"/>
                </a:lnTo>
                <a:lnTo>
                  <a:pt x="5225" y="434545"/>
                </a:lnTo>
                <a:lnTo>
                  <a:pt x="0" y="405829"/>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38" name="object 36"/>
          <p:cNvSpPr txBox="1">
            <a:spLocks noChangeArrowheads="1"/>
          </p:cNvSpPr>
          <p:nvPr/>
        </p:nvSpPr>
        <p:spPr bwMode="auto">
          <a:xfrm>
            <a:off x="10299700" y="4322763"/>
            <a:ext cx="4699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8100" indent="-254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200"/>
              </a:lnSpc>
            </a:pPr>
            <a:r>
              <a:rPr kumimoji="0" lang="en-US" altLang="zh-CN" sz="1100">
                <a:latin typeface="Trebuchet MS" charset="0"/>
                <a:cs typeface="Trebuchet MS" charset="0"/>
              </a:rPr>
              <a:t>Cluster Config</a:t>
            </a:r>
          </a:p>
        </p:txBody>
      </p:sp>
      <p:sp>
        <p:nvSpPr>
          <p:cNvPr id="39" name="object 37"/>
          <p:cNvSpPr txBox="1">
            <a:spLocks noChangeArrowheads="1"/>
          </p:cNvSpPr>
          <p:nvPr/>
        </p:nvSpPr>
        <p:spPr bwMode="auto">
          <a:xfrm>
            <a:off x="7454900" y="3987800"/>
            <a:ext cx="1244600" cy="3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17500" indent="-3048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500"/>
              </a:lnSpc>
            </a:pPr>
            <a:r>
              <a:rPr kumimoji="0" lang="en-US" altLang="zh-CN" sz="1300">
                <a:latin typeface="Trebuchet MS" charset="0"/>
                <a:cs typeface="Trebuchet MS" charset="0"/>
              </a:rPr>
              <a:t>Maxta Messaging Protocol</a:t>
            </a:r>
          </a:p>
        </p:txBody>
      </p:sp>
      <p:sp>
        <p:nvSpPr>
          <p:cNvPr id="40" name="object 38"/>
          <p:cNvSpPr>
            <a:spLocks/>
          </p:cNvSpPr>
          <p:nvPr/>
        </p:nvSpPr>
        <p:spPr bwMode="auto">
          <a:xfrm>
            <a:off x="7567613" y="3721100"/>
            <a:ext cx="1474787" cy="373063"/>
          </a:xfrm>
          <a:custGeom>
            <a:avLst/>
            <a:gdLst>
              <a:gd name="T0" fmla="*/ 1474787 w 1474261"/>
              <a:gd name="T1" fmla="*/ 373063 h 372503"/>
              <a:gd name="T2" fmla="*/ 1450151 w 1474261"/>
              <a:gd name="T3" fmla="*/ 366832 h 372503"/>
              <a:gd name="T4" fmla="*/ 1378875 w 1474261"/>
              <a:gd name="T5" fmla="*/ 348802 h 372503"/>
              <a:gd name="T6" fmla="*/ 1307598 w 1474261"/>
              <a:gd name="T7" fmla="*/ 330771 h 372503"/>
              <a:gd name="T8" fmla="*/ 1236322 w 1474261"/>
              <a:gd name="T9" fmla="*/ 312740 h 372503"/>
              <a:gd name="T10" fmla="*/ 1165046 w 1474261"/>
              <a:gd name="T11" fmla="*/ 294710 h 372503"/>
              <a:gd name="T12" fmla="*/ 1093770 w 1474261"/>
              <a:gd name="T13" fmla="*/ 276681 h 372503"/>
              <a:gd name="T14" fmla="*/ 1022495 w 1474261"/>
              <a:gd name="T15" fmla="*/ 258651 h 372503"/>
              <a:gd name="T16" fmla="*/ 951220 w 1474261"/>
              <a:gd name="T17" fmla="*/ 240621 h 372503"/>
              <a:gd name="T18" fmla="*/ 879945 w 1474261"/>
              <a:gd name="T19" fmla="*/ 222591 h 372503"/>
              <a:gd name="T20" fmla="*/ 808670 w 1474261"/>
              <a:gd name="T21" fmla="*/ 204562 h 372503"/>
              <a:gd name="T22" fmla="*/ 737396 w 1474261"/>
              <a:gd name="T23" fmla="*/ 186532 h 372503"/>
              <a:gd name="T24" fmla="*/ 666123 w 1474261"/>
              <a:gd name="T25" fmla="*/ 168503 h 372503"/>
              <a:gd name="T26" fmla="*/ 594848 w 1474261"/>
              <a:gd name="T27" fmla="*/ 150473 h 372503"/>
              <a:gd name="T28" fmla="*/ 523575 w 1474261"/>
              <a:gd name="T29" fmla="*/ 132444 h 372503"/>
              <a:gd name="T30" fmla="*/ 452301 w 1474261"/>
              <a:gd name="T31" fmla="*/ 114414 h 372503"/>
              <a:gd name="T32" fmla="*/ 381028 w 1474261"/>
              <a:gd name="T33" fmla="*/ 96385 h 372503"/>
              <a:gd name="T34" fmla="*/ 309754 w 1474261"/>
              <a:gd name="T35" fmla="*/ 78356 h 372503"/>
              <a:gd name="T36" fmla="*/ 238481 w 1474261"/>
              <a:gd name="T37" fmla="*/ 60326 h 372503"/>
              <a:gd name="T38" fmla="*/ 167208 w 1474261"/>
              <a:gd name="T39" fmla="*/ 42296 h 372503"/>
              <a:gd name="T40" fmla="*/ 95934 w 1474261"/>
              <a:gd name="T41" fmla="*/ 24267 h 372503"/>
              <a:gd name="T42" fmla="*/ 24662 w 1474261"/>
              <a:gd name="T43" fmla="*/ 6238 h 372503"/>
              <a:gd name="T44" fmla="*/ 0 w 1474261"/>
              <a:gd name="T45" fmla="*/ 0 h 37250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74261" h="372503">
                <a:moveTo>
                  <a:pt x="1474261" y="372503"/>
                </a:moveTo>
                <a:lnTo>
                  <a:pt x="1449634" y="366281"/>
                </a:lnTo>
                <a:lnTo>
                  <a:pt x="1378383" y="348278"/>
                </a:lnTo>
                <a:lnTo>
                  <a:pt x="1307132" y="330274"/>
                </a:lnTo>
                <a:lnTo>
                  <a:pt x="1235881" y="312271"/>
                </a:lnTo>
                <a:lnTo>
                  <a:pt x="1164630" y="294268"/>
                </a:lnTo>
                <a:lnTo>
                  <a:pt x="1093380" y="276266"/>
                </a:lnTo>
                <a:lnTo>
                  <a:pt x="1022130" y="258263"/>
                </a:lnTo>
                <a:lnTo>
                  <a:pt x="950881" y="240260"/>
                </a:lnTo>
                <a:lnTo>
                  <a:pt x="879631" y="222257"/>
                </a:lnTo>
                <a:lnTo>
                  <a:pt x="808382" y="204255"/>
                </a:lnTo>
                <a:lnTo>
                  <a:pt x="737133" y="186252"/>
                </a:lnTo>
                <a:lnTo>
                  <a:pt x="665885" y="168250"/>
                </a:lnTo>
                <a:lnTo>
                  <a:pt x="594636" y="150247"/>
                </a:lnTo>
                <a:lnTo>
                  <a:pt x="523388" y="132245"/>
                </a:lnTo>
                <a:lnTo>
                  <a:pt x="452140" y="114242"/>
                </a:lnTo>
                <a:lnTo>
                  <a:pt x="380892" y="96240"/>
                </a:lnTo>
                <a:lnTo>
                  <a:pt x="309644" y="78238"/>
                </a:lnTo>
                <a:lnTo>
                  <a:pt x="238396" y="60235"/>
                </a:lnTo>
                <a:lnTo>
                  <a:pt x="167148" y="42233"/>
                </a:lnTo>
                <a:lnTo>
                  <a:pt x="95900" y="24231"/>
                </a:lnTo>
                <a:lnTo>
                  <a:pt x="24653" y="6229"/>
                </a:lnTo>
                <a:lnTo>
                  <a:pt x="0" y="0"/>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41" name="object 39"/>
          <p:cNvSpPr>
            <a:spLocks/>
          </p:cNvSpPr>
          <p:nvPr/>
        </p:nvSpPr>
        <p:spPr bwMode="auto">
          <a:xfrm>
            <a:off x="7415213" y="3646488"/>
            <a:ext cx="166687" cy="147637"/>
          </a:xfrm>
          <a:custGeom>
            <a:avLst/>
            <a:gdLst>
              <a:gd name="T0" fmla="*/ 166687 w 166978"/>
              <a:gd name="T1" fmla="*/ 0 h 148248"/>
              <a:gd name="T2" fmla="*/ 0 w 166978"/>
              <a:gd name="T3" fmla="*/ 36515 h 148248"/>
              <a:gd name="T4" fmla="*/ 129293 w 166978"/>
              <a:gd name="T5" fmla="*/ 147637 h 148248"/>
              <a:gd name="T6" fmla="*/ 166687 w 166978"/>
              <a:gd name="T7" fmla="*/ 0 h 148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978" h="148248">
                <a:moveTo>
                  <a:pt x="166978" y="0"/>
                </a:moveTo>
                <a:lnTo>
                  <a:pt x="0" y="36666"/>
                </a:lnTo>
                <a:lnTo>
                  <a:pt x="129519" y="148248"/>
                </a:lnTo>
                <a:lnTo>
                  <a:pt x="166978"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42" name="object 40"/>
          <p:cNvSpPr>
            <a:spLocks/>
          </p:cNvSpPr>
          <p:nvPr/>
        </p:nvSpPr>
        <p:spPr bwMode="auto">
          <a:xfrm>
            <a:off x="9026525" y="4021138"/>
            <a:ext cx="168275" cy="147637"/>
          </a:xfrm>
          <a:custGeom>
            <a:avLst/>
            <a:gdLst>
              <a:gd name="T0" fmla="*/ 37748 w 166977"/>
              <a:gd name="T1" fmla="*/ 0 h 148249"/>
              <a:gd name="T2" fmla="*/ 0 w 166977"/>
              <a:gd name="T3" fmla="*/ 147637 h 148249"/>
              <a:gd name="T4" fmla="*/ 168275 w 166977"/>
              <a:gd name="T5" fmla="*/ 111122 h 148249"/>
              <a:gd name="T6" fmla="*/ 37748 w 166977"/>
              <a:gd name="T7" fmla="*/ 0 h 1482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977" h="148249">
                <a:moveTo>
                  <a:pt x="37457" y="0"/>
                </a:moveTo>
                <a:lnTo>
                  <a:pt x="0" y="148249"/>
                </a:lnTo>
                <a:lnTo>
                  <a:pt x="166977" y="111583"/>
                </a:lnTo>
                <a:lnTo>
                  <a:pt x="37457"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43" name="object 41"/>
          <p:cNvSpPr>
            <a:spLocks/>
          </p:cNvSpPr>
          <p:nvPr/>
        </p:nvSpPr>
        <p:spPr bwMode="auto">
          <a:xfrm>
            <a:off x="4697413" y="4895850"/>
            <a:ext cx="338137" cy="44450"/>
          </a:xfrm>
          <a:custGeom>
            <a:avLst/>
            <a:gdLst>
              <a:gd name="T0" fmla="*/ 338137 w 338993"/>
              <a:gd name="T1" fmla="*/ 0 h 44443"/>
              <a:gd name="T2" fmla="*/ 313016 w 338993"/>
              <a:gd name="T3" fmla="*/ 3302 h 44443"/>
              <a:gd name="T4" fmla="*/ 298621 w 338993"/>
              <a:gd name="T5" fmla="*/ 5194 h 44443"/>
              <a:gd name="T6" fmla="*/ 284225 w 338993"/>
              <a:gd name="T7" fmla="*/ 7086 h 44443"/>
              <a:gd name="T8" fmla="*/ 241042 w 338993"/>
              <a:gd name="T9" fmla="*/ 12763 h 44443"/>
              <a:gd name="T10" fmla="*/ 197858 w 338993"/>
              <a:gd name="T11" fmla="*/ 18440 h 44443"/>
              <a:gd name="T12" fmla="*/ 154675 w 338993"/>
              <a:gd name="T13" fmla="*/ 24117 h 44443"/>
              <a:gd name="T14" fmla="*/ 111493 w 338993"/>
              <a:gd name="T15" fmla="*/ 29794 h 44443"/>
              <a:gd name="T16" fmla="*/ 68311 w 338993"/>
              <a:gd name="T17" fmla="*/ 35470 h 44443"/>
              <a:gd name="T18" fmla="*/ 25129 w 338993"/>
              <a:gd name="T19" fmla="*/ 41146 h 44443"/>
              <a:gd name="T20" fmla="*/ 0 w 338993"/>
              <a:gd name="T21" fmla="*/ 44450 h 44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8993" h="44443">
                <a:moveTo>
                  <a:pt x="338993" y="0"/>
                </a:moveTo>
                <a:lnTo>
                  <a:pt x="313808" y="3301"/>
                </a:lnTo>
                <a:lnTo>
                  <a:pt x="299377" y="5193"/>
                </a:lnTo>
                <a:lnTo>
                  <a:pt x="284945" y="7085"/>
                </a:lnTo>
                <a:lnTo>
                  <a:pt x="241652" y="12761"/>
                </a:lnTo>
                <a:lnTo>
                  <a:pt x="198359" y="18437"/>
                </a:lnTo>
                <a:lnTo>
                  <a:pt x="155067" y="24113"/>
                </a:lnTo>
                <a:lnTo>
                  <a:pt x="111775" y="29789"/>
                </a:lnTo>
                <a:lnTo>
                  <a:pt x="68484" y="35464"/>
                </a:lnTo>
                <a:lnTo>
                  <a:pt x="25193" y="41140"/>
                </a:lnTo>
                <a:lnTo>
                  <a:pt x="0" y="44443"/>
                </a:lnTo>
              </a:path>
            </a:pathLst>
          </a:custGeom>
          <a:noFill/>
          <a:ln w="50799">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44" name="object 42"/>
          <p:cNvSpPr>
            <a:spLocks/>
          </p:cNvSpPr>
          <p:nvPr/>
        </p:nvSpPr>
        <p:spPr bwMode="auto">
          <a:xfrm>
            <a:off x="4540250" y="4864100"/>
            <a:ext cx="161925" cy="152400"/>
          </a:xfrm>
          <a:custGeom>
            <a:avLst/>
            <a:gdLst>
              <a:gd name="T0" fmla="*/ 142002 w 161549"/>
              <a:gd name="T1" fmla="*/ 0 h 151610"/>
              <a:gd name="T2" fmla="*/ 0 w 161549"/>
              <a:gd name="T3" fmla="*/ 96180 h 151610"/>
              <a:gd name="T4" fmla="*/ 161925 w 161549"/>
              <a:gd name="T5" fmla="*/ 152400 h 151610"/>
              <a:gd name="T6" fmla="*/ 142002 w 161549"/>
              <a:gd name="T7" fmla="*/ 0 h 151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549" h="151610">
                <a:moveTo>
                  <a:pt x="141672" y="0"/>
                </a:moveTo>
                <a:lnTo>
                  <a:pt x="0" y="95681"/>
                </a:lnTo>
                <a:lnTo>
                  <a:pt x="161549" y="151610"/>
                </a:lnTo>
                <a:lnTo>
                  <a:pt x="141672"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45" name="object 43"/>
          <p:cNvSpPr>
            <a:spLocks/>
          </p:cNvSpPr>
          <p:nvPr/>
        </p:nvSpPr>
        <p:spPr bwMode="auto">
          <a:xfrm>
            <a:off x="5029200" y="4818063"/>
            <a:ext cx="161925" cy="152400"/>
          </a:xfrm>
          <a:custGeom>
            <a:avLst/>
            <a:gdLst>
              <a:gd name="T0" fmla="*/ 0 w 161549"/>
              <a:gd name="T1" fmla="*/ 0 h 151610"/>
              <a:gd name="T2" fmla="*/ 19922 w 161549"/>
              <a:gd name="T3" fmla="*/ 152400 h 151610"/>
              <a:gd name="T4" fmla="*/ 161925 w 161549"/>
              <a:gd name="T5" fmla="*/ 56219 h 151610"/>
              <a:gd name="T6" fmla="*/ 0 w 161549"/>
              <a:gd name="T7" fmla="*/ 0 h 151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1549" h="151610">
                <a:moveTo>
                  <a:pt x="0" y="0"/>
                </a:moveTo>
                <a:lnTo>
                  <a:pt x="19876" y="151610"/>
                </a:lnTo>
                <a:lnTo>
                  <a:pt x="161549" y="55928"/>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46" name="object 44"/>
          <p:cNvSpPr>
            <a:spLocks/>
          </p:cNvSpPr>
          <p:nvPr/>
        </p:nvSpPr>
        <p:spPr bwMode="auto">
          <a:xfrm>
            <a:off x="5151438" y="4554538"/>
            <a:ext cx="2243137" cy="357187"/>
          </a:xfrm>
          <a:custGeom>
            <a:avLst/>
            <a:gdLst>
              <a:gd name="T0" fmla="*/ 2064101 w 2243664"/>
              <a:gd name="T1" fmla="*/ 0 h 358156"/>
              <a:gd name="T2" fmla="*/ 179035 w 2243664"/>
              <a:gd name="T3" fmla="*/ 0 h 358156"/>
              <a:gd name="T4" fmla="*/ 165164 w 2243664"/>
              <a:gd name="T5" fmla="*/ 528 h 358156"/>
              <a:gd name="T6" fmla="*/ 123075 w 2243664"/>
              <a:gd name="T7" fmla="*/ 8897 h 358156"/>
              <a:gd name="T8" fmla="*/ 85176 w 2243664"/>
              <a:gd name="T9" fmla="*/ 26479 h 358156"/>
              <a:gd name="T10" fmla="*/ 52725 w 2243664"/>
              <a:gd name="T11" fmla="*/ 52024 h 358156"/>
              <a:gd name="T12" fmla="*/ 26974 w 2243664"/>
              <a:gd name="T13" fmla="*/ 84277 h 358156"/>
              <a:gd name="T14" fmla="*/ 9179 w 2243664"/>
              <a:gd name="T15" fmla="*/ 121988 h 358156"/>
              <a:gd name="T16" fmla="*/ 597 w 2243664"/>
              <a:gd name="T17" fmla="*/ 163903 h 358156"/>
              <a:gd name="T18" fmla="*/ 0 w 2243664"/>
              <a:gd name="T19" fmla="*/ 178594 h 358156"/>
              <a:gd name="T20" fmla="*/ 529 w 2243664"/>
              <a:gd name="T21" fmla="*/ 192430 h 358156"/>
              <a:gd name="T22" fmla="*/ 8919 w 2243664"/>
              <a:gd name="T23" fmla="*/ 234415 h 358156"/>
              <a:gd name="T24" fmla="*/ 26545 w 2243664"/>
              <a:gd name="T25" fmla="*/ 272221 h 358156"/>
              <a:gd name="T26" fmla="*/ 52152 w 2243664"/>
              <a:gd name="T27" fmla="*/ 304592 h 358156"/>
              <a:gd name="T28" fmla="*/ 84485 w 2243664"/>
              <a:gd name="T29" fmla="*/ 330279 h 358156"/>
              <a:gd name="T30" fmla="*/ 122289 w 2243664"/>
              <a:gd name="T31" fmla="*/ 348030 h 358156"/>
              <a:gd name="T32" fmla="*/ 164308 w 2243664"/>
              <a:gd name="T33" fmla="*/ 356592 h 358156"/>
              <a:gd name="T34" fmla="*/ 179035 w 2243664"/>
              <a:gd name="T35" fmla="*/ 357187 h 358156"/>
              <a:gd name="T36" fmla="*/ 2064101 w 2243664"/>
              <a:gd name="T37" fmla="*/ 357187 h 358156"/>
              <a:gd name="T38" fmla="*/ 2106435 w 2243664"/>
              <a:gd name="T39" fmla="*/ 352165 h 358156"/>
              <a:gd name="T40" fmla="*/ 2145870 w 2243664"/>
              <a:gd name="T41" fmla="*/ 337514 h 358156"/>
              <a:gd name="T42" fmla="*/ 2180277 w 2243664"/>
              <a:gd name="T43" fmla="*/ 314485 h 358156"/>
              <a:gd name="T44" fmla="*/ 2208401 w 2243664"/>
              <a:gd name="T45" fmla="*/ 284330 h 358156"/>
              <a:gd name="T46" fmla="*/ 2228987 w 2243664"/>
              <a:gd name="T47" fmla="*/ 248299 h 358156"/>
              <a:gd name="T48" fmla="*/ 2240781 w 2243664"/>
              <a:gd name="T49" fmla="*/ 207646 h 358156"/>
              <a:gd name="T50" fmla="*/ 2243137 w 2243664"/>
              <a:gd name="T51" fmla="*/ 178594 h 358156"/>
              <a:gd name="T52" fmla="*/ 2242608 w 2243664"/>
              <a:gd name="T53" fmla="*/ 164757 h 358156"/>
              <a:gd name="T54" fmla="*/ 2234217 w 2243664"/>
              <a:gd name="T55" fmla="*/ 122771 h 358156"/>
              <a:gd name="T56" fmla="*/ 2216591 w 2243664"/>
              <a:gd name="T57" fmla="*/ 84966 h 358156"/>
              <a:gd name="T58" fmla="*/ 2190984 w 2243664"/>
              <a:gd name="T59" fmla="*/ 52594 h 358156"/>
              <a:gd name="T60" fmla="*/ 2158651 w 2243664"/>
              <a:gd name="T61" fmla="*/ 26907 h 358156"/>
              <a:gd name="T62" fmla="*/ 2120848 w 2243664"/>
              <a:gd name="T63" fmla="*/ 9156 h 358156"/>
              <a:gd name="T64" fmla="*/ 2078828 w 2243664"/>
              <a:gd name="T65" fmla="*/ 595 h 358156"/>
              <a:gd name="T66" fmla="*/ 2064101 w 2243664"/>
              <a:gd name="T67" fmla="*/ 0 h 3581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43664" h="358156">
                <a:moveTo>
                  <a:pt x="2064586" y="0"/>
                </a:moveTo>
                <a:lnTo>
                  <a:pt x="179077" y="0"/>
                </a:lnTo>
                <a:lnTo>
                  <a:pt x="165203" y="529"/>
                </a:lnTo>
                <a:lnTo>
                  <a:pt x="123104" y="8921"/>
                </a:lnTo>
                <a:lnTo>
                  <a:pt x="85196" y="26551"/>
                </a:lnTo>
                <a:lnTo>
                  <a:pt x="52737" y="52165"/>
                </a:lnTo>
                <a:lnTo>
                  <a:pt x="26980" y="84506"/>
                </a:lnTo>
                <a:lnTo>
                  <a:pt x="9181" y="122319"/>
                </a:lnTo>
                <a:lnTo>
                  <a:pt x="597" y="164348"/>
                </a:lnTo>
                <a:lnTo>
                  <a:pt x="0" y="179078"/>
                </a:lnTo>
                <a:lnTo>
                  <a:pt x="529" y="192952"/>
                </a:lnTo>
                <a:lnTo>
                  <a:pt x="8921" y="235051"/>
                </a:lnTo>
                <a:lnTo>
                  <a:pt x="26551" y="272959"/>
                </a:lnTo>
                <a:lnTo>
                  <a:pt x="52164" y="305418"/>
                </a:lnTo>
                <a:lnTo>
                  <a:pt x="84505" y="331175"/>
                </a:lnTo>
                <a:lnTo>
                  <a:pt x="122318" y="348974"/>
                </a:lnTo>
                <a:lnTo>
                  <a:pt x="164347" y="357559"/>
                </a:lnTo>
                <a:lnTo>
                  <a:pt x="179077" y="358156"/>
                </a:lnTo>
                <a:lnTo>
                  <a:pt x="2064586" y="358156"/>
                </a:lnTo>
                <a:lnTo>
                  <a:pt x="2106930" y="353120"/>
                </a:lnTo>
                <a:lnTo>
                  <a:pt x="2146374" y="338430"/>
                </a:lnTo>
                <a:lnTo>
                  <a:pt x="2180789" y="315338"/>
                </a:lnTo>
                <a:lnTo>
                  <a:pt x="2208920" y="285101"/>
                </a:lnTo>
                <a:lnTo>
                  <a:pt x="2229511" y="248973"/>
                </a:lnTo>
                <a:lnTo>
                  <a:pt x="2241307" y="208209"/>
                </a:lnTo>
                <a:lnTo>
                  <a:pt x="2243664" y="179078"/>
                </a:lnTo>
                <a:lnTo>
                  <a:pt x="2243135" y="165204"/>
                </a:lnTo>
                <a:lnTo>
                  <a:pt x="2234742" y="123104"/>
                </a:lnTo>
                <a:lnTo>
                  <a:pt x="2217112" y="85197"/>
                </a:lnTo>
                <a:lnTo>
                  <a:pt x="2191499" y="52737"/>
                </a:lnTo>
                <a:lnTo>
                  <a:pt x="2159158" y="26980"/>
                </a:lnTo>
                <a:lnTo>
                  <a:pt x="2121346" y="9181"/>
                </a:lnTo>
                <a:lnTo>
                  <a:pt x="2079316" y="597"/>
                </a:lnTo>
                <a:lnTo>
                  <a:pt x="206458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47" name="object 45"/>
          <p:cNvSpPr>
            <a:spLocks/>
          </p:cNvSpPr>
          <p:nvPr/>
        </p:nvSpPr>
        <p:spPr bwMode="auto">
          <a:xfrm>
            <a:off x="5151438" y="4554538"/>
            <a:ext cx="2243137" cy="357187"/>
          </a:xfrm>
          <a:custGeom>
            <a:avLst/>
            <a:gdLst>
              <a:gd name="T0" fmla="*/ 179035 w 2243664"/>
              <a:gd name="T1" fmla="*/ 0 h 358155"/>
              <a:gd name="T2" fmla="*/ 2064100 w 2243664"/>
              <a:gd name="T3" fmla="*/ 0 h 358155"/>
              <a:gd name="T4" fmla="*/ 2078827 w 2243664"/>
              <a:gd name="T5" fmla="*/ 595 h 358155"/>
              <a:gd name="T6" fmla="*/ 2093224 w 2243664"/>
              <a:gd name="T7" fmla="*/ 2351 h 358155"/>
              <a:gd name="T8" fmla="*/ 2133979 w 2243664"/>
              <a:gd name="T9" fmla="*/ 14114 h 358155"/>
              <a:gd name="T10" fmla="*/ 2170098 w 2243664"/>
              <a:gd name="T11" fmla="*/ 34649 h 358155"/>
              <a:gd name="T12" fmla="*/ 2200329 w 2243664"/>
              <a:gd name="T13" fmla="*/ 62704 h 358155"/>
              <a:gd name="T14" fmla="*/ 2223416 w 2243664"/>
              <a:gd name="T15" fmla="*/ 97026 h 358155"/>
              <a:gd name="T16" fmla="*/ 2238102 w 2243664"/>
              <a:gd name="T17" fmla="*/ 136363 h 358155"/>
              <a:gd name="T18" fmla="*/ 2243137 w 2243664"/>
              <a:gd name="T19" fmla="*/ 178593 h 358155"/>
              <a:gd name="T20" fmla="*/ 2242540 w 2243664"/>
              <a:gd name="T21" fmla="*/ 193283 h 358155"/>
              <a:gd name="T22" fmla="*/ 2240781 w 2243664"/>
              <a:gd name="T23" fmla="*/ 207645 h 358155"/>
              <a:gd name="T24" fmla="*/ 2228987 w 2243664"/>
              <a:gd name="T25" fmla="*/ 248299 h 358155"/>
              <a:gd name="T26" fmla="*/ 2208401 w 2243664"/>
              <a:gd name="T27" fmla="*/ 284329 h 358155"/>
              <a:gd name="T28" fmla="*/ 2180278 w 2243664"/>
              <a:gd name="T29" fmla="*/ 314485 h 358155"/>
              <a:gd name="T30" fmla="*/ 2145870 w 2243664"/>
              <a:gd name="T31" fmla="*/ 337514 h 358155"/>
              <a:gd name="T32" fmla="*/ 2106435 w 2243664"/>
              <a:gd name="T33" fmla="*/ 352165 h 358155"/>
              <a:gd name="T34" fmla="*/ 2064100 w 2243664"/>
              <a:gd name="T35" fmla="*/ 357187 h 358155"/>
              <a:gd name="T36" fmla="*/ 179035 w 2243664"/>
              <a:gd name="T37" fmla="*/ 357187 h 358155"/>
              <a:gd name="T38" fmla="*/ 164308 w 2243664"/>
              <a:gd name="T39" fmla="*/ 356592 h 358155"/>
              <a:gd name="T40" fmla="*/ 149912 w 2243664"/>
              <a:gd name="T41" fmla="*/ 354836 h 358155"/>
              <a:gd name="T42" fmla="*/ 109157 w 2243664"/>
              <a:gd name="T43" fmla="*/ 343072 h 358155"/>
              <a:gd name="T44" fmla="*/ 73038 w 2243664"/>
              <a:gd name="T45" fmla="*/ 322537 h 358155"/>
              <a:gd name="T46" fmla="*/ 42807 w 2243664"/>
              <a:gd name="T47" fmla="*/ 294483 h 358155"/>
              <a:gd name="T48" fmla="*/ 19720 w 2243664"/>
              <a:gd name="T49" fmla="*/ 260161 h 358155"/>
              <a:gd name="T50" fmla="*/ 5034 w 2243664"/>
              <a:gd name="T51" fmla="*/ 220823 h 358155"/>
              <a:gd name="T52" fmla="*/ 0 w 2243664"/>
              <a:gd name="T53" fmla="*/ 178593 h 358155"/>
              <a:gd name="T54" fmla="*/ 597 w 2243664"/>
              <a:gd name="T55" fmla="*/ 163903 h 358155"/>
              <a:gd name="T56" fmla="*/ 2356 w 2243664"/>
              <a:gd name="T57" fmla="*/ 149542 h 358155"/>
              <a:gd name="T58" fmla="*/ 14149 w 2243664"/>
              <a:gd name="T59" fmla="*/ 108888 h 358155"/>
              <a:gd name="T60" fmla="*/ 34735 w 2243664"/>
              <a:gd name="T61" fmla="*/ 72858 h 358155"/>
              <a:gd name="T62" fmla="*/ 62859 w 2243664"/>
              <a:gd name="T63" fmla="*/ 42701 h 358155"/>
              <a:gd name="T64" fmla="*/ 97266 w 2243664"/>
              <a:gd name="T65" fmla="*/ 19672 h 358155"/>
              <a:gd name="T66" fmla="*/ 136701 w 2243664"/>
              <a:gd name="T67" fmla="*/ 5021 h 358155"/>
              <a:gd name="T68" fmla="*/ 179035 w 2243664"/>
              <a:gd name="T69" fmla="*/ 0 h 3581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43664" h="358155">
                <a:moveTo>
                  <a:pt x="179077" y="0"/>
                </a:moveTo>
                <a:lnTo>
                  <a:pt x="2064585" y="0"/>
                </a:lnTo>
                <a:lnTo>
                  <a:pt x="2079315" y="597"/>
                </a:lnTo>
                <a:lnTo>
                  <a:pt x="2093716" y="2357"/>
                </a:lnTo>
                <a:lnTo>
                  <a:pt x="2134480" y="14152"/>
                </a:lnTo>
                <a:lnTo>
                  <a:pt x="2170608" y="34743"/>
                </a:lnTo>
                <a:lnTo>
                  <a:pt x="2200846" y="62874"/>
                </a:lnTo>
                <a:lnTo>
                  <a:pt x="2223938" y="97289"/>
                </a:lnTo>
                <a:lnTo>
                  <a:pt x="2238628" y="136733"/>
                </a:lnTo>
                <a:lnTo>
                  <a:pt x="2243664" y="179077"/>
                </a:lnTo>
                <a:lnTo>
                  <a:pt x="2243067" y="193807"/>
                </a:lnTo>
                <a:lnTo>
                  <a:pt x="2241307" y="208208"/>
                </a:lnTo>
                <a:lnTo>
                  <a:pt x="2229511" y="248972"/>
                </a:lnTo>
                <a:lnTo>
                  <a:pt x="2208920" y="285100"/>
                </a:lnTo>
                <a:lnTo>
                  <a:pt x="2180790" y="315337"/>
                </a:lnTo>
                <a:lnTo>
                  <a:pt x="2146374" y="338429"/>
                </a:lnTo>
                <a:lnTo>
                  <a:pt x="2106930" y="353119"/>
                </a:lnTo>
                <a:lnTo>
                  <a:pt x="2064585" y="358155"/>
                </a:lnTo>
                <a:lnTo>
                  <a:pt x="179077" y="358155"/>
                </a:lnTo>
                <a:lnTo>
                  <a:pt x="164347" y="357558"/>
                </a:lnTo>
                <a:lnTo>
                  <a:pt x="149947" y="355798"/>
                </a:lnTo>
                <a:lnTo>
                  <a:pt x="109183" y="344002"/>
                </a:lnTo>
                <a:lnTo>
                  <a:pt x="73055" y="323411"/>
                </a:lnTo>
                <a:lnTo>
                  <a:pt x="42817" y="295281"/>
                </a:lnTo>
                <a:lnTo>
                  <a:pt x="19725" y="260866"/>
                </a:lnTo>
                <a:lnTo>
                  <a:pt x="5035" y="221421"/>
                </a:lnTo>
                <a:lnTo>
                  <a:pt x="0" y="179077"/>
                </a:lnTo>
                <a:lnTo>
                  <a:pt x="597" y="164347"/>
                </a:lnTo>
                <a:lnTo>
                  <a:pt x="2357" y="149947"/>
                </a:lnTo>
                <a:lnTo>
                  <a:pt x="14152" y="109183"/>
                </a:lnTo>
                <a:lnTo>
                  <a:pt x="34743" y="73055"/>
                </a:lnTo>
                <a:lnTo>
                  <a:pt x="62874" y="42817"/>
                </a:lnTo>
                <a:lnTo>
                  <a:pt x="97289" y="19725"/>
                </a:lnTo>
                <a:lnTo>
                  <a:pt x="136733" y="5035"/>
                </a:lnTo>
                <a:lnTo>
                  <a:pt x="179077" y="0"/>
                </a:lnTo>
                <a:close/>
              </a:path>
            </a:pathLst>
          </a:custGeom>
          <a:noFill/>
          <a:ln w="38100">
            <a:solidFill>
              <a:srgbClr val="942192"/>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48" name="object 46"/>
          <p:cNvSpPr txBox="1"/>
          <p:nvPr/>
        </p:nvSpPr>
        <p:spPr>
          <a:xfrm>
            <a:off x="6108700" y="4610100"/>
            <a:ext cx="339725" cy="239713"/>
          </a:xfrm>
          <a:prstGeom prst="rect">
            <a:avLst/>
          </a:prstGeom>
        </p:spPr>
        <p:txBody>
          <a:bodyPr lIns="0" tIns="0" rIns="0" bIns="0"/>
          <a:lstStyle/>
          <a:p>
            <a:pPr marL="12700">
              <a:defRPr/>
            </a:pPr>
            <a:r>
              <a:rPr sz="1500" b="1" spc="-5" dirty="0">
                <a:latin typeface="Trebuchet MS"/>
                <a:cs typeface="Trebuchet MS"/>
              </a:rPr>
              <a:t>L</a:t>
            </a:r>
            <a:r>
              <a:rPr sz="1500" b="1" dirty="0">
                <a:latin typeface="Trebuchet MS"/>
                <a:cs typeface="Trebuchet MS"/>
              </a:rPr>
              <a:t>FS</a:t>
            </a:r>
            <a:endParaRPr sz="1500">
              <a:latin typeface="Trebuchet MS"/>
              <a:cs typeface="Trebuchet MS"/>
            </a:endParaRPr>
          </a:p>
        </p:txBody>
      </p:sp>
      <p:sp>
        <p:nvSpPr>
          <p:cNvPr id="49" name="object 47"/>
          <p:cNvSpPr>
            <a:spLocks/>
          </p:cNvSpPr>
          <p:nvPr/>
        </p:nvSpPr>
        <p:spPr bwMode="auto">
          <a:xfrm>
            <a:off x="5151438" y="5340350"/>
            <a:ext cx="2243137" cy="358775"/>
          </a:xfrm>
          <a:custGeom>
            <a:avLst/>
            <a:gdLst>
              <a:gd name="T0" fmla="*/ 2064101 w 2243664"/>
              <a:gd name="T1" fmla="*/ 0 h 358155"/>
              <a:gd name="T2" fmla="*/ 179035 w 2243664"/>
              <a:gd name="T3" fmla="*/ 0 h 358155"/>
              <a:gd name="T4" fmla="*/ 165165 w 2243664"/>
              <a:gd name="T5" fmla="*/ 530 h 358155"/>
              <a:gd name="T6" fmla="*/ 123075 w 2243664"/>
              <a:gd name="T7" fmla="*/ 8936 h 358155"/>
              <a:gd name="T8" fmla="*/ 85177 w 2243664"/>
              <a:gd name="T9" fmla="*/ 26597 h 358155"/>
              <a:gd name="T10" fmla="*/ 52725 w 2243664"/>
              <a:gd name="T11" fmla="*/ 52254 h 358155"/>
              <a:gd name="T12" fmla="*/ 26974 w 2243664"/>
              <a:gd name="T13" fmla="*/ 84651 h 358155"/>
              <a:gd name="T14" fmla="*/ 9179 w 2243664"/>
              <a:gd name="T15" fmla="*/ 122530 h 358155"/>
              <a:gd name="T16" fmla="*/ 597 w 2243664"/>
              <a:gd name="T17" fmla="*/ 164632 h 358155"/>
              <a:gd name="T18" fmla="*/ 0 w 2243664"/>
              <a:gd name="T19" fmla="*/ 179387 h 358155"/>
              <a:gd name="T20" fmla="*/ 529 w 2243664"/>
              <a:gd name="T21" fmla="*/ 193285 h 358155"/>
              <a:gd name="T22" fmla="*/ 8919 w 2243664"/>
              <a:gd name="T23" fmla="*/ 235457 h 358155"/>
              <a:gd name="T24" fmla="*/ 26545 w 2243664"/>
              <a:gd name="T25" fmla="*/ 273431 h 358155"/>
              <a:gd name="T26" fmla="*/ 52152 w 2243664"/>
              <a:gd name="T27" fmla="*/ 305947 h 358155"/>
              <a:gd name="T28" fmla="*/ 84485 w 2243664"/>
              <a:gd name="T29" fmla="*/ 331748 h 358155"/>
              <a:gd name="T30" fmla="*/ 122289 w 2243664"/>
              <a:gd name="T31" fmla="*/ 349577 h 358155"/>
              <a:gd name="T32" fmla="*/ 164308 w 2243664"/>
              <a:gd name="T33" fmla="*/ 358177 h 358155"/>
              <a:gd name="T34" fmla="*/ 179035 w 2243664"/>
              <a:gd name="T35" fmla="*/ 358775 h 358155"/>
              <a:gd name="T36" fmla="*/ 2064101 w 2243664"/>
              <a:gd name="T37" fmla="*/ 358775 h 358155"/>
              <a:gd name="T38" fmla="*/ 2106435 w 2243664"/>
              <a:gd name="T39" fmla="*/ 353731 h 358155"/>
              <a:gd name="T40" fmla="*/ 2145870 w 2243664"/>
              <a:gd name="T41" fmla="*/ 339015 h 358155"/>
              <a:gd name="T42" fmla="*/ 2180277 w 2243664"/>
              <a:gd name="T43" fmla="*/ 315884 h 358155"/>
              <a:gd name="T44" fmla="*/ 2208401 w 2243664"/>
              <a:gd name="T45" fmla="*/ 285594 h 358155"/>
              <a:gd name="T46" fmla="*/ 2228987 w 2243664"/>
              <a:gd name="T47" fmla="*/ 249403 h 358155"/>
              <a:gd name="T48" fmla="*/ 2240781 w 2243664"/>
              <a:gd name="T49" fmla="*/ 208568 h 358155"/>
              <a:gd name="T50" fmla="*/ 2243137 w 2243664"/>
              <a:gd name="T51" fmla="*/ 179387 h 358155"/>
              <a:gd name="T52" fmla="*/ 2242608 w 2243664"/>
              <a:gd name="T53" fmla="*/ 165490 h 358155"/>
              <a:gd name="T54" fmla="*/ 2234218 w 2243664"/>
              <a:gd name="T55" fmla="*/ 123317 h 358155"/>
              <a:gd name="T56" fmla="*/ 2216591 w 2243664"/>
              <a:gd name="T57" fmla="*/ 85344 h 358155"/>
              <a:gd name="T58" fmla="*/ 2190984 w 2243664"/>
              <a:gd name="T59" fmla="*/ 52828 h 358155"/>
              <a:gd name="T60" fmla="*/ 2158652 w 2243664"/>
              <a:gd name="T61" fmla="*/ 27027 h 358155"/>
              <a:gd name="T62" fmla="*/ 2120848 w 2243664"/>
              <a:gd name="T63" fmla="*/ 9197 h 358155"/>
              <a:gd name="T64" fmla="*/ 2078828 w 2243664"/>
              <a:gd name="T65" fmla="*/ 598 h 358155"/>
              <a:gd name="T66" fmla="*/ 2064101 w 2243664"/>
              <a:gd name="T67" fmla="*/ 0 h 358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43664" h="358155">
                <a:moveTo>
                  <a:pt x="2064586" y="0"/>
                </a:moveTo>
                <a:lnTo>
                  <a:pt x="179077" y="0"/>
                </a:lnTo>
                <a:lnTo>
                  <a:pt x="165204" y="529"/>
                </a:lnTo>
                <a:lnTo>
                  <a:pt x="123104" y="8921"/>
                </a:lnTo>
                <a:lnTo>
                  <a:pt x="85197" y="26551"/>
                </a:lnTo>
                <a:lnTo>
                  <a:pt x="52737" y="52164"/>
                </a:lnTo>
                <a:lnTo>
                  <a:pt x="26980" y="84505"/>
                </a:lnTo>
                <a:lnTo>
                  <a:pt x="9181" y="122318"/>
                </a:lnTo>
                <a:lnTo>
                  <a:pt x="597" y="164347"/>
                </a:lnTo>
                <a:lnTo>
                  <a:pt x="0" y="179077"/>
                </a:lnTo>
                <a:lnTo>
                  <a:pt x="529" y="192951"/>
                </a:lnTo>
                <a:lnTo>
                  <a:pt x="8921" y="235050"/>
                </a:lnTo>
                <a:lnTo>
                  <a:pt x="26551" y="272958"/>
                </a:lnTo>
                <a:lnTo>
                  <a:pt x="52164" y="305418"/>
                </a:lnTo>
                <a:lnTo>
                  <a:pt x="84505" y="331175"/>
                </a:lnTo>
                <a:lnTo>
                  <a:pt x="122318" y="348973"/>
                </a:lnTo>
                <a:lnTo>
                  <a:pt x="164347" y="357558"/>
                </a:lnTo>
                <a:lnTo>
                  <a:pt x="179077" y="358155"/>
                </a:lnTo>
                <a:lnTo>
                  <a:pt x="2064586" y="358155"/>
                </a:lnTo>
                <a:lnTo>
                  <a:pt x="2106930" y="353120"/>
                </a:lnTo>
                <a:lnTo>
                  <a:pt x="2146374" y="338429"/>
                </a:lnTo>
                <a:lnTo>
                  <a:pt x="2180789" y="315338"/>
                </a:lnTo>
                <a:lnTo>
                  <a:pt x="2208920" y="285100"/>
                </a:lnTo>
                <a:lnTo>
                  <a:pt x="2229511" y="248972"/>
                </a:lnTo>
                <a:lnTo>
                  <a:pt x="2241307" y="208208"/>
                </a:lnTo>
                <a:lnTo>
                  <a:pt x="2243664" y="179077"/>
                </a:lnTo>
                <a:lnTo>
                  <a:pt x="2243135" y="165204"/>
                </a:lnTo>
                <a:lnTo>
                  <a:pt x="2234743" y="123104"/>
                </a:lnTo>
                <a:lnTo>
                  <a:pt x="2217112" y="85197"/>
                </a:lnTo>
                <a:lnTo>
                  <a:pt x="2191499" y="52737"/>
                </a:lnTo>
                <a:lnTo>
                  <a:pt x="2159159" y="26980"/>
                </a:lnTo>
                <a:lnTo>
                  <a:pt x="2121346" y="9181"/>
                </a:lnTo>
                <a:lnTo>
                  <a:pt x="2079316" y="597"/>
                </a:lnTo>
                <a:lnTo>
                  <a:pt x="206458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50" name="object 48"/>
          <p:cNvSpPr>
            <a:spLocks/>
          </p:cNvSpPr>
          <p:nvPr/>
        </p:nvSpPr>
        <p:spPr bwMode="auto">
          <a:xfrm>
            <a:off x="5151438" y="5340350"/>
            <a:ext cx="2243137" cy="358775"/>
          </a:xfrm>
          <a:custGeom>
            <a:avLst/>
            <a:gdLst>
              <a:gd name="T0" fmla="*/ 179035 w 2243664"/>
              <a:gd name="T1" fmla="*/ 0 h 358155"/>
              <a:gd name="T2" fmla="*/ 2064100 w 2243664"/>
              <a:gd name="T3" fmla="*/ 0 h 358155"/>
              <a:gd name="T4" fmla="*/ 2078827 w 2243664"/>
              <a:gd name="T5" fmla="*/ 598 h 358155"/>
              <a:gd name="T6" fmla="*/ 2093224 w 2243664"/>
              <a:gd name="T7" fmla="*/ 2361 h 358155"/>
              <a:gd name="T8" fmla="*/ 2133979 w 2243664"/>
              <a:gd name="T9" fmla="*/ 14176 h 358155"/>
              <a:gd name="T10" fmla="*/ 2170098 w 2243664"/>
              <a:gd name="T11" fmla="*/ 34803 h 358155"/>
              <a:gd name="T12" fmla="*/ 2200329 w 2243664"/>
              <a:gd name="T13" fmla="*/ 62983 h 358155"/>
              <a:gd name="T14" fmla="*/ 2223416 w 2243664"/>
              <a:gd name="T15" fmla="*/ 97457 h 358155"/>
              <a:gd name="T16" fmla="*/ 2238102 w 2243664"/>
              <a:gd name="T17" fmla="*/ 136970 h 358155"/>
              <a:gd name="T18" fmla="*/ 2243137 w 2243664"/>
              <a:gd name="T19" fmla="*/ 179387 h 358155"/>
              <a:gd name="T20" fmla="*/ 2242540 w 2243664"/>
              <a:gd name="T21" fmla="*/ 194142 h 358155"/>
              <a:gd name="T22" fmla="*/ 2240781 w 2243664"/>
              <a:gd name="T23" fmla="*/ 208568 h 358155"/>
              <a:gd name="T24" fmla="*/ 2228987 w 2243664"/>
              <a:gd name="T25" fmla="*/ 249403 h 358155"/>
              <a:gd name="T26" fmla="*/ 2208401 w 2243664"/>
              <a:gd name="T27" fmla="*/ 285594 h 358155"/>
              <a:gd name="T28" fmla="*/ 2180278 w 2243664"/>
              <a:gd name="T29" fmla="*/ 315883 h 358155"/>
              <a:gd name="T30" fmla="*/ 2145870 w 2243664"/>
              <a:gd name="T31" fmla="*/ 339015 h 358155"/>
              <a:gd name="T32" fmla="*/ 2106435 w 2243664"/>
              <a:gd name="T33" fmla="*/ 353730 h 358155"/>
              <a:gd name="T34" fmla="*/ 2064100 w 2243664"/>
              <a:gd name="T35" fmla="*/ 358775 h 358155"/>
              <a:gd name="T36" fmla="*/ 179035 w 2243664"/>
              <a:gd name="T37" fmla="*/ 358775 h 358155"/>
              <a:gd name="T38" fmla="*/ 164308 w 2243664"/>
              <a:gd name="T39" fmla="*/ 358177 h 358155"/>
              <a:gd name="T40" fmla="*/ 149912 w 2243664"/>
              <a:gd name="T41" fmla="*/ 356414 h 358155"/>
              <a:gd name="T42" fmla="*/ 109157 w 2243664"/>
              <a:gd name="T43" fmla="*/ 344597 h 358155"/>
              <a:gd name="T44" fmla="*/ 73038 w 2243664"/>
              <a:gd name="T45" fmla="*/ 323971 h 358155"/>
              <a:gd name="T46" fmla="*/ 42807 w 2243664"/>
              <a:gd name="T47" fmla="*/ 295792 h 358155"/>
              <a:gd name="T48" fmla="*/ 19720 w 2243664"/>
              <a:gd name="T49" fmla="*/ 261318 h 358155"/>
              <a:gd name="T50" fmla="*/ 5034 w 2243664"/>
              <a:gd name="T51" fmla="*/ 221804 h 358155"/>
              <a:gd name="T52" fmla="*/ 0 w 2243664"/>
              <a:gd name="T53" fmla="*/ 179387 h 358155"/>
              <a:gd name="T54" fmla="*/ 597 w 2243664"/>
              <a:gd name="T55" fmla="*/ 164632 h 358155"/>
              <a:gd name="T56" fmla="*/ 2356 w 2243664"/>
              <a:gd name="T57" fmla="*/ 150207 h 358155"/>
              <a:gd name="T58" fmla="*/ 14149 w 2243664"/>
              <a:gd name="T59" fmla="*/ 109372 h 358155"/>
              <a:gd name="T60" fmla="*/ 34735 w 2243664"/>
              <a:gd name="T61" fmla="*/ 73181 h 358155"/>
              <a:gd name="T62" fmla="*/ 62859 w 2243664"/>
              <a:gd name="T63" fmla="*/ 42891 h 358155"/>
              <a:gd name="T64" fmla="*/ 97266 w 2243664"/>
              <a:gd name="T65" fmla="*/ 19759 h 358155"/>
              <a:gd name="T66" fmla="*/ 136701 w 2243664"/>
              <a:gd name="T67" fmla="*/ 5044 h 358155"/>
              <a:gd name="T68" fmla="*/ 179035 w 2243664"/>
              <a:gd name="T69" fmla="*/ 0 h 3581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43664" h="358155">
                <a:moveTo>
                  <a:pt x="179077" y="0"/>
                </a:moveTo>
                <a:lnTo>
                  <a:pt x="2064585" y="0"/>
                </a:lnTo>
                <a:lnTo>
                  <a:pt x="2079315" y="597"/>
                </a:lnTo>
                <a:lnTo>
                  <a:pt x="2093716" y="2357"/>
                </a:lnTo>
                <a:lnTo>
                  <a:pt x="2134480" y="14152"/>
                </a:lnTo>
                <a:lnTo>
                  <a:pt x="2170608" y="34743"/>
                </a:lnTo>
                <a:lnTo>
                  <a:pt x="2200846" y="62874"/>
                </a:lnTo>
                <a:lnTo>
                  <a:pt x="2223938" y="97289"/>
                </a:lnTo>
                <a:lnTo>
                  <a:pt x="2238628" y="136733"/>
                </a:lnTo>
                <a:lnTo>
                  <a:pt x="2243664" y="179077"/>
                </a:lnTo>
                <a:lnTo>
                  <a:pt x="2243067" y="193807"/>
                </a:lnTo>
                <a:lnTo>
                  <a:pt x="2241307" y="208208"/>
                </a:lnTo>
                <a:lnTo>
                  <a:pt x="2229511" y="248972"/>
                </a:lnTo>
                <a:lnTo>
                  <a:pt x="2208920" y="285100"/>
                </a:lnTo>
                <a:lnTo>
                  <a:pt x="2180790" y="315337"/>
                </a:lnTo>
                <a:lnTo>
                  <a:pt x="2146374" y="338429"/>
                </a:lnTo>
                <a:lnTo>
                  <a:pt x="2106930" y="353119"/>
                </a:lnTo>
                <a:lnTo>
                  <a:pt x="2064585" y="358155"/>
                </a:lnTo>
                <a:lnTo>
                  <a:pt x="179077" y="358155"/>
                </a:lnTo>
                <a:lnTo>
                  <a:pt x="164347" y="357558"/>
                </a:lnTo>
                <a:lnTo>
                  <a:pt x="149947" y="355798"/>
                </a:lnTo>
                <a:lnTo>
                  <a:pt x="109183" y="344002"/>
                </a:lnTo>
                <a:lnTo>
                  <a:pt x="73055" y="323411"/>
                </a:lnTo>
                <a:lnTo>
                  <a:pt x="42817" y="295281"/>
                </a:lnTo>
                <a:lnTo>
                  <a:pt x="19725" y="260866"/>
                </a:lnTo>
                <a:lnTo>
                  <a:pt x="5035" y="221421"/>
                </a:lnTo>
                <a:lnTo>
                  <a:pt x="0" y="179077"/>
                </a:lnTo>
                <a:lnTo>
                  <a:pt x="597" y="164347"/>
                </a:lnTo>
                <a:lnTo>
                  <a:pt x="2357" y="149947"/>
                </a:lnTo>
                <a:lnTo>
                  <a:pt x="14152" y="109183"/>
                </a:lnTo>
                <a:lnTo>
                  <a:pt x="34743" y="73055"/>
                </a:lnTo>
                <a:lnTo>
                  <a:pt x="62874" y="42817"/>
                </a:lnTo>
                <a:lnTo>
                  <a:pt x="97289" y="19725"/>
                </a:lnTo>
                <a:lnTo>
                  <a:pt x="136733" y="5035"/>
                </a:lnTo>
                <a:lnTo>
                  <a:pt x="179077" y="0"/>
                </a:lnTo>
                <a:close/>
              </a:path>
            </a:pathLst>
          </a:custGeom>
          <a:noFill/>
          <a:ln w="38100">
            <a:solidFill>
              <a:srgbClr val="942192"/>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51" name="object 49"/>
          <p:cNvSpPr txBox="1"/>
          <p:nvPr/>
        </p:nvSpPr>
        <p:spPr>
          <a:xfrm>
            <a:off x="5943600" y="5410200"/>
            <a:ext cx="660400" cy="209550"/>
          </a:xfrm>
          <a:prstGeom prst="rect">
            <a:avLst/>
          </a:prstGeom>
        </p:spPr>
        <p:txBody>
          <a:bodyPr lIns="0" tIns="0" rIns="0" bIns="0"/>
          <a:lstStyle/>
          <a:p>
            <a:pPr marL="12700">
              <a:defRPr/>
            </a:pPr>
            <a:r>
              <a:rPr sz="1300" dirty="0">
                <a:latin typeface="Trebuchet MS"/>
                <a:cs typeface="Trebuchet MS"/>
              </a:rPr>
              <a:t>Linu</a:t>
            </a:r>
            <a:r>
              <a:rPr sz="1300" spc="-10" dirty="0">
                <a:latin typeface="Trebuchet MS"/>
                <a:cs typeface="Trebuchet MS"/>
              </a:rPr>
              <a:t>x OS</a:t>
            </a:r>
            <a:endParaRPr sz="1300">
              <a:latin typeface="Trebuchet MS"/>
              <a:cs typeface="Trebuchet MS"/>
            </a:endParaRPr>
          </a:p>
        </p:txBody>
      </p:sp>
      <p:sp>
        <p:nvSpPr>
          <p:cNvPr id="52" name="object 50"/>
          <p:cNvSpPr>
            <a:spLocks/>
          </p:cNvSpPr>
          <p:nvPr/>
        </p:nvSpPr>
        <p:spPr bwMode="auto">
          <a:xfrm>
            <a:off x="5151438" y="6121400"/>
            <a:ext cx="2243137" cy="358775"/>
          </a:xfrm>
          <a:custGeom>
            <a:avLst/>
            <a:gdLst>
              <a:gd name="T0" fmla="*/ 2063714 w 2243664"/>
              <a:gd name="T1" fmla="*/ 0 h 358930"/>
              <a:gd name="T2" fmla="*/ 179424 w 2243664"/>
              <a:gd name="T3" fmla="*/ 0 h 358930"/>
              <a:gd name="T4" fmla="*/ 164922 w 2243664"/>
              <a:gd name="T5" fmla="*/ 577 h 358930"/>
              <a:gd name="T6" fmla="*/ 122877 w 2243664"/>
              <a:gd name="T7" fmla="*/ 9090 h 358930"/>
              <a:gd name="T8" fmla="*/ 85029 w 2243664"/>
              <a:gd name="T9" fmla="*/ 26802 h 358930"/>
              <a:gd name="T10" fmla="*/ 52627 w 2243664"/>
              <a:gd name="T11" fmla="*/ 52465 h 358930"/>
              <a:gd name="T12" fmla="*/ 26921 w 2243664"/>
              <a:gd name="T13" fmla="*/ 84829 h 358930"/>
              <a:gd name="T14" fmla="*/ 9161 w 2243664"/>
              <a:gd name="T15" fmla="*/ 122645 h 358930"/>
              <a:gd name="T16" fmla="*/ 595 w 2243664"/>
              <a:gd name="T17" fmla="*/ 164664 h 358930"/>
              <a:gd name="T18" fmla="*/ 0 w 2243664"/>
              <a:gd name="T19" fmla="*/ 179388 h 358930"/>
              <a:gd name="T20" fmla="*/ 577 w 2243664"/>
              <a:gd name="T21" fmla="*/ 193885 h 358930"/>
              <a:gd name="T22" fmla="*/ 9092 w 2243664"/>
              <a:gd name="T23" fmla="*/ 235922 h 358930"/>
              <a:gd name="T24" fmla="*/ 26808 w 2243664"/>
              <a:gd name="T25" fmla="*/ 273763 h 358930"/>
              <a:gd name="T26" fmla="*/ 52476 w 2243664"/>
              <a:gd name="T27" fmla="*/ 306158 h 358930"/>
              <a:gd name="T28" fmla="*/ 84846 w 2243664"/>
              <a:gd name="T29" fmla="*/ 331860 h 358930"/>
              <a:gd name="T30" fmla="*/ 122670 w 2243664"/>
              <a:gd name="T31" fmla="*/ 349616 h 358930"/>
              <a:gd name="T32" fmla="*/ 164696 w 2243664"/>
              <a:gd name="T33" fmla="*/ 358179 h 358930"/>
              <a:gd name="T34" fmla="*/ 179424 w 2243664"/>
              <a:gd name="T35" fmla="*/ 358775 h 358930"/>
              <a:gd name="T36" fmla="*/ 2063714 w 2243664"/>
              <a:gd name="T37" fmla="*/ 358775 h 358930"/>
              <a:gd name="T38" fmla="*/ 2106649 w 2243664"/>
              <a:gd name="T39" fmla="*/ 353607 h 358930"/>
              <a:gd name="T40" fmla="*/ 2146035 w 2243664"/>
              <a:gd name="T41" fmla="*/ 338823 h 358930"/>
              <a:gd name="T42" fmla="*/ 2180391 w 2243664"/>
              <a:gd name="T43" fmla="*/ 315671 h 358930"/>
              <a:gd name="T44" fmla="*/ 2208468 w 2243664"/>
              <a:gd name="T45" fmla="*/ 285401 h 358930"/>
              <a:gd name="T46" fmla="*/ 2229016 w 2243664"/>
              <a:gd name="T47" fmla="*/ 249263 h 358930"/>
              <a:gd name="T48" fmla="*/ 2240786 w 2243664"/>
              <a:gd name="T49" fmla="*/ 208507 h 358930"/>
              <a:gd name="T50" fmla="*/ 2243137 w 2243664"/>
              <a:gd name="T51" fmla="*/ 179388 h 358930"/>
              <a:gd name="T52" fmla="*/ 2242560 w 2243664"/>
              <a:gd name="T53" fmla="*/ 164891 h 358930"/>
              <a:gd name="T54" fmla="*/ 2234045 w 2243664"/>
              <a:gd name="T55" fmla="*/ 122854 h 358930"/>
              <a:gd name="T56" fmla="*/ 2216329 w 2243664"/>
              <a:gd name="T57" fmla="*/ 85013 h 358930"/>
              <a:gd name="T58" fmla="*/ 2190661 w 2243664"/>
              <a:gd name="T59" fmla="*/ 52617 h 358930"/>
              <a:gd name="T60" fmla="*/ 2158291 w 2243664"/>
              <a:gd name="T61" fmla="*/ 26915 h 358930"/>
              <a:gd name="T62" fmla="*/ 2120468 w 2243664"/>
              <a:gd name="T63" fmla="*/ 9159 h 358930"/>
              <a:gd name="T64" fmla="*/ 2078441 w 2243664"/>
              <a:gd name="T65" fmla="*/ 595 h 358930"/>
              <a:gd name="T66" fmla="*/ 2063714 w 2243664"/>
              <a:gd name="T67" fmla="*/ 0 h 3589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43664" h="358930">
                <a:moveTo>
                  <a:pt x="2064199" y="0"/>
                </a:moveTo>
                <a:lnTo>
                  <a:pt x="179466" y="0"/>
                </a:lnTo>
                <a:lnTo>
                  <a:pt x="164961" y="577"/>
                </a:lnTo>
                <a:lnTo>
                  <a:pt x="122906" y="9094"/>
                </a:lnTo>
                <a:lnTo>
                  <a:pt x="85049" y="26814"/>
                </a:lnTo>
                <a:lnTo>
                  <a:pt x="52639" y="52488"/>
                </a:lnTo>
                <a:lnTo>
                  <a:pt x="26927" y="84866"/>
                </a:lnTo>
                <a:lnTo>
                  <a:pt x="9163" y="122698"/>
                </a:lnTo>
                <a:lnTo>
                  <a:pt x="595" y="164735"/>
                </a:lnTo>
                <a:lnTo>
                  <a:pt x="0" y="179465"/>
                </a:lnTo>
                <a:lnTo>
                  <a:pt x="577" y="193969"/>
                </a:lnTo>
                <a:lnTo>
                  <a:pt x="9094" y="236024"/>
                </a:lnTo>
                <a:lnTo>
                  <a:pt x="26814" y="273881"/>
                </a:lnTo>
                <a:lnTo>
                  <a:pt x="52488" y="306290"/>
                </a:lnTo>
                <a:lnTo>
                  <a:pt x="84866" y="332003"/>
                </a:lnTo>
                <a:lnTo>
                  <a:pt x="122699" y="349767"/>
                </a:lnTo>
                <a:lnTo>
                  <a:pt x="164735" y="358334"/>
                </a:lnTo>
                <a:lnTo>
                  <a:pt x="179466" y="358930"/>
                </a:lnTo>
                <a:lnTo>
                  <a:pt x="2064199" y="358930"/>
                </a:lnTo>
                <a:lnTo>
                  <a:pt x="2107144" y="353760"/>
                </a:lnTo>
                <a:lnTo>
                  <a:pt x="2146539" y="338969"/>
                </a:lnTo>
                <a:lnTo>
                  <a:pt x="2180903" y="315807"/>
                </a:lnTo>
                <a:lnTo>
                  <a:pt x="2208987" y="285524"/>
                </a:lnTo>
                <a:lnTo>
                  <a:pt x="2229540" y="249371"/>
                </a:lnTo>
                <a:lnTo>
                  <a:pt x="2241312" y="208597"/>
                </a:lnTo>
                <a:lnTo>
                  <a:pt x="2243664" y="179465"/>
                </a:lnTo>
                <a:lnTo>
                  <a:pt x="2243087" y="164962"/>
                </a:lnTo>
                <a:lnTo>
                  <a:pt x="2234570" y="122907"/>
                </a:lnTo>
                <a:lnTo>
                  <a:pt x="2216850" y="85050"/>
                </a:lnTo>
                <a:lnTo>
                  <a:pt x="2191176" y="52640"/>
                </a:lnTo>
                <a:lnTo>
                  <a:pt x="2158798" y="26927"/>
                </a:lnTo>
                <a:lnTo>
                  <a:pt x="2120966" y="9163"/>
                </a:lnTo>
                <a:lnTo>
                  <a:pt x="2078929" y="595"/>
                </a:lnTo>
                <a:lnTo>
                  <a:pt x="206419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53" name="object 51"/>
          <p:cNvSpPr>
            <a:spLocks/>
          </p:cNvSpPr>
          <p:nvPr/>
        </p:nvSpPr>
        <p:spPr bwMode="auto">
          <a:xfrm>
            <a:off x="5151438" y="6121400"/>
            <a:ext cx="2243137" cy="358775"/>
          </a:xfrm>
          <a:custGeom>
            <a:avLst/>
            <a:gdLst>
              <a:gd name="T0" fmla="*/ 179423 w 2243664"/>
              <a:gd name="T1" fmla="*/ 0 h 358930"/>
              <a:gd name="T2" fmla="*/ 2063713 w 2243664"/>
              <a:gd name="T3" fmla="*/ 0 h 358930"/>
              <a:gd name="T4" fmla="*/ 2078440 w 2243664"/>
              <a:gd name="T5" fmla="*/ 595 h 358930"/>
              <a:gd name="T6" fmla="*/ 2092838 w 2243664"/>
              <a:gd name="T7" fmla="*/ 2351 h 358930"/>
              <a:gd name="T8" fmla="*/ 2133603 w 2243664"/>
              <a:gd name="T9" fmla="*/ 14118 h 358930"/>
              <a:gd name="T10" fmla="*/ 2169747 w 2243664"/>
              <a:gd name="T11" fmla="*/ 34662 h 358930"/>
              <a:gd name="T12" fmla="*/ 2200023 w 2243664"/>
              <a:gd name="T13" fmla="*/ 62733 h 358930"/>
              <a:gd name="T14" fmla="*/ 2223180 w 2243664"/>
              <a:gd name="T15" fmla="*/ 97082 h 358930"/>
              <a:gd name="T16" fmla="*/ 2237967 w 2243664"/>
              <a:gd name="T17" fmla="*/ 136461 h 358930"/>
              <a:gd name="T18" fmla="*/ 2243137 w 2243664"/>
              <a:gd name="T19" fmla="*/ 179388 h 358930"/>
              <a:gd name="T20" fmla="*/ 2242541 w 2243664"/>
              <a:gd name="T21" fmla="*/ 194111 h 358930"/>
              <a:gd name="T22" fmla="*/ 2240786 w 2243664"/>
              <a:gd name="T23" fmla="*/ 208507 h 358930"/>
              <a:gd name="T24" fmla="*/ 2229015 w 2243664"/>
              <a:gd name="T25" fmla="*/ 249263 h 358930"/>
              <a:gd name="T26" fmla="*/ 2208468 w 2243664"/>
              <a:gd name="T27" fmla="*/ 285401 h 358930"/>
              <a:gd name="T28" fmla="*/ 2180391 w 2243664"/>
              <a:gd name="T29" fmla="*/ 315670 h 358930"/>
              <a:gd name="T30" fmla="*/ 2146034 w 2243664"/>
              <a:gd name="T31" fmla="*/ 338822 h 358930"/>
              <a:gd name="T32" fmla="*/ 2106648 w 2243664"/>
              <a:gd name="T33" fmla="*/ 353606 h 358930"/>
              <a:gd name="T34" fmla="*/ 2063713 w 2243664"/>
              <a:gd name="T35" fmla="*/ 358775 h 358930"/>
              <a:gd name="T36" fmla="*/ 179423 w 2243664"/>
              <a:gd name="T37" fmla="*/ 358775 h 358930"/>
              <a:gd name="T38" fmla="*/ 164696 w 2243664"/>
              <a:gd name="T39" fmla="*/ 358179 h 358930"/>
              <a:gd name="T40" fmla="*/ 150298 w 2243664"/>
              <a:gd name="T41" fmla="*/ 356424 h 358930"/>
              <a:gd name="T42" fmla="*/ 109533 w 2243664"/>
              <a:gd name="T43" fmla="*/ 344657 h 358930"/>
              <a:gd name="T44" fmla="*/ 73389 w 2243664"/>
              <a:gd name="T45" fmla="*/ 324113 h 358930"/>
              <a:gd name="T46" fmla="*/ 43113 w 2243664"/>
              <a:gd name="T47" fmla="*/ 296041 h 358930"/>
              <a:gd name="T48" fmla="*/ 19956 w 2243664"/>
              <a:gd name="T49" fmla="*/ 261692 h 358930"/>
              <a:gd name="T50" fmla="*/ 5169 w 2243664"/>
              <a:gd name="T51" fmla="*/ 222314 h 358930"/>
              <a:gd name="T52" fmla="*/ 0 w 2243664"/>
              <a:gd name="T53" fmla="*/ 179388 h 358930"/>
              <a:gd name="T54" fmla="*/ 595 w 2243664"/>
              <a:gd name="T55" fmla="*/ 164664 h 358930"/>
              <a:gd name="T56" fmla="*/ 2351 w 2243664"/>
              <a:gd name="T57" fmla="*/ 150268 h 358930"/>
              <a:gd name="T58" fmla="*/ 14121 w 2243664"/>
              <a:gd name="T59" fmla="*/ 109512 h 358930"/>
              <a:gd name="T60" fmla="*/ 34669 w 2243664"/>
              <a:gd name="T61" fmla="*/ 73374 h 358930"/>
              <a:gd name="T62" fmla="*/ 62745 w 2243664"/>
              <a:gd name="T63" fmla="*/ 43104 h 358930"/>
              <a:gd name="T64" fmla="*/ 97102 w 2243664"/>
              <a:gd name="T65" fmla="*/ 19952 h 358930"/>
              <a:gd name="T66" fmla="*/ 136488 w 2243664"/>
              <a:gd name="T67" fmla="*/ 5168 h 358930"/>
              <a:gd name="T68" fmla="*/ 179423 w 2243664"/>
              <a:gd name="T69" fmla="*/ 0 h 358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43664" h="358930">
                <a:moveTo>
                  <a:pt x="179465" y="0"/>
                </a:moveTo>
                <a:lnTo>
                  <a:pt x="2064198" y="0"/>
                </a:lnTo>
                <a:lnTo>
                  <a:pt x="2078928" y="595"/>
                </a:lnTo>
                <a:lnTo>
                  <a:pt x="2093330" y="2352"/>
                </a:lnTo>
                <a:lnTo>
                  <a:pt x="2134104" y="14124"/>
                </a:lnTo>
                <a:lnTo>
                  <a:pt x="2170257" y="34677"/>
                </a:lnTo>
                <a:lnTo>
                  <a:pt x="2200540" y="62760"/>
                </a:lnTo>
                <a:lnTo>
                  <a:pt x="2223702" y="97124"/>
                </a:lnTo>
                <a:lnTo>
                  <a:pt x="2238493" y="136520"/>
                </a:lnTo>
                <a:lnTo>
                  <a:pt x="2243664" y="179465"/>
                </a:lnTo>
                <a:lnTo>
                  <a:pt x="2243068" y="194195"/>
                </a:lnTo>
                <a:lnTo>
                  <a:pt x="2241312" y="208597"/>
                </a:lnTo>
                <a:lnTo>
                  <a:pt x="2229539" y="249371"/>
                </a:lnTo>
                <a:lnTo>
                  <a:pt x="2208987" y="285524"/>
                </a:lnTo>
                <a:lnTo>
                  <a:pt x="2180903" y="315806"/>
                </a:lnTo>
                <a:lnTo>
                  <a:pt x="2146538" y="338968"/>
                </a:lnTo>
                <a:lnTo>
                  <a:pt x="2107143" y="353759"/>
                </a:lnTo>
                <a:lnTo>
                  <a:pt x="2064198" y="358930"/>
                </a:lnTo>
                <a:lnTo>
                  <a:pt x="179465" y="358930"/>
                </a:lnTo>
                <a:lnTo>
                  <a:pt x="164735" y="358334"/>
                </a:lnTo>
                <a:lnTo>
                  <a:pt x="150333" y="356578"/>
                </a:lnTo>
                <a:lnTo>
                  <a:pt x="109559" y="344806"/>
                </a:lnTo>
                <a:lnTo>
                  <a:pt x="73406" y="324253"/>
                </a:lnTo>
                <a:lnTo>
                  <a:pt x="43123" y="296169"/>
                </a:lnTo>
                <a:lnTo>
                  <a:pt x="19961" y="261805"/>
                </a:lnTo>
                <a:lnTo>
                  <a:pt x="5170" y="222410"/>
                </a:lnTo>
                <a:lnTo>
                  <a:pt x="0" y="179465"/>
                </a:lnTo>
                <a:lnTo>
                  <a:pt x="595" y="164735"/>
                </a:lnTo>
                <a:lnTo>
                  <a:pt x="2352" y="150333"/>
                </a:lnTo>
                <a:lnTo>
                  <a:pt x="14124" y="109559"/>
                </a:lnTo>
                <a:lnTo>
                  <a:pt x="34677" y="73406"/>
                </a:lnTo>
                <a:lnTo>
                  <a:pt x="62760" y="43123"/>
                </a:lnTo>
                <a:lnTo>
                  <a:pt x="97125" y="19961"/>
                </a:lnTo>
                <a:lnTo>
                  <a:pt x="136520" y="5170"/>
                </a:lnTo>
                <a:lnTo>
                  <a:pt x="179465" y="0"/>
                </a:lnTo>
                <a:close/>
              </a:path>
            </a:pathLst>
          </a:custGeom>
          <a:noFill/>
          <a:ln w="38100">
            <a:solidFill>
              <a:srgbClr val="942192"/>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54" name="object 52"/>
          <p:cNvSpPr txBox="1"/>
          <p:nvPr/>
        </p:nvSpPr>
        <p:spPr>
          <a:xfrm>
            <a:off x="5867400" y="6184900"/>
            <a:ext cx="808038" cy="209550"/>
          </a:xfrm>
          <a:prstGeom prst="rect">
            <a:avLst/>
          </a:prstGeom>
        </p:spPr>
        <p:txBody>
          <a:bodyPr lIns="0" tIns="0" rIns="0" bIns="0"/>
          <a:lstStyle/>
          <a:p>
            <a:pPr marL="12700">
              <a:defRPr/>
            </a:pPr>
            <a:r>
              <a:rPr sz="1300" dirty="0">
                <a:latin typeface="Trebuchet MS"/>
                <a:cs typeface="Trebuchet MS"/>
              </a:rPr>
              <a:t>Hype</a:t>
            </a:r>
            <a:r>
              <a:rPr sz="1300" spc="-5" dirty="0">
                <a:latin typeface="Trebuchet MS"/>
                <a:cs typeface="Trebuchet MS"/>
              </a:rPr>
              <a:t>r</a:t>
            </a:r>
            <a:r>
              <a:rPr sz="1300" spc="-15" dirty="0">
                <a:latin typeface="Trebuchet MS"/>
                <a:cs typeface="Trebuchet MS"/>
              </a:rPr>
              <a:t>v</a:t>
            </a:r>
            <a:r>
              <a:rPr sz="1300" spc="-5" dirty="0">
                <a:latin typeface="Trebuchet MS"/>
                <a:cs typeface="Trebuchet MS"/>
              </a:rPr>
              <a:t>i</a:t>
            </a:r>
            <a:r>
              <a:rPr sz="1300" spc="-15" dirty="0">
                <a:latin typeface="Trebuchet MS"/>
                <a:cs typeface="Trebuchet MS"/>
              </a:rPr>
              <a:t>so</a:t>
            </a:r>
            <a:r>
              <a:rPr sz="1300" spc="-5" dirty="0">
                <a:latin typeface="Trebuchet MS"/>
                <a:cs typeface="Trebuchet MS"/>
              </a:rPr>
              <a:t>r</a:t>
            </a:r>
            <a:endParaRPr sz="1300">
              <a:latin typeface="Trebuchet MS"/>
              <a:cs typeface="Trebuchet MS"/>
            </a:endParaRPr>
          </a:p>
        </p:txBody>
      </p:sp>
      <p:sp>
        <p:nvSpPr>
          <p:cNvPr id="55" name="object 53"/>
          <p:cNvSpPr>
            <a:spLocks/>
          </p:cNvSpPr>
          <p:nvPr/>
        </p:nvSpPr>
        <p:spPr bwMode="auto">
          <a:xfrm>
            <a:off x="6272213" y="4306888"/>
            <a:ext cx="0" cy="71437"/>
          </a:xfrm>
          <a:custGeom>
            <a:avLst/>
            <a:gdLst>
              <a:gd name="T0" fmla="*/ 0 h 70316"/>
              <a:gd name="T1" fmla="*/ 25804 h 70316"/>
              <a:gd name="T2" fmla="*/ 32414 h 70316"/>
              <a:gd name="T3" fmla="*/ 39023 h 70316"/>
              <a:gd name="T4" fmla="*/ 45632 h 70316"/>
              <a:gd name="T5" fmla="*/ 71437 h 70316"/>
              <a:gd name="T6" fmla="*/ 0 60000 65536"/>
              <a:gd name="T7" fmla="*/ 0 60000 65536"/>
              <a:gd name="T8" fmla="*/ 0 60000 65536"/>
              <a:gd name="T9" fmla="*/ 0 60000 65536"/>
              <a:gd name="T10" fmla="*/ 0 60000 65536"/>
              <a:gd name="T11" fmla="*/ 0 60000 65536"/>
            </a:gdLst>
            <a:ahLst/>
            <a:cxnLst>
              <a:cxn ang="T6">
                <a:pos x="0" y="T0"/>
              </a:cxn>
              <a:cxn ang="T7">
                <a:pos x="0" y="T1"/>
              </a:cxn>
              <a:cxn ang="T8">
                <a:pos x="0" y="T2"/>
              </a:cxn>
              <a:cxn ang="T9">
                <a:pos x="0" y="T3"/>
              </a:cxn>
              <a:cxn ang="T10">
                <a:pos x="0" y="T4"/>
              </a:cxn>
              <a:cxn ang="T11">
                <a:pos x="0" y="T5"/>
              </a:cxn>
            </a:cxnLst>
            <a:rect l="0" t="0" r="r" b="b"/>
            <a:pathLst>
              <a:path h="70316">
                <a:moveTo>
                  <a:pt x="0" y="0"/>
                </a:moveTo>
                <a:lnTo>
                  <a:pt x="0" y="25399"/>
                </a:lnTo>
                <a:lnTo>
                  <a:pt x="0" y="31905"/>
                </a:lnTo>
                <a:lnTo>
                  <a:pt x="0" y="38411"/>
                </a:lnTo>
                <a:lnTo>
                  <a:pt x="0" y="44916"/>
                </a:lnTo>
                <a:lnTo>
                  <a:pt x="0" y="70316"/>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56" name="object 54"/>
          <p:cNvSpPr>
            <a:spLocks/>
          </p:cNvSpPr>
          <p:nvPr/>
        </p:nvSpPr>
        <p:spPr bwMode="auto">
          <a:xfrm>
            <a:off x="6196013" y="4381500"/>
            <a:ext cx="152400" cy="153988"/>
          </a:xfrm>
          <a:custGeom>
            <a:avLst/>
            <a:gdLst>
              <a:gd name="T0" fmla="*/ 152400 w 152907"/>
              <a:gd name="T1" fmla="*/ 0 h 152908"/>
              <a:gd name="T2" fmla="*/ 0 w 152907"/>
              <a:gd name="T3" fmla="*/ 0 h 152908"/>
              <a:gd name="T4" fmla="*/ 76200 w 152907"/>
              <a:gd name="T5" fmla="*/ 153988 h 152908"/>
              <a:gd name="T6" fmla="*/ 152400 w 152907"/>
              <a:gd name="T7" fmla="*/ 0 h 1529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8">
                <a:moveTo>
                  <a:pt x="152907" y="0"/>
                </a:moveTo>
                <a:lnTo>
                  <a:pt x="0" y="0"/>
                </a:lnTo>
                <a:lnTo>
                  <a:pt x="76453" y="152908"/>
                </a:lnTo>
                <a:lnTo>
                  <a:pt x="152907"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57" name="object 55"/>
          <p:cNvSpPr>
            <a:spLocks/>
          </p:cNvSpPr>
          <p:nvPr/>
        </p:nvSpPr>
        <p:spPr bwMode="auto">
          <a:xfrm>
            <a:off x="6196013" y="4149725"/>
            <a:ext cx="152400" cy="153988"/>
          </a:xfrm>
          <a:custGeom>
            <a:avLst/>
            <a:gdLst>
              <a:gd name="T0" fmla="*/ 76200 w 152907"/>
              <a:gd name="T1" fmla="*/ 0 h 152907"/>
              <a:gd name="T2" fmla="*/ 0 w 152907"/>
              <a:gd name="T3" fmla="*/ 153988 h 152907"/>
              <a:gd name="T4" fmla="*/ 152400 w 152907"/>
              <a:gd name="T5" fmla="*/ 153988 h 152907"/>
              <a:gd name="T6" fmla="*/ 76200 w 152907"/>
              <a:gd name="T7" fmla="*/ 0 h 152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7">
                <a:moveTo>
                  <a:pt x="76453" y="0"/>
                </a:moveTo>
                <a:lnTo>
                  <a:pt x="0" y="152907"/>
                </a:lnTo>
                <a:lnTo>
                  <a:pt x="152907" y="152907"/>
                </a:lnTo>
                <a:lnTo>
                  <a:pt x="76453"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58" name="object 56"/>
          <p:cNvSpPr>
            <a:spLocks/>
          </p:cNvSpPr>
          <p:nvPr/>
        </p:nvSpPr>
        <p:spPr bwMode="auto">
          <a:xfrm>
            <a:off x="6272213" y="5087938"/>
            <a:ext cx="0" cy="76200"/>
          </a:xfrm>
          <a:custGeom>
            <a:avLst/>
            <a:gdLst>
              <a:gd name="T0" fmla="*/ 0 h 75942"/>
              <a:gd name="T1" fmla="*/ 25485 h 75942"/>
              <a:gd name="T2" fmla="*/ 33895 h 75942"/>
              <a:gd name="T3" fmla="*/ 42304 h 75942"/>
              <a:gd name="T4" fmla="*/ 50714 h 75942"/>
              <a:gd name="T5" fmla="*/ 76200 h 75942"/>
              <a:gd name="T6" fmla="*/ 0 60000 65536"/>
              <a:gd name="T7" fmla="*/ 0 60000 65536"/>
              <a:gd name="T8" fmla="*/ 0 60000 65536"/>
              <a:gd name="T9" fmla="*/ 0 60000 65536"/>
              <a:gd name="T10" fmla="*/ 0 60000 65536"/>
              <a:gd name="T11" fmla="*/ 0 60000 65536"/>
            </a:gdLst>
            <a:ahLst/>
            <a:cxnLst>
              <a:cxn ang="T6">
                <a:pos x="0" y="T0"/>
              </a:cxn>
              <a:cxn ang="T7">
                <a:pos x="0" y="T1"/>
              </a:cxn>
              <a:cxn ang="T8">
                <a:pos x="0" y="T2"/>
              </a:cxn>
              <a:cxn ang="T9">
                <a:pos x="0" y="T3"/>
              </a:cxn>
              <a:cxn ang="T10">
                <a:pos x="0" y="T4"/>
              </a:cxn>
              <a:cxn ang="T11">
                <a:pos x="0" y="T5"/>
              </a:cxn>
            </a:cxnLst>
            <a:rect l="0" t="0" r="r" b="b"/>
            <a:pathLst>
              <a:path h="75942">
                <a:moveTo>
                  <a:pt x="0" y="0"/>
                </a:moveTo>
                <a:lnTo>
                  <a:pt x="0" y="25399"/>
                </a:lnTo>
                <a:lnTo>
                  <a:pt x="0" y="33780"/>
                </a:lnTo>
                <a:lnTo>
                  <a:pt x="0" y="42161"/>
                </a:lnTo>
                <a:lnTo>
                  <a:pt x="0" y="50542"/>
                </a:lnTo>
                <a:lnTo>
                  <a:pt x="0" y="75942"/>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59" name="object 57"/>
          <p:cNvSpPr>
            <a:spLocks/>
          </p:cNvSpPr>
          <p:nvPr/>
        </p:nvSpPr>
        <p:spPr bwMode="auto">
          <a:xfrm>
            <a:off x="6196013" y="5168900"/>
            <a:ext cx="152400" cy="152400"/>
          </a:xfrm>
          <a:custGeom>
            <a:avLst/>
            <a:gdLst>
              <a:gd name="T0" fmla="*/ 152400 w 152907"/>
              <a:gd name="T1" fmla="*/ 0 h 152908"/>
              <a:gd name="T2" fmla="*/ 0 w 152907"/>
              <a:gd name="T3" fmla="*/ 0 h 152908"/>
              <a:gd name="T4" fmla="*/ 76200 w 152907"/>
              <a:gd name="T5" fmla="*/ 152400 h 152908"/>
              <a:gd name="T6" fmla="*/ 152400 w 152907"/>
              <a:gd name="T7" fmla="*/ 0 h 1529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8">
                <a:moveTo>
                  <a:pt x="152907" y="0"/>
                </a:moveTo>
                <a:lnTo>
                  <a:pt x="0" y="0"/>
                </a:lnTo>
                <a:lnTo>
                  <a:pt x="76453" y="152908"/>
                </a:lnTo>
                <a:lnTo>
                  <a:pt x="152907"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0" name="object 58"/>
          <p:cNvSpPr>
            <a:spLocks/>
          </p:cNvSpPr>
          <p:nvPr/>
        </p:nvSpPr>
        <p:spPr bwMode="auto">
          <a:xfrm>
            <a:off x="6196013" y="4930775"/>
            <a:ext cx="152400" cy="152400"/>
          </a:xfrm>
          <a:custGeom>
            <a:avLst/>
            <a:gdLst>
              <a:gd name="T0" fmla="*/ 76200 w 152907"/>
              <a:gd name="T1" fmla="*/ 0 h 152907"/>
              <a:gd name="T2" fmla="*/ 0 w 152907"/>
              <a:gd name="T3" fmla="*/ 152400 h 152907"/>
              <a:gd name="T4" fmla="*/ 152400 w 152907"/>
              <a:gd name="T5" fmla="*/ 152400 h 152907"/>
              <a:gd name="T6" fmla="*/ 76200 w 152907"/>
              <a:gd name="T7" fmla="*/ 0 h 152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7">
                <a:moveTo>
                  <a:pt x="76453" y="0"/>
                </a:moveTo>
                <a:lnTo>
                  <a:pt x="0" y="152907"/>
                </a:lnTo>
                <a:lnTo>
                  <a:pt x="152907" y="152907"/>
                </a:lnTo>
                <a:lnTo>
                  <a:pt x="76453"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1" name="object 59"/>
          <p:cNvSpPr>
            <a:spLocks/>
          </p:cNvSpPr>
          <p:nvPr/>
        </p:nvSpPr>
        <p:spPr bwMode="auto">
          <a:xfrm>
            <a:off x="6272213" y="5873750"/>
            <a:ext cx="0" cy="71438"/>
          </a:xfrm>
          <a:custGeom>
            <a:avLst/>
            <a:gdLst>
              <a:gd name="T0" fmla="*/ 0 h 70197"/>
              <a:gd name="T1" fmla="*/ 25849 h 70197"/>
              <a:gd name="T2" fmla="*/ 32428 h 70197"/>
              <a:gd name="T3" fmla="*/ 39009 h 70197"/>
              <a:gd name="T4" fmla="*/ 45589 h 70197"/>
              <a:gd name="T5" fmla="*/ 71438 h 70197"/>
              <a:gd name="T6" fmla="*/ 0 60000 65536"/>
              <a:gd name="T7" fmla="*/ 0 60000 65536"/>
              <a:gd name="T8" fmla="*/ 0 60000 65536"/>
              <a:gd name="T9" fmla="*/ 0 60000 65536"/>
              <a:gd name="T10" fmla="*/ 0 60000 65536"/>
              <a:gd name="T11" fmla="*/ 0 60000 65536"/>
            </a:gdLst>
            <a:ahLst/>
            <a:cxnLst>
              <a:cxn ang="T6">
                <a:pos x="0" y="T0"/>
              </a:cxn>
              <a:cxn ang="T7">
                <a:pos x="0" y="T1"/>
              </a:cxn>
              <a:cxn ang="T8">
                <a:pos x="0" y="T2"/>
              </a:cxn>
              <a:cxn ang="T9">
                <a:pos x="0" y="T3"/>
              </a:cxn>
              <a:cxn ang="T10">
                <a:pos x="0" y="T4"/>
              </a:cxn>
              <a:cxn ang="T11">
                <a:pos x="0" y="T5"/>
              </a:cxn>
            </a:cxnLst>
            <a:rect l="0" t="0" r="r" b="b"/>
            <a:pathLst>
              <a:path h="70197">
                <a:moveTo>
                  <a:pt x="0" y="0"/>
                </a:moveTo>
                <a:lnTo>
                  <a:pt x="0" y="25400"/>
                </a:lnTo>
                <a:lnTo>
                  <a:pt x="0" y="31865"/>
                </a:lnTo>
                <a:lnTo>
                  <a:pt x="0" y="38331"/>
                </a:lnTo>
                <a:lnTo>
                  <a:pt x="0" y="44797"/>
                </a:lnTo>
                <a:lnTo>
                  <a:pt x="0" y="70197"/>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62" name="object 60"/>
          <p:cNvSpPr>
            <a:spLocks/>
          </p:cNvSpPr>
          <p:nvPr/>
        </p:nvSpPr>
        <p:spPr bwMode="auto">
          <a:xfrm>
            <a:off x="6196013" y="5948363"/>
            <a:ext cx="152400" cy="153987"/>
          </a:xfrm>
          <a:custGeom>
            <a:avLst/>
            <a:gdLst>
              <a:gd name="T0" fmla="*/ 152400 w 152907"/>
              <a:gd name="T1" fmla="*/ 0 h 152908"/>
              <a:gd name="T2" fmla="*/ 0 w 152907"/>
              <a:gd name="T3" fmla="*/ 0 h 152908"/>
              <a:gd name="T4" fmla="*/ 76200 w 152907"/>
              <a:gd name="T5" fmla="*/ 153987 h 152908"/>
              <a:gd name="T6" fmla="*/ 152400 w 152907"/>
              <a:gd name="T7" fmla="*/ 0 h 1529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8">
                <a:moveTo>
                  <a:pt x="152907" y="0"/>
                </a:moveTo>
                <a:lnTo>
                  <a:pt x="0" y="0"/>
                </a:lnTo>
                <a:lnTo>
                  <a:pt x="76453" y="152908"/>
                </a:lnTo>
                <a:lnTo>
                  <a:pt x="152907"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3" name="object 61"/>
          <p:cNvSpPr>
            <a:spLocks/>
          </p:cNvSpPr>
          <p:nvPr/>
        </p:nvSpPr>
        <p:spPr bwMode="auto">
          <a:xfrm>
            <a:off x="6196013" y="5716588"/>
            <a:ext cx="152400" cy="153987"/>
          </a:xfrm>
          <a:custGeom>
            <a:avLst/>
            <a:gdLst>
              <a:gd name="T0" fmla="*/ 76200 w 152907"/>
              <a:gd name="T1" fmla="*/ 0 h 152907"/>
              <a:gd name="T2" fmla="*/ 0 w 152907"/>
              <a:gd name="T3" fmla="*/ 153987 h 152907"/>
              <a:gd name="T4" fmla="*/ 152400 w 152907"/>
              <a:gd name="T5" fmla="*/ 153987 h 152907"/>
              <a:gd name="T6" fmla="*/ 76200 w 152907"/>
              <a:gd name="T7" fmla="*/ 0 h 1529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907" h="152907">
                <a:moveTo>
                  <a:pt x="76453" y="0"/>
                </a:moveTo>
                <a:lnTo>
                  <a:pt x="0" y="152907"/>
                </a:lnTo>
                <a:lnTo>
                  <a:pt x="152907" y="152907"/>
                </a:lnTo>
                <a:lnTo>
                  <a:pt x="76453"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4" name="object 62"/>
          <p:cNvSpPr>
            <a:spLocks/>
          </p:cNvSpPr>
          <p:nvPr/>
        </p:nvSpPr>
        <p:spPr bwMode="auto">
          <a:xfrm>
            <a:off x="7967663" y="5999163"/>
            <a:ext cx="628650" cy="152400"/>
          </a:xfrm>
          <a:custGeom>
            <a:avLst/>
            <a:gdLst>
              <a:gd name="T0" fmla="*/ 314324 w 627888"/>
              <a:gd name="T1" fmla="*/ 0 h 152908"/>
              <a:gd name="T2" fmla="*/ 266211 w 627888"/>
              <a:gd name="T3" fmla="*/ 892 h 152908"/>
              <a:gd name="T4" fmla="*/ 219013 w 627888"/>
              <a:gd name="T5" fmla="*/ 3570 h 152908"/>
              <a:gd name="T6" fmla="*/ 173645 w 627888"/>
              <a:gd name="T7" fmla="*/ 8034 h 152908"/>
              <a:gd name="T8" fmla="*/ 131024 w 627888"/>
              <a:gd name="T9" fmla="*/ 14283 h 152908"/>
              <a:gd name="T10" fmla="*/ 92063 w 627888"/>
              <a:gd name="T11" fmla="*/ 22318 h 152908"/>
              <a:gd name="T12" fmla="*/ 45111 w 627888"/>
              <a:gd name="T13" fmla="*/ 36832 h 152908"/>
              <a:gd name="T14" fmla="*/ 8285 w 627888"/>
              <a:gd name="T15" fmla="*/ 58773 h 152908"/>
              <a:gd name="T16" fmla="*/ 0 w 627888"/>
              <a:gd name="T17" fmla="*/ 76199 h 152908"/>
              <a:gd name="T18" fmla="*/ 920 w 627888"/>
              <a:gd name="T19" fmla="*/ 82046 h 152908"/>
              <a:gd name="T20" fmla="*/ 33142 w 627888"/>
              <a:gd name="T21" fmla="*/ 110303 h 152908"/>
              <a:gd name="T22" fmla="*/ 74570 w 627888"/>
              <a:gd name="T23" fmla="*/ 125484 h 152908"/>
              <a:gd name="T24" fmla="*/ 131024 w 627888"/>
              <a:gd name="T25" fmla="*/ 138116 h 152908"/>
              <a:gd name="T26" fmla="*/ 173645 w 627888"/>
              <a:gd name="T27" fmla="*/ 144365 h 152908"/>
              <a:gd name="T28" fmla="*/ 219013 w 627888"/>
              <a:gd name="T29" fmla="*/ 148829 h 152908"/>
              <a:gd name="T30" fmla="*/ 266211 w 627888"/>
              <a:gd name="T31" fmla="*/ 151507 h 152908"/>
              <a:gd name="T32" fmla="*/ 314324 w 627888"/>
              <a:gd name="T33" fmla="*/ 152399 h 152908"/>
              <a:gd name="T34" fmla="*/ 338438 w 627888"/>
              <a:gd name="T35" fmla="*/ 152177 h 152908"/>
              <a:gd name="T36" fmla="*/ 386208 w 627888"/>
              <a:gd name="T37" fmla="*/ 150391 h 152908"/>
              <a:gd name="T38" fmla="*/ 432605 w 627888"/>
              <a:gd name="T39" fmla="*/ 146820 h 152908"/>
              <a:gd name="T40" fmla="*/ 476714 w 627888"/>
              <a:gd name="T41" fmla="*/ 141463 h 152908"/>
              <a:gd name="T42" fmla="*/ 517620 w 627888"/>
              <a:gd name="T43" fmla="*/ 134321 h 152908"/>
              <a:gd name="T44" fmla="*/ 569729 w 627888"/>
              <a:gd name="T45" fmla="*/ 120636 h 152908"/>
              <a:gd name="T46" fmla="*/ 605634 w 627888"/>
              <a:gd name="T47" fmla="*/ 104873 h 152908"/>
              <a:gd name="T48" fmla="*/ 628650 w 627888"/>
              <a:gd name="T49" fmla="*/ 76199 h 152908"/>
              <a:gd name="T50" fmla="*/ 627729 w 627888"/>
              <a:gd name="T51" fmla="*/ 70353 h 152908"/>
              <a:gd name="T52" fmla="*/ 595507 w 627888"/>
              <a:gd name="T53" fmla="*/ 42096 h 152908"/>
              <a:gd name="T54" fmla="*/ 554078 w 627888"/>
              <a:gd name="T55" fmla="*/ 26915 h 152908"/>
              <a:gd name="T56" fmla="*/ 497625 w 627888"/>
              <a:gd name="T57" fmla="*/ 14283 h 152908"/>
              <a:gd name="T58" fmla="*/ 455003 w 627888"/>
              <a:gd name="T59" fmla="*/ 8034 h 152908"/>
              <a:gd name="T60" fmla="*/ 409636 w 627888"/>
              <a:gd name="T61" fmla="*/ 3570 h 152908"/>
              <a:gd name="T62" fmla="*/ 362437 w 627888"/>
              <a:gd name="T63" fmla="*/ 892 h 152908"/>
              <a:gd name="T64" fmla="*/ 314324 w 627888"/>
              <a:gd name="T65" fmla="*/ 0 h 1529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27888" h="152908">
                <a:moveTo>
                  <a:pt x="313943" y="0"/>
                </a:moveTo>
                <a:lnTo>
                  <a:pt x="265888" y="895"/>
                </a:lnTo>
                <a:lnTo>
                  <a:pt x="218748" y="3582"/>
                </a:lnTo>
                <a:lnTo>
                  <a:pt x="173435" y="8061"/>
                </a:lnTo>
                <a:lnTo>
                  <a:pt x="130865" y="14331"/>
                </a:lnTo>
                <a:lnTo>
                  <a:pt x="91951" y="22392"/>
                </a:lnTo>
                <a:lnTo>
                  <a:pt x="45056" y="36955"/>
                </a:lnTo>
                <a:lnTo>
                  <a:pt x="8275" y="58969"/>
                </a:lnTo>
                <a:lnTo>
                  <a:pt x="0" y="76453"/>
                </a:lnTo>
                <a:lnTo>
                  <a:pt x="919" y="82319"/>
                </a:lnTo>
                <a:lnTo>
                  <a:pt x="33102" y="110671"/>
                </a:lnTo>
                <a:lnTo>
                  <a:pt x="74480" y="125902"/>
                </a:lnTo>
                <a:lnTo>
                  <a:pt x="130865" y="138576"/>
                </a:lnTo>
                <a:lnTo>
                  <a:pt x="173435" y="144846"/>
                </a:lnTo>
                <a:lnTo>
                  <a:pt x="218748" y="149325"/>
                </a:lnTo>
                <a:lnTo>
                  <a:pt x="265888" y="152012"/>
                </a:lnTo>
                <a:lnTo>
                  <a:pt x="313943" y="152907"/>
                </a:lnTo>
                <a:lnTo>
                  <a:pt x="338028" y="152684"/>
                </a:lnTo>
                <a:lnTo>
                  <a:pt x="385740" y="150892"/>
                </a:lnTo>
                <a:lnTo>
                  <a:pt x="432081" y="147309"/>
                </a:lnTo>
                <a:lnTo>
                  <a:pt x="476136" y="141935"/>
                </a:lnTo>
                <a:lnTo>
                  <a:pt x="516993" y="134769"/>
                </a:lnTo>
                <a:lnTo>
                  <a:pt x="569038" y="121038"/>
                </a:lnTo>
                <a:lnTo>
                  <a:pt x="604900" y="105223"/>
                </a:lnTo>
                <a:lnTo>
                  <a:pt x="627888" y="76453"/>
                </a:lnTo>
                <a:lnTo>
                  <a:pt x="626968" y="70588"/>
                </a:lnTo>
                <a:lnTo>
                  <a:pt x="594785" y="42236"/>
                </a:lnTo>
                <a:lnTo>
                  <a:pt x="553406" y="27005"/>
                </a:lnTo>
                <a:lnTo>
                  <a:pt x="497022" y="14331"/>
                </a:lnTo>
                <a:lnTo>
                  <a:pt x="454451" y="8061"/>
                </a:lnTo>
                <a:lnTo>
                  <a:pt x="409139" y="3582"/>
                </a:lnTo>
                <a:lnTo>
                  <a:pt x="361998" y="895"/>
                </a:lnTo>
                <a:lnTo>
                  <a:pt x="31394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65" name="object 63"/>
          <p:cNvSpPr>
            <a:spLocks/>
          </p:cNvSpPr>
          <p:nvPr/>
        </p:nvSpPr>
        <p:spPr bwMode="auto">
          <a:xfrm>
            <a:off x="7967663" y="5999163"/>
            <a:ext cx="628650" cy="152400"/>
          </a:xfrm>
          <a:custGeom>
            <a:avLst/>
            <a:gdLst>
              <a:gd name="T0" fmla="*/ 536586 w 627887"/>
              <a:gd name="T1" fmla="*/ 22318 h 152908"/>
              <a:gd name="T2" fmla="*/ 583539 w 627887"/>
              <a:gd name="T3" fmla="*/ 36832 h 152908"/>
              <a:gd name="T4" fmla="*/ 620365 w 627887"/>
              <a:gd name="T5" fmla="*/ 58773 h 152908"/>
              <a:gd name="T6" fmla="*/ 628650 w 627887"/>
              <a:gd name="T7" fmla="*/ 76199 h 152908"/>
              <a:gd name="T8" fmla="*/ 627730 w 627887"/>
              <a:gd name="T9" fmla="*/ 82046 h 152908"/>
              <a:gd name="T10" fmla="*/ 595508 w 627887"/>
              <a:gd name="T11" fmla="*/ 110303 h 152908"/>
              <a:gd name="T12" fmla="*/ 554078 w 627887"/>
              <a:gd name="T13" fmla="*/ 125484 h 152908"/>
              <a:gd name="T14" fmla="*/ 497626 w 627887"/>
              <a:gd name="T15" fmla="*/ 138116 h 152908"/>
              <a:gd name="T16" fmla="*/ 455003 w 627887"/>
              <a:gd name="T17" fmla="*/ 144365 h 152908"/>
              <a:gd name="T18" fmla="*/ 409636 w 627887"/>
              <a:gd name="T19" fmla="*/ 148829 h 152908"/>
              <a:gd name="T20" fmla="*/ 362438 w 627887"/>
              <a:gd name="T21" fmla="*/ 151507 h 152908"/>
              <a:gd name="T22" fmla="*/ 314324 w 627887"/>
              <a:gd name="T23" fmla="*/ 152400 h 152908"/>
              <a:gd name="T24" fmla="*/ 290211 w 627887"/>
              <a:gd name="T25" fmla="*/ 152177 h 152908"/>
              <a:gd name="T26" fmla="*/ 242441 w 627887"/>
              <a:gd name="T27" fmla="*/ 150391 h 152908"/>
              <a:gd name="T28" fmla="*/ 196044 w 627887"/>
              <a:gd name="T29" fmla="*/ 146820 h 152908"/>
              <a:gd name="T30" fmla="*/ 151934 w 627887"/>
              <a:gd name="T31" fmla="*/ 141463 h 152908"/>
              <a:gd name="T32" fmla="*/ 111029 w 627887"/>
              <a:gd name="T33" fmla="*/ 134321 h 152908"/>
              <a:gd name="T34" fmla="*/ 58921 w 627887"/>
              <a:gd name="T35" fmla="*/ 120636 h 152908"/>
              <a:gd name="T36" fmla="*/ 23016 w 627887"/>
              <a:gd name="T37" fmla="*/ 104873 h 152908"/>
              <a:gd name="T38" fmla="*/ 0 w 627887"/>
              <a:gd name="T39" fmla="*/ 76199 h 152908"/>
              <a:gd name="T40" fmla="*/ 920 w 627887"/>
              <a:gd name="T41" fmla="*/ 70353 h 152908"/>
              <a:gd name="T42" fmla="*/ 33142 w 627887"/>
              <a:gd name="T43" fmla="*/ 42096 h 152908"/>
              <a:gd name="T44" fmla="*/ 74572 w 627887"/>
              <a:gd name="T45" fmla="*/ 26915 h 152908"/>
              <a:gd name="T46" fmla="*/ 131024 w 627887"/>
              <a:gd name="T47" fmla="*/ 14283 h 152908"/>
              <a:gd name="T48" fmla="*/ 173646 w 627887"/>
              <a:gd name="T49" fmla="*/ 8034 h 152908"/>
              <a:gd name="T50" fmla="*/ 219014 w 627887"/>
              <a:gd name="T51" fmla="*/ 3570 h 152908"/>
              <a:gd name="T52" fmla="*/ 266212 w 627887"/>
              <a:gd name="T53" fmla="*/ 892 h 152908"/>
              <a:gd name="T54" fmla="*/ 314324 w 627887"/>
              <a:gd name="T55" fmla="*/ 0 h 152908"/>
              <a:gd name="T56" fmla="*/ 338439 w 627887"/>
              <a:gd name="T57" fmla="*/ 222 h 152908"/>
              <a:gd name="T58" fmla="*/ 386209 w 627887"/>
              <a:gd name="T59" fmla="*/ 2008 h 152908"/>
              <a:gd name="T60" fmla="*/ 432606 w 627887"/>
              <a:gd name="T61" fmla="*/ 5579 h 152908"/>
              <a:gd name="T62" fmla="*/ 476715 w 627887"/>
              <a:gd name="T63" fmla="*/ 10936 h 152908"/>
              <a:gd name="T64" fmla="*/ 517621 w 627887"/>
              <a:gd name="T65" fmla="*/ 18078 h 152908"/>
              <a:gd name="T66" fmla="*/ 536586 w 627887"/>
              <a:gd name="T67" fmla="*/ 22318 h 1529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27887" h="152908">
                <a:moveTo>
                  <a:pt x="535935" y="22392"/>
                </a:moveTo>
                <a:lnTo>
                  <a:pt x="582831" y="36955"/>
                </a:lnTo>
                <a:lnTo>
                  <a:pt x="619612" y="58969"/>
                </a:lnTo>
                <a:lnTo>
                  <a:pt x="627887" y="76453"/>
                </a:lnTo>
                <a:lnTo>
                  <a:pt x="626968" y="82319"/>
                </a:lnTo>
                <a:lnTo>
                  <a:pt x="594785" y="110671"/>
                </a:lnTo>
                <a:lnTo>
                  <a:pt x="553406" y="125902"/>
                </a:lnTo>
                <a:lnTo>
                  <a:pt x="497022" y="138576"/>
                </a:lnTo>
                <a:lnTo>
                  <a:pt x="454451" y="144846"/>
                </a:lnTo>
                <a:lnTo>
                  <a:pt x="409139" y="149325"/>
                </a:lnTo>
                <a:lnTo>
                  <a:pt x="361998" y="152012"/>
                </a:lnTo>
                <a:lnTo>
                  <a:pt x="313943" y="152908"/>
                </a:lnTo>
                <a:lnTo>
                  <a:pt x="289859" y="152684"/>
                </a:lnTo>
                <a:lnTo>
                  <a:pt x="242147" y="150892"/>
                </a:lnTo>
                <a:lnTo>
                  <a:pt x="195806" y="147309"/>
                </a:lnTo>
                <a:lnTo>
                  <a:pt x="151750" y="141935"/>
                </a:lnTo>
                <a:lnTo>
                  <a:pt x="110894" y="134769"/>
                </a:lnTo>
                <a:lnTo>
                  <a:pt x="58849" y="121038"/>
                </a:lnTo>
                <a:lnTo>
                  <a:pt x="22988" y="105223"/>
                </a:lnTo>
                <a:lnTo>
                  <a:pt x="0" y="76453"/>
                </a:lnTo>
                <a:lnTo>
                  <a:pt x="919" y="70588"/>
                </a:lnTo>
                <a:lnTo>
                  <a:pt x="33102" y="42236"/>
                </a:lnTo>
                <a:lnTo>
                  <a:pt x="74481" y="27005"/>
                </a:lnTo>
                <a:lnTo>
                  <a:pt x="130865" y="14331"/>
                </a:lnTo>
                <a:lnTo>
                  <a:pt x="173435" y="8061"/>
                </a:lnTo>
                <a:lnTo>
                  <a:pt x="218748" y="3582"/>
                </a:lnTo>
                <a:lnTo>
                  <a:pt x="265889" y="895"/>
                </a:lnTo>
                <a:lnTo>
                  <a:pt x="313943" y="0"/>
                </a:lnTo>
                <a:lnTo>
                  <a:pt x="338028" y="223"/>
                </a:lnTo>
                <a:lnTo>
                  <a:pt x="385740" y="2015"/>
                </a:lnTo>
                <a:lnTo>
                  <a:pt x="432081" y="5598"/>
                </a:lnTo>
                <a:lnTo>
                  <a:pt x="476136" y="10972"/>
                </a:lnTo>
                <a:lnTo>
                  <a:pt x="516993" y="18138"/>
                </a:lnTo>
                <a:lnTo>
                  <a:pt x="535935" y="22392"/>
                </a:lnTo>
                <a:close/>
              </a:path>
            </a:pathLst>
          </a:custGeom>
          <a:noFill/>
          <a:ln w="381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66" name="object 64"/>
          <p:cNvSpPr>
            <a:spLocks/>
          </p:cNvSpPr>
          <p:nvPr/>
        </p:nvSpPr>
        <p:spPr bwMode="auto">
          <a:xfrm>
            <a:off x="7956550" y="6054725"/>
            <a:ext cx="0" cy="485775"/>
          </a:xfrm>
          <a:custGeom>
            <a:avLst/>
            <a:gdLst>
              <a:gd name="T0" fmla="*/ 485775 h 486997"/>
              <a:gd name="T1" fmla="*/ 0 h 486997"/>
              <a:gd name="T2" fmla="*/ 0 60000 65536"/>
              <a:gd name="T3" fmla="*/ 0 60000 65536"/>
            </a:gdLst>
            <a:ahLst/>
            <a:cxnLst>
              <a:cxn ang="T2">
                <a:pos x="0" y="T0"/>
              </a:cxn>
              <a:cxn ang="T3">
                <a:pos x="0" y="T1"/>
              </a:cxn>
            </a:cxnLst>
            <a:rect l="0" t="0" r="r" b="b"/>
            <a:pathLst>
              <a:path h="486997">
                <a:moveTo>
                  <a:pt x="0" y="486997"/>
                </a:moveTo>
                <a:lnTo>
                  <a:pt x="0" y="0"/>
                </a:lnTo>
              </a:path>
            </a:pathLst>
          </a:custGeom>
          <a:noFill/>
          <a:ln w="381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67" name="object 65"/>
          <p:cNvSpPr>
            <a:spLocks/>
          </p:cNvSpPr>
          <p:nvPr/>
        </p:nvSpPr>
        <p:spPr bwMode="auto">
          <a:xfrm>
            <a:off x="8597900" y="6054725"/>
            <a:ext cx="0" cy="485775"/>
          </a:xfrm>
          <a:custGeom>
            <a:avLst/>
            <a:gdLst>
              <a:gd name="T0" fmla="*/ 485775 h 486997"/>
              <a:gd name="T1" fmla="*/ 0 h 486997"/>
              <a:gd name="T2" fmla="*/ 0 60000 65536"/>
              <a:gd name="T3" fmla="*/ 0 60000 65536"/>
            </a:gdLst>
            <a:ahLst/>
            <a:cxnLst>
              <a:cxn ang="T2">
                <a:pos x="0" y="T0"/>
              </a:cxn>
              <a:cxn ang="T3">
                <a:pos x="0" y="T1"/>
              </a:cxn>
            </a:cxnLst>
            <a:rect l="0" t="0" r="r" b="b"/>
            <a:pathLst>
              <a:path h="486997">
                <a:moveTo>
                  <a:pt x="0" y="486997"/>
                </a:moveTo>
                <a:lnTo>
                  <a:pt x="0" y="0"/>
                </a:lnTo>
              </a:path>
            </a:pathLst>
          </a:custGeom>
          <a:noFill/>
          <a:ln w="381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68" name="object 66"/>
          <p:cNvSpPr>
            <a:spLocks/>
          </p:cNvSpPr>
          <p:nvPr/>
        </p:nvSpPr>
        <p:spPr bwMode="auto">
          <a:xfrm>
            <a:off x="7974013" y="6518275"/>
            <a:ext cx="614362" cy="115888"/>
          </a:xfrm>
          <a:custGeom>
            <a:avLst/>
            <a:gdLst>
              <a:gd name="T0" fmla="*/ 614362 w 615553"/>
              <a:gd name="T1" fmla="*/ 0 h 116439"/>
              <a:gd name="T2" fmla="*/ 560307 w 615553"/>
              <a:gd name="T3" fmla="*/ 38966 h 116439"/>
              <a:gd name="T4" fmla="*/ 504611 w 615553"/>
              <a:gd name="T5" fmla="*/ 69978 h 116439"/>
              <a:gd name="T6" fmla="*/ 447275 w 615553"/>
              <a:gd name="T7" fmla="*/ 93038 h 116439"/>
              <a:gd name="T8" fmla="*/ 388299 w 615553"/>
              <a:gd name="T9" fmla="*/ 108143 h 116439"/>
              <a:gd name="T10" fmla="*/ 327684 w 615553"/>
              <a:gd name="T11" fmla="*/ 115295 h 116439"/>
              <a:gd name="T12" fmla="*/ 296761 w 615553"/>
              <a:gd name="T13" fmla="*/ 115888 h 116439"/>
              <a:gd name="T14" fmla="*/ 265427 w 615553"/>
              <a:gd name="T15" fmla="*/ 114493 h 116439"/>
              <a:gd name="T16" fmla="*/ 201530 w 615553"/>
              <a:gd name="T17" fmla="*/ 105736 h 116439"/>
              <a:gd name="T18" fmla="*/ 135993 w 615553"/>
              <a:gd name="T19" fmla="*/ 89028 h 116439"/>
              <a:gd name="T20" fmla="*/ 68817 w 615553"/>
              <a:gd name="T21" fmla="*/ 64364 h 116439"/>
              <a:gd name="T22" fmla="*/ 34613 w 615553"/>
              <a:gd name="T23" fmla="*/ 49050 h 116439"/>
              <a:gd name="T24" fmla="*/ 0 w 615553"/>
              <a:gd name="T25" fmla="*/ 31747 h 1164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15553" h="116439">
                <a:moveTo>
                  <a:pt x="615553" y="0"/>
                </a:moveTo>
                <a:lnTo>
                  <a:pt x="561393" y="39151"/>
                </a:lnTo>
                <a:lnTo>
                  <a:pt x="505589" y="70311"/>
                </a:lnTo>
                <a:lnTo>
                  <a:pt x="448142" y="93480"/>
                </a:lnTo>
                <a:lnTo>
                  <a:pt x="389052" y="108657"/>
                </a:lnTo>
                <a:lnTo>
                  <a:pt x="328319" y="115843"/>
                </a:lnTo>
                <a:lnTo>
                  <a:pt x="297336" y="116439"/>
                </a:lnTo>
                <a:lnTo>
                  <a:pt x="265942" y="115037"/>
                </a:lnTo>
                <a:lnTo>
                  <a:pt x="201921" y="106239"/>
                </a:lnTo>
                <a:lnTo>
                  <a:pt x="136257" y="89451"/>
                </a:lnTo>
                <a:lnTo>
                  <a:pt x="68950" y="64670"/>
                </a:lnTo>
                <a:lnTo>
                  <a:pt x="34680" y="49283"/>
                </a:lnTo>
                <a:lnTo>
                  <a:pt x="0" y="31898"/>
                </a:lnTo>
              </a:path>
            </a:pathLst>
          </a:custGeom>
          <a:noFill/>
          <a:ln w="381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69" name="object 67"/>
          <p:cNvSpPr txBox="1"/>
          <p:nvPr/>
        </p:nvSpPr>
        <p:spPr>
          <a:xfrm>
            <a:off x="8102600" y="6223000"/>
            <a:ext cx="347663" cy="225425"/>
          </a:xfrm>
          <a:prstGeom prst="rect">
            <a:avLst/>
          </a:prstGeom>
        </p:spPr>
        <p:txBody>
          <a:bodyPr lIns="0" tIns="0" rIns="0" bIns="0"/>
          <a:lstStyle/>
          <a:p>
            <a:pPr marL="12700">
              <a:defRPr/>
            </a:pPr>
            <a:r>
              <a:rPr sz="1400" dirty="0">
                <a:latin typeface="Trebuchet MS"/>
                <a:cs typeface="Trebuchet MS"/>
              </a:rPr>
              <a:t>Di</a:t>
            </a:r>
            <a:r>
              <a:rPr sz="1400" spc="-5" dirty="0">
                <a:latin typeface="Trebuchet MS"/>
                <a:cs typeface="Trebuchet MS"/>
              </a:rPr>
              <a:t>s</a:t>
            </a:r>
            <a:r>
              <a:rPr sz="1400" dirty="0">
                <a:latin typeface="Trebuchet MS"/>
                <a:cs typeface="Trebuchet MS"/>
              </a:rPr>
              <a:t>k</a:t>
            </a:r>
            <a:endParaRPr sz="1400">
              <a:latin typeface="Trebuchet MS"/>
              <a:cs typeface="Trebuchet MS"/>
            </a:endParaRPr>
          </a:p>
        </p:txBody>
      </p:sp>
      <p:sp>
        <p:nvSpPr>
          <p:cNvPr id="70" name="object 68"/>
          <p:cNvSpPr>
            <a:spLocks/>
          </p:cNvSpPr>
          <p:nvPr/>
        </p:nvSpPr>
        <p:spPr bwMode="auto">
          <a:xfrm>
            <a:off x="7569200" y="6324600"/>
            <a:ext cx="298450" cy="4763"/>
          </a:xfrm>
          <a:custGeom>
            <a:avLst/>
            <a:gdLst>
              <a:gd name="T0" fmla="*/ 298450 w 298769"/>
              <a:gd name="T1" fmla="*/ 4763 h 5592"/>
              <a:gd name="T2" fmla="*/ 273081 w 298769"/>
              <a:gd name="T3" fmla="*/ 4358 h 5592"/>
              <a:gd name="T4" fmla="*/ 260398 w 298769"/>
              <a:gd name="T5" fmla="*/ 4156 h 5592"/>
              <a:gd name="T6" fmla="*/ 247713 w 298769"/>
              <a:gd name="T7" fmla="*/ 3954 h 5592"/>
              <a:gd name="T8" fmla="*/ 209661 w 298769"/>
              <a:gd name="T9" fmla="*/ 3346 h 5592"/>
              <a:gd name="T10" fmla="*/ 171608 w 298769"/>
              <a:gd name="T11" fmla="*/ 2738 h 5592"/>
              <a:gd name="T12" fmla="*/ 133555 w 298769"/>
              <a:gd name="T13" fmla="*/ 2131 h 5592"/>
              <a:gd name="T14" fmla="*/ 120871 w 298769"/>
              <a:gd name="T15" fmla="*/ 1929 h 5592"/>
              <a:gd name="T16" fmla="*/ 108186 w 298769"/>
              <a:gd name="T17" fmla="*/ 1727 h 5592"/>
              <a:gd name="T18" fmla="*/ 57450 w 298769"/>
              <a:gd name="T19" fmla="*/ 916 h 5592"/>
              <a:gd name="T20" fmla="*/ 32082 w 298769"/>
              <a:gd name="T21" fmla="*/ 512 h 5592"/>
              <a:gd name="T22" fmla="*/ 0 w 298769"/>
              <a:gd name="T23" fmla="*/ 0 h 55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8769" h="5592">
                <a:moveTo>
                  <a:pt x="298769" y="5592"/>
                </a:moveTo>
                <a:lnTo>
                  <a:pt x="273373" y="5117"/>
                </a:lnTo>
                <a:lnTo>
                  <a:pt x="260676" y="4879"/>
                </a:lnTo>
                <a:lnTo>
                  <a:pt x="247978" y="4642"/>
                </a:lnTo>
                <a:lnTo>
                  <a:pt x="209885" y="3928"/>
                </a:lnTo>
                <a:lnTo>
                  <a:pt x="171791" y="3215"/>
                </a:lnTo>
                <a:lnTo>
                  <a:pt x="133698" y="2502"/>
                </a:lnTo>
                <a:lnTo>
                  <a:pt x="121000" y="2265"/>
                </a:lnTo>
                <a:lnTo>
                  <a:pt x="108302" y="2027"/>
                </a:lnTo>
                <a:lnTo>
                  <a:pt x="57511" y="1076"/>
                </a:lnTo>
                <a:lnTo>
                  <a:pt x="32116" y="601"/>
                </a:lnTo>
                <a:lnTo>
                  <a:pt x="0" y="0"/>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71" name="object 69"/>
          <p:cNvSpPr>
            <a:spLocks/>
          </p:cNvSpPr>
          <p:nvPr/>
        </p:nvSpPr>
        <p:spPr bwMode="auto">
          <a:xfrm>
            <a:off x="7412038" y="6248400"/>
            <a:ext cx="153987" cy="152400"/>
          </a:xfrm>
          <a:custGeom>
            <a:avLst/>
            <a:gdLst>
              <a:gd name="T0" fmla="*/ 153987 w 154311"/>
              <a:gd name="T1" fmla="*/ 0 h 152881"/>
              <a:gd name="T2" fmla="*/ 0 w 154311"/>
              <a:gd name="T3" fmla="*/ 73347 h 152881"/>
              <a:gd name="T4" fmla="*/ 151132 w 154311"/>
              <a:gd name="T5" fmla="*/ 152400 h 152881"/>
              <a:gd name="T6" fmla="*/ 153987 w 154311"/>
              <a:gd name="T7" fmla="*/ 0 h 1528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311" h="152881">
                <a:moveTo>
                  <a:pt x="154311" y="0"/>
                </a:moveTo>
                <a:lnTo>
                  <a:pt x="0" y="73578"/>
                </a:lnTo>
                <a:lnTo>
                  <a:pt x="151450" y="152881"/>
                </a:lnTo>
                <a:lnTo>
                  <a:pt x="154311"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72" name="object 70"/>
          <p:cNvSpPr>
            <a:spLocks/>
          </p:cNvSpPr>
          <p:nvPr/>
        </p:nvSpPr>
        <p:spPr bwMode="auto">
          <a:xfrm>
            <a:off x="7870825" y="6253163"/>
            <a:ext cx="153988" cy="153987"/>
          </a:xfrm>
          <a:custGeom>
            <a:avLst/>
            <a:gdLst>
              <a:gd name="T0" fmla="*/ 2855 w 154312"/>
              <a:gd name="T1" fmla="*/ 0 h 152881"/>
              <a:gd name="T2" fmla="*/ 0 w 154312"/>
              <a:gd name="T3" fmla="*/ 153987 h 152881"/>
              <a:gd name="T4" fmla="*/ 153988 w 154312"/>
              <a:gd name="T5" fmla="*/ 79876 h 152881"/>
              <a:gd name="T6" fmla="*/ 2855 w 154312"/>
              <a:gd name="T7" fmla="*/ 0 h 1528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312" h="152881">
                <a:moveTo>
                  <a:pt x="2861" y="0"/>
                </a:moveTo>
                <a:lnTo>
                  <a:pt x="0" y="152881"/>
                </a:lnTo>
                <a:lnTo>
                  <a:pt x="154312" y="79302"/>
                </a:lnTo>
                <a:lnTo>
                  <a:pt x="2861"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73" name="object 71"/>
          <p:cNvSpPr>
            <a:spLocks/>
          </p:cNvSpPr>
          <p:nvPr/>
        </p:nvSpPr>
        <p:spPr bwMode="auto">
          <a:xfrm>
            <a:off x="3497263" y="2720975"/>
            <a:ext cx="1049337" cy="523875"/>
          </a:xfrm>
          <a:custGeom>
            <a:avLst/>
            <a:gdLst>
              <a:gd name="T0" fmla="*/ 0 w 1048781"/>
              <a:gd name="T1" fmla="*/ 436561 h 524564"/>
              <a:gd name="T2" fmla="*/ 0 w 1048781"/>
              <a:gd name="T3" fmla="*/ 87314 h 524564"/>
              <a:gd name="T4" fmla="*/ 1207 w 1048781"/>
              <a:gd name="T5" fmla="*/ 72776 h 524564"/>
              <a:gd name="T6" fmla="*/ 17751 w 1048781"/>
              <a:gd name="T7" fmla="*/ 34578 h 524564"/>
              <a:gd name="T8" fmla="*/ 49581 w 1048781"/>
              <a:gd name="T9" fmla="*/ 8595 h 524564"/>
              <a:gd name="T10" fmla="*/ 961862 w 1048781"/>
              <a:gd name="T11" fmla="*/ 0 h 524564"/>
              <a:gd name="T12" fmla="*/ 976426 w 1048781"/>
              <a:gd name="T13" fmla="*/ 1204 h 524564"/>
              <a:gd name="T14" fmla="*/ 1014695 w 1048781"/>
              <a:gd name="T15" fmla="*/ 17719 h 524564"/>
              <a:gd name="T16" fmla="*/ 1040725 w 1048781"/>
              <a:gd name="T17" fmla="*/ 49490 h 524564"/>
              <a:gd name="T18" fmla="*/ 1049337 w 1048781"/>
              <a:gd name="T19" fmla="*/ 436561 h 524564"/>
              <a:gd name="T20" fmla="*/ 1048129 w 1048781"/>
              <a:gd name="T21" fmla="*/ 451099 h 524564"/>
              <a:gd name="T22" fmla="*/ 1031586 w 1048781"/>
              <a:gd name="T23" fmla="*/ 489296 h 524564"/>
              <a:gd name="T24" fmla="*/ 999755 w 1048781"/>
              <a:gd name="T25" fmla="*/ 515279 h 524564"/>
              <a:gd name="T26" fmla="*/ 87475 w 1048781"/>
              <a:gd name="T27" fmla="*/ 523875 h 524564"/>
              <a:gd name="T28" fmla="*/ 72911 w 1048781"/>
              <a:gd name="T29" fmla="*/ 522670 h 524564"/>
              <a:gd name="T30" fmla="*/ 34641 w 1048781"/>
              <a:gd name="T31" fmla="*/ 506156 h 524564"/>
              <a:gd name="T32" fmla="*/ 8611 w 1048781"/>
              <a:gd name="T33" fmla="*/ 474384 h 524564"/>
              <a:gd name="T34" fmla="*/ 0 w 1048781"/>
              <a:gd name="T35" fmla="*/ 436561 h 5245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48781" h="524564">
                <a:moveTo>
                  <a:pt x="0" y="437135"/>
                </a:moveTo>
                <a:lnTo>
                  <a:pt x="0" y="87429"/>
                </a:lnTo>
                <a:lnTo>
                  <a:pt x="1206" y="72872"/>
                </a:lnTo>
                <a:lnTo>
                  <a:pt x="17742" y="34623"/>
                </a:lnTo>
                <a:lnTo>
                  <a:pt x="49555" y="8606"/>
                </a:lnTo>
                <a:lnTo>
                  <a:pt x="961352" y="0"/>
                </a:lnTo>
                <a:lnTo>
                  <a:pt x="975909" y="1206"/>
                </a:lnTo>
                <a:lnTo>
                  <a:pt x="1014157" y="17742"/>
                </a:lnTo>
                <a:lnTo>
                  <a:pt x="1040174" y="49555"/>
                </a:lnTo>
                <a:lnTo>
                  <a:pt x="1048781" y="437135"/>
                </a:lnTo>
                <a:lnTo>
                  <a:pt x="1047574" y="451692"/>
                </a:lnTo>
                <a:lnTo>
                  <a:pt x="1031039" y="489940"/>
                </a:lnTo>
                <a:lnTo>
                  <a:pt x="999225" y="515957"/>
                </a:lnTo>
                <a:lnTo>
                  <a:pt x="87429" y="524564"/>
                </a:lnTo>
                <a:lnTo>
                  <a:pt x="72872" y="523357"/>
                </a:lnTo>
                <a:lnTo>
                  <a:pt x="34623" y="506822"/>
                </a:lnTo>
                <a:lnTo>
                  <a:pt x="8606" y="475008"/>
                </a:lnTo>
                <a:lnTo>
                  <a:pt x="0" y="437135"/>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74" name="object 72"/>
          <p:cNvSpPr txBox="1"/>
          <p:nvPr/>
        </p:nvSpPr>
        <p:spPr>
          <a:xfrm>
            <a:off x="3568700" y="2781300"/>
            <a:ext cx="895350" cy="357188"/>
          </a:xfrm>
          <a:prstGeom prst="rect">
            <a:avLst/>
          </a:prstGeom>
        </p:spPr>
        <p:txBody>
          <a:bodyPr lIns="0" tIns="0" rIns="0" bIns="0"/>
          <a:lstStyle/>
          <a:p>
            <a:pPr algn="ctr">
              <a:defRPr/>
            </a:pPr>
            <a:r>
              <a:rPr sz="1300" b="1" dirty="0">
                <a:latin typeface="Trebuchet MS"/>
                <a:cs typeface="Trebuchet MS"/>
              </a:rPr>
              <a:t>N</a:t>
            </a:r>
            <a:r>
              <a:rPr sz="1300" b="1" spc="-5" dirty="0">
                <a:latin typeface="Trebuchet MS"/>
                <a:cs typeface="Trebuchet MS"/>
              </a:rPr>
              <a:t>a</a:t>
            </a:r>
            <a:r>
              <a:rPr sz="1300" b="1" dirty="0">
                <a:latin typeface="Trebuchet MS"/>
                <a:cs typeface="Trebuchet MS"/>
              </a:rPr>
              <a:t>m</a:t>
            </a:r>
            <a:r>
              <a:rPr sz="1300" b="1" spc="-15" dirty="0">
                <a:latin typeface="Trebuchet MS"/>
                <a:cs typeface="Trebuchet MS"/>
              </a:rPr>
              <a:t>espace</a:t>
            </a:r>
            <a:endParaRPr sz="1300">
              <a:latin typeface="Trebuchet MS"/>
              <a:cs typeface="Trebuchet MS"/>
            </a:endParaRPr>
          </a:p>
          <a:p>
            <a:pPr marL="17780" algn="ctr">
              <a:lnSpc>
                <a:spcPts val="1160"/>
              </a:lnSpc>
              <a:defRPr/>
            </a:pPr>
            <a:r>
              <a:rPr sz="1100" dirty="0">
                <a:latin typeface="Trebuchet MS"/>
                <a:cs typeface="Trebuchet MS"/>
              </a:rPr>
              <a:t>(Z</a:t>
            </a:r>
            <a:r>
              <a:rPr sz="1100" spc="-5" dirty="0">
                <a:latin typeface="Trebuchet MS"/>
                <a:cs typeface="Trebuchet MS"/>
              </a:rPr>
              <a:t>o</a:t>
            </a:r>
            <a:r>
              <a:rPr sz="1100" spc="-15" dirty="0">
                <a:latin typeface="Trebuchet MS"/>
                <a:cs typeface="Trebuchet MS"/>
              </a:rPr>
              <a:t>o</a:t>
            </a:r>
            <a:r>
              <a:rPr sz="1100" dirty="0">
                <a:latin typeface="Trebuchet MS"/>
                <a:cs typeface="Trebuchet MS"/>
              </a:rPr>
              <a:t>keepe</a:t>
            </a:r>
            <a:r>
              <a:rPr sz="1100" spc="-5" dirty="0">
                <a:latin typeface="Trebuchet MS"/>
                <a:cs typeface="Trebuchet MS"/>
              </a:rPr>
              <a:t>r</a:t>
            </a:r>
            <a:r>
              <a:rPr sz="1100" dirty="0">
                <a:latin typeface="Trebuchet MS"/>
                <a:cs typeface="Trebuchet MS"/>
              </a:rPr>
              <a:t>)</a:t>
            </a:r>
            <a:endParaRPr sz="1100">
              <a:latin typeface="Trebuchet MS"/>
              <a:cs typeface="Trebuchet MS"/>
            </a:endParaRPr>
          </a:p>
        </p:txBody>
      </p:sp>
      <p:sp>
        <p:nvSpPr>
          <p:cNvPr id="75" name="object 73"/>
          <p:cNvSpPr>
            <a:spLocks/>
          </p:cNvSpPr>
          <p:nvPr/>
        </p:nvSpPr>
        <p:spPr bwMode="auto">
          <a:xfrm>
            <a:off x="306388" y="4443413"/>
            <a:ext cx="1881187" cy="1133475"/>
          </a:xfrm>
          <a:custGeom>
            <a:avLst/>
            <a:gdLst>
              <a:gd name="T0" fmla="*/ 0 w 1880840"/>
              <a:gd name="T1" fmla="*/ 954014 h 1133931"/>
              <a:gd name="T2" fmla="*/ 0 w 1880840"/>
              <a:gd name="T3" fmla="*/ 179461 h 1133931"/>
              <a:gd name="T4" fmla="*/ 595 w 1880840"/>
              <a:gd name="T5" fmla="*/ 164736 h 1133931"/>
              <a:gd name="T6" fmla="*/ 9161 w 1880840"/>
              <a:gd name="T7" fmla="*/ 122716 h 1133931"/>
              <a:gd name="T8" fmla="*/ 26923 w 1880840"/>
              <a:gd name="T9" fmla="*/ 84895 h 1133931"/>
              <a:gd name="T10" fmla="*/ 52633 w 1880840"/>
              <a:gd name="T11" fmla="*/ 52524 h 1133931"/>
              <a:gd name="T12" fmla="*/ 85040 w 1880840"/>
              <a:gd name="T13" fmla="*/ 26849 h 1133931"/>
              <a:gd name="T14" fmla="*/ 122895 w 1880840"/>
              <a:gd name="T15" fmla="*/ 9120 h 1133931"/>
              <a:gd name="T16" fmla="*/ 164949 w 1880840"/>
              <a:gd name="T17" fmla="*/ 586 h 1133931"/>
              <a:gd name="T18" fmla="*/ 1701622 w 1880840"/>
              <a:gd name="T19" fmla="*/ 0 h 1133931"/>
              <a:gd name="T20" fmla="*/ 1716355 w 1880840"/>
              <a:gd name="T21" fmla="*/ 595 h 1133931"/>
              <a:gd name="T22" fmla="*/ 1758400 w 1880840"/>
              <a:gd name="T23" fmla="*/ 9155 h 1133931"/>
              <a:gd name="T24" fmla="*/ 1796242 w 1880840"/>
              <a:gd name="T25" fmla="*/ 26907 h 1133931"/>
              <a:gd name="T26" fmla="*/ 1828633 w 1880840"/>
              <a:gd name="T27" fmla="*/ 52602 h 1133931"/>
              <a:gd name="T28" fmla="*/ 1854322 w 1880840"/>
              <a:gd name="T29" fmla="*/ 84990 h 1133931"/>
              <a:gd name="T30" fmla="*/ 1872061 w 1880840"/>
              <a:gd name="T31" fmla="*/ 122824 h 1133931"/>
              <a:gd name="T32" fmla="*/ 1880601 w 1880840"/>
              <a:gd name="T33" fmla="*/ 164854 h 1133931"/>
              <a:gd name="T34" fmla="*/ 1881187 w 1880840"/>
              <a:gd name="T35" fmla="*/ 954014 h 1133931"/>
              <a:gd name="T36" fmla="*/ 1880592 w 1880840"/>
              <a:gd name="T37" fmla="*/ 968738 h 1133931"/>
              <a:gd name="T38" fmla="*/ 1872025 w 1880840"/>
              <a:gd name="T39" fmla="*/ 1010759 h 1133931"/>
              <a:gd name="T40" fmla="*/ 1854264 w 1880840"/>
              <a:gd name="T41" fmla="*/ 1048579 h 1133931"/>
              <a:gd name="T42" fmla="*/ 1828554 w 1880840"/>
              <a:gd name="T43" fmla="*/ 1080951 h 1133931"/>
              <a:gd name="T44" fmla="*/ 1796147 w 1880840"/>
              <a:gd name="T45" fmla="*/ 1106626 h 1133931"/>
              <a:gd name="T46" fmla="*/ 1758292 w 1880840"/>
              <a:gd name="T47" fmla="*/ 1124355 h 1133931"/>
              <a:gd name="T48" fmla="*/ 1716238 w 1880840"/>
              <a:gd name="T49" fmla="*/ 1132889 h 1133931"/>
              <a:gd name="T50" fmla="*/ 179566 w 1880840"/>
              <a:gd name="T51" fmla="*/ 1133475 h 1133931"/>
              <a:gd name="T52" fmla="*/ 164832 w 1880840"/>
              <a:gd name="T53" fmla="*/ 1132879 h 1133931"/>
              <a:gd name="T54" fmla="*/ 122788 w 1880840"/>
              <a:gd name="T55" fmla="*/ 1124319 h 1133931"/>
              <a:gd name="T56" fmla="*/ 84945 w 1880840"/>
              <a:gd name="T57" fmla="*/ 1106567 h 1133931"/>
              <a:gd name="T58" fmla="*/ 52555 w 1880840"/>
              <a:gd name="T59" fmla="*/ 1080873 h 1133931"/>
              <a:gd name="T60" fmla="*/ 26865 w 1880840"/>
              <a:gd name="T61" fmla="*/ 1048485 h 1133931"/>
              <a:gd name="T62" fmla="*/ 9126 w 1880840"/>
              <a:gd name="T63" fmla="*/ 1010651 h 1133931"/>
              <a:gd name="T64" fmla="*/ 586 w 1880840"/>
              <a:gd name="T65" fmla="*/ 968621 h 1133931"/>
              <a:gd name="T66" fmla="*/ 0 w 1880840"/>
              <a:gd name="T67" fmla="*/ 954014 h 11339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80840" h="1133931">
                <a:moveTo>
                  <a:pt x="0" y="954398"/>
                </a:moveTo>
                <a:lnTo>
                  <a:pt x="0" y="179533"/>
                </a:lnTo>
                <a:lnTo>
                  <a:pt x="595" y="164802"/>
                </a:lnTo>
                <a:lnTo>
                  <a:pt x="9159" y="122765"/>
                </a:lnTo>
                <a:lnTo>
                  <a:pt x="26918" y="84929"/>
                </a:lnTo>
                <a:lnTo>
                  <a:pt x="52623" y="52545"/>
                </a:lnTo>
                <a:lnTo>
                  <a:pt x="85024" y="26860"/>
                </a:lnTo>
                <a:lnTo>
                  <a:pt x="122872" y="9124"/>
                </a:lnTo>
                <a:lnTo>
                  <a:pt x="164919" y="586"/>
                </a:lnTo>
                <a:lnTo>
                  <a:pt x="1701308" y="0"/>
                </a:lnTo>
                <a:lnTo>
                  <a:pt x="1716038" y="595"/>
                </a:lnTo>
                <a:lnTo>
                  <a:pt x="1758076" y="9159"/>
                </a:lnTo>
                <a:lnTo>
                  <a:pt x="1795911" y="26918"/>
                </a:lnTo>
                <a:lnTo>
                  <a:pt x="1828296" y="52623"/>
                </a:lnTo>
                <a:lnTo>
                  <a:pt x="1853980" y="85024"/>
                </a:lnTo>
                <a:lnTo>
                  <a:pt x="1871716" y="122873"/>
                </a:lnTo>
                <a:lnTo>
                  <a:pt x="1880254" y="164920"/>
                </a:lnTo>
                <a:lnTo>
                  <a:pt x="1880840" y="954398"/>
                </a:lnTo>
                <a:lnTo>
                  <a:pt x="1880245" y="969128"/>
                </a:lnTo>
                <a:lnTo>
                  <a:pt x="1871680" y="1011166"/>
                </a:lnTo>
                <a:lnTo>
                  <a:pt x="1853922" y="1049001"/>
                </a:lnTo>
                <a:lnTo>
                  <a:pt x="1828217" y="1081386"/>
                </a:lnTo>
                <a:lnTo>
                  <a:pt x="1795816" y="1107071"/>
                </a:lnTo>
                <a:lnTo>
                  <a:pt x="1757968" y="1124807"/>
                </a:lnTo>
                <a:lnTo>
                  <a:pt x="1715921" y="1133345"/>
                </a:lnTo>
                <a:lnTo>
                  <a:pt x="179533" y="1133931"/>
                </a:lnTo>
                <a:lnTo>
                  <a:pt x="164802" y="1133335"/>
                </a:lnTo>
                <a:lnTo>
                  <a:pt x="122765" y="1124771"/>
                </a:lnTo>
                <a:lnTo>
                  <a:pt x="84929" y="1107012"/>
                </a:lnTo>
                <a:lnTo>
                  <a:pt x="52545" y="1081308"/>
                </a:lnTo>
                <a:lnTo>
                  <a:pt x="26860" y="1048907"/>
                </a:lnTo>
                <a:lnTo>
                  <a:pt x="9124" y="1011058"/>
                </a:lnTo>
                <a:lnTo>
                  <a:pt x="586" y="969011"/>
                </a:lnTo>
                <a:lnTo>
                  <a:pt x="0" y="954398"/>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76" name="object 74"/>
          <p:cNvSpPr txBox="1">
            <a:spLocks noChangeArrowheads="1"/>
          </p:cNvSpPr>
          <p:nvPr/>
        </p:nvSpPr>
        <p:spPr bwMode="auto">
          <a:xfrm>
            <a:off x="393700" y="4668838"/>
            <a:ext cx="1528763" cy="6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ct val="97000"/>
              </a:lnSpc>
            </a:pPr>
            <a:r>
              <a:rPr kumimoji="0" lang="en-US" altLang="zh-CN" sz="1800" b="1">
                <a:latin typeface="Trebuchet MS" charset="0"/>
                <a:cs typeface="Trebuchet MS" charset="0"/>
              </a:rPr>
              <a:t>Node Services </a:t>
            </a:r>
            <a:r>
              <a:rPr kumimoji="0" lang="en-US" altLang="zh-CN" sz="1200">
                <a:latin typeface="Trebuchet MS" charset="0"/>
                <a:cs typeface="Trebuchet MS" charset="0"/>
              </a:rPr>
              <a:t>Node Add/Remove Disk Add/Remove</a:t>
            </a:r>
          </a:p>
        </p:txBody>
      </p:sp>
      <p:sp>
        <p:nvSpPr>
          <p:cNvPr id="77" name="object 75"/>
          <p:cNvSpPr>
            <a:spLocks/>
          </p:cNvSpPr>
          <p:nvPr/>
        </p:nvSpPr>
        <p:spPr bwMode="auto">
          <a:xfrm>
            <a:off x="4716463" y="3100388"/>
            <a:ext cx="258762" cy="49212"/>
          </a:xfrm>
          <a:custGeom>
            <a:avLst/>
            <a:gdLst>
              <a:gd name="T0" fmla="*/ 0 w 258783"/>
              <a:gd name="T1" fmla="*/ 0 h 48812"/>
              <a:gd name="T2" fmla="*/ 37438 w 258783"/>
              <a:gd name="T3" fmla="*/ 7120 h 48812"/>
              <a:gd name="T4" fmla="*/ 74879 w 258783"/>
              <a:gd name="T5" fmla="*/ 14240 h 48812"/>
              <a:gd name="T6" fmla="*/ 112316 w 258783"/>
              <a:gd name="T7" fmla="*/ 21361 h 48812"/>
              <a:gd name="T8" fmla="*/ 149752 w 258783"/>
              <a:gd name="T9" fmla="*/ 28479 h 48812"/>
              <a:gd name="T10" fmla="*/ 162231 w 258783"/>
              <a:gd name="T11" fmla="*/ 30853 h 48812"/>
              <a:gd name="T12" fmla="*/ 212143 w 258783"/>
              <a:gd name="T13" fmla="*/ 40346 h 48812"/>
              <a:gd name="T14" fmla="*/ 224621 w 258783"/>
              <a:gd name="T15" fmla="*/ 42718 h 48812"/>
              <a:gd name="T16" fmla="*/ 258762 w 258783"/>
              <a:gd name="T17" fmla="*/ 49212 h 488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8783" h="48812">
                <a:moveTo>
                  <a:pt x="0" y="0"/>
                </a:moveTo>
                <a:lnTo>
                  <a:pt x="37441" y="7062"/>
                </a:lnTo>
                <a:lnTo>
                  <a:pt x="74885" y="14124"/>
                </a:lnTo>
                <a:lnTo>
                  <a:pt x="112325" y="21187"/>
                </a:lnTo>
                <a:lnTo>
                  <a:pt x="149764" y="28248"/>
                </a:lnTo>
                <a:lnTo>
                  <a:pt x="162244" y="30602"/>
                </a:lnTo>
                <a:lnTo>
                  <a:pt x="212160" y="40018"/>
                </a:lnTo>
                <a:lnTo>
                  <a:pt x="224639" y="42371"/>
                </a:lnTo>
                <a:lnTo>
                  <a:pt x="258783" y="48812"/>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78" name="object 76"/>
          <p:cNvSpPr>
            <a:spLocks/>
          </p:cNvSpPr>
          <p:nvPr/>
        </p:nvSpPr>
        <p:spPr bwMode="auto">
          <a:xfrm>
            <a:off x="4965700" y="3074988"/>
            <a:ext cx="165100" cy="150812"/>
          </a:xfrm>
          <a:custGeom>
            <a:avLst/>
            <a:gdLst>
              <a:gd name="T0" fmla="*/ 28458 w 164429"/>
              <a:gd name="T1" fmla="*/ 0 h 150258"/>
              <a:gd name="T2" fmla="*/ 0 w 164429"/>
              <a:gd name="T3" fmla="*/ 150812 h 150258"/>
              <a:gd name="T4" fmla="*/ 165100 w 164429"/>
              <a:gd name="T5" fmla="*/ 103851 h 150258"/>
              <a:gd name="T6" fmla="*/ 28458 w 164429"/>
              <a:gd name="T7" fmla="*/ 0 h 150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29" h="150258">
                <a:moveTo>
                  <a:pt x="28342" y="0"/>
                </a:moveTo>
                <a:lnTo>
                  <a:pt x="0" y="150258"/>
                </a:lnTo>
                <a:lnTo>
                  <a:pt x="164429" y="103470"/>
                </a:lnTo>
                <a:lnTo>
                  <a:pt x="28342"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79" name="object 77"/>
          <p:cNvSpPr>
            <a:spLocks/>
          </p:cNvSpPr>
          <p:nvPr/>
        </p:nvSpPr>
        <p:spPr bwMode="auto">
          <a:xfrm>
            <a:off x="4562475" y="3024188"/>
            <a:ext cx="165100" cy="150812"/>
          </a:xfrm>
          <a:custGeom>
            <a:avLst/>
            <a:gdLst>
              <a:gd name="T0" fmla="*/ 165100 w 164429"/>
              <a:gd name="T1" fmla="*/ 0 h 150258"/>
              <a:gd name="T2" fmla="*/ 0 w 164429"/>
              <a:gd name="T3" fmla="*/ 46961 h 150258"/>
              <a:gd name="T4" fmla="*/ 136643 w 164429"/>
              <a:gd name="T5" fmla="*/ 150812 h 150258"/>
              <a:gd name="T6" fmla="*/ 165100 w 164429"/>
              <a:gd name="T7" fmla="*/ 0 h 1502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29" h="150258">
                <a:moveTo>
                  <a:pt x="164429" y="0"/>
                </a:moveTo>
                <a:lnTo>
                  <a:pt x="0" y="46788"/>
                </a:lnTo>
                <a:lnTo>
                  <a:pt x="136088" y="150258"/>
                </a:lnTo>
                <a:lnTo>
                  <a:pt x="164429"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80" name="object 78"/>
          <p:cNvSpPr>
            <a:spLocks/>
          </p:cNvSpPr>
          <p:nvPr/>
        </p:nvSpPr>
        <p:spPr bwMode="auto">
          <a:xfrm>
            <a:off x="3071813" y="4694238"/>
            <a:ext cx="1452562" cy="727075"/>
          </a:xfrm>
          <a:custGeom>
            <a:avLst/>
            <a:gdLst>
              <a:gd name="T0" fmla="*/ 0 w 1452398"/>
              <a:gd name="T1" fmla="*/ 605894 h 726439"/>
              <a:gd name="T2" fmla="*/ 0 w 1452398"/>
              <a:gd name="T3" fmla="*/ 121181 h 726439"/>
              <a:gd name="T4" fmla="*/ 877 w 1452398"/>
              <a:gd name="T5" fmla="*/ 106515 h 726439"/>
              <a:gd name="T6" fmla="*/ 13230 w 1452398"/>
              <a:gd name="T7" fmla="*/ 66046 h 726439"/>
              <a:gd name="T8" fmla="*/ 38026 w 1452398"/>
              <a:gd name="T9" fmla="*/ 33005 h 726439"/>
              <a:gd name="T10" fmla="*/ 72518 w 1452398"/>
              <a:gd name="T11" fmla="*/ 10142 h 726439"/>
              <a:gd name="T12" fmla="*/ 113961 w 1452398"/>
              <a:gd name="T13" fmla="*/ 206 h 726439"/>
              <a:gd name="T14" fmla="*/ 1331473 w 1452398"/>
              <a:gd name="T15" fmla="*/ 0 h 726439"/>
              <a:gd name="T16" fmla="*/ 1346128 w 1452398"/>
              <a:gd name="T17" fmla="*/ 878 h 726439"/>
              <a:gd name="T18" fmla="*/ 1386567 w 1452398"/>
              <a:gd name="T19" fmla="*/ 13241 h 726439"/>
              <a:gd name="T20" fmla="*/ 1419582 w 1452398"/>
              <a:gd name="T21" fmla="*/ 38055 h 726439"/>
              <a:gd name="T22" fmla="*/ 1442428 w 1452398"/>
              <a:gd name="T23" fmla="*/ 72573 h 726439"/>
              <a:gd name="T24" fmla="*/ 1452356 w 1452398"/>
              <a:gd name="T25" fmla="*/ 114048 h 726439"/>
              <a:gd name="T26" fmla="*/ 1452562 w 1452398"/>
              <a:gd name="T27" fmla="*/ 605894 h 726439"/>
              <a:gd name="T28" fmla="*/ 1451684 w 1452398"/>
              <a:gd name="T29" fmla="*/ 620560 h 726439"/>
              <a:gd name="T30" fmla="*/ 1439332 w 1452398"/>
              <a:gd name="T31" fmla="*/ 661030 h 726439"/>
              <a:gd name="T32" fmla="*/ 1414536 w 1452398"/>
              <a:gd name="T33" fmla="*/ 694070 h 726439"/>
              <a:gd name="T34" fmla="*/ 1380044 w 1452398"/>
              <a:gd name="T35" fmla="*/ 716933 h 726439"/>
              <a:gd name="T36" fmla="*/ 1338601 w 1452398"/>
              <a:gd name="T37" fmla="*/ 726869 h 726439"/>
              <a:gd name="T38" fmla="*/ 121089 w 1452398"/>
              <a:gd name="T39" fmla="*/ 727076 h 726439"/>
              <a:gd name="T40" fmla="*/ 106434 w 1452398"/>
              <a:gd name="T41" fmla="*/ 726197 h 726439"/>
              <a:gd name="T42" fmla="*/ 65995 w 1452398"/>
              <a:gd name="T43" fmla="*/ 713834 h 726439"/>
              <a:gd name="T44" fmla="*/ 32980 w 1452398"/>
              <a:gd name="T45" fmla="*/ 689020 h 726439"/>
              <a:gd name="T46" fmla="*/ 10134 w 1452398"/>
              <a:gd name="T47" fmla="*/ 654502 h 726439"/>
              <a:gd name="T48" fmla="*/ 206 w 1452398"/>
              <a:gd name="T49" fmla="*/ 613027 h 726439"/>
              <a:gd name="T50" fmla="*/ 0 w 1452398"/>
              <a:gd name="T51" fmla="*/ 605894 h 7264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52398" h="726439">
                <a:moveTo>
                  <a:pt x="0" y="605364"/>
                </a:moveTo>
                <a:lnTo>
                  <a:pt x="0" y="121075"/>
                </a:lnTo>
                <a:lnTo>
                  <a:pt x="877" y="106422"/>
                </a:lnTo>
                <a:lnTo>
                  <a:pt x="13229" y="65988"/>
                </a:lnTo>
                <a:lnTo>
                  <a:pt x="38022" y="32976"/>
                </a:lnTo>
                <a:lnTo>
                  <a:pt x="72510" y="10133"/>
                </a:lnTo>
                <a:lnTo>
                  <a:pt x="113948" y="206"/>
                </a:lnTo>
                <a:lnTo>
                  <a:pt x="1331323" y="0"/>
                </a:lnTo>
                <a:lnTo>
                  <a:pt x="1345976" y="877"/>
                </a:lnTo>
                <a:lnTo>
                  <a:pt x="1386410" y="13229"/>
                </a:lnTo>
                <a:lnTo>
                  <a:pt x="1419422" y="38022"/>
                </a:lnTo>
                <a:lnTo>
                  <a:pt x="1442265" y="72510"/>
                </a:lnTo>
                <a:lnTo>
                  <a:pt x="1452192" y="113948"/>
                </a:lnTo>
                <a:lnTo>
                  <a:pt x="1452398" y="605364"/>
                </a:lnTo>
                <a:lnTo>
                  <a:pt x="1451520" y="620017"/>
                </a:lnTo>
                <a:lnTo>
                  <a:pt x="1439169" y="660452"/>
                </a:lnTo>
                <a:lnTo>
                  <a:pt x="1414376" y="693463"/>
                </a:lnTo>
                <a:lnTo>
                  <a:pt x="1379888" y="716306"/>
                </a:lnTo>
                <a:lnTo>
                  <a:pt x="1338450" y="726233"/>
                </a:lnTo>
                <a:lnTo>
                  <a:pt x="121075" y="726440"/>
                </a:lnTo>
                <a:lnTo>
                  <a:pt x="106422" y="725562"/>
                </a:lnTo>
                <a:lnTo>
                  <a:pt x="65988" y="713210"/>
                </a:lnTo>
                <a:lnTo>
                  <a:pt x="32976" y="688417"/>
                </a:lnTo>
                <a:lnTo>
                  <a:pt x="10133" y="653929"/>
                </a:lnTo>
                <a:lnTo>
                  <a:pt x="206" y="612491"/>
                </a:lnTo>
                <a:lnTo>
                  <a:pt x="0" y="605364"/>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81" name="object 79"/>
          <p:cNvSpPr txBox="1"/>
          <p:nvPr/>
        </p:nvSpPr>
        <p:spPr>
          <a:xfrm>
            <a:off x="3543300" y="4902200"/>
            <a:ext cx="523875" cy="285750"/>
          </a:xfrm>
          <a:prstGeom prst="rect">
            <a:avLst/>
          </a:prstGeom>
        </p:spPr>
        <p:txBody>
          <a:bodyPr lIns="0" tIns="0" rIns="0" bIns="0"/>
          <a:lstStyle/>
          <a:p>
            <a:pPr marL="12700">
              <a:defRPr/>
            </a:pPr>
            <a:r>
              <a:rPr b="1" spc="-15" dirty="0">
                <a:latin typeface="Trebuchet MS"/>
                <a:cs typeface="Trebuchet MS"/>
              </a:rPr>
              <a:t>M</a:t>
            </a:r>
            <a:r>
              <a:rPr b="1" spc="-20" dirty="0">
                <a:latin typeface="Trebuchet MS"/>
                <a:cs typeface="Trebuchet MS"/>
              </a:rPr>
              <a:t>X</a:t>
            </a:r>
            <a:r>
              <a:rPr b="1" dirty="0">
                <a:latin typeface="Trebuchet MS"/>
                <a:cs typeface="Trebuchet MS"/>
              </a:rPr>
              <a:t>IL</a:t>
            </a:r>
            <a:endParaRPr>
              <a:latin typeface="Trebuchet MS"/>
              <a:cs typeface="Trebuchet MS"/>
            </a:endParaRPr>
          </a:p>
        </p:txBody>
      </p:sp>
      <p:sp>
        <p:nvSpPr>
          <p:cNvPr id="82" name="object 80"/>
          <p:cNvSpPr>
            <a:spLocks/>
          </p:cNvSpPr>
          <p:nvPr/>
        </p:nvSpPr>
        <p:spPr bwMode="auto">
          <a:xfrm>
            <a:off x="347663" y="2471738"/>
            <a:ext cx="8456612" cy="0"/>
          </a:xfrm>
          <a:custGeom>
            <a:avLst/>
            <a:gdLst>
              <a:gd name="T0" fmla="*/ 0 w 8455320"/>
              <a:gd name="T1" fmla="*/ 8456612 w 8455320"/>
              <a:gd name="T2" fmla="*/ 0 60000 65536"/>
              <a:gd name="T3" fmla="*/ 0 60000 65536"/>
            </a:gdLst>
            <a:ahLst/>
            <a:cxnLst>
              <a:cxn ang="T2">
                <a:pos x="T0" y="0"/>
              </a:cxn>
              <a:cxn ang="T3">
                <a:pos x="T1" y="0"/>
              </a:cxn>
            </a:cxnLst>
            <a:rect l="0" t="0" r="r" b="b"/>
            <a:pathLst>
              <a:path w="8455320">
                <a:moveTo>
                  <a:pt x="0" y="0"/>
                </a:moveTo>
                <a:lnTo>
                  <a:pt x="8455320" y="0"/>
                </a:lnTo>
              </a:path>
            </a:pathLst>
          </a:custGeom>
          <a:noFill/>
          <a:ln w="127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83" name="object 81"/>
          <p:cNvSpPr>
            <a:spLocks/>
          </p:cNvSpPr>
          <p:nvPr/>
        </p:nvSpPr>
        <p:spPr bwMode="auto">
          <a:xfrm>
            <a:off x="4873625" y="1868488"/>
            <a:ext cx="1277938" cy="257175"/>
          </a:xfrm>
          <a:custGeom>
            <a:avLst/>
            <a:gdLst>
              <a:gd name="T0" fmla="*/ 0 w 1278881"/>
              <a:gd name="T1" fmla="*/ 214311 h 256199"/>
              <a:gd name="T2" fmla="*/ 0 w 1278881"/>
              <a:gd name="T3" fmla="*/ 42863 h 256199"/>
              <a:gd name="T4" fmla="*/ 2398 w 1278881"/>
              <a:gd name="T5" fmla="*/ 28659 h 256199"/>
              <a:gd name="T6" fmla="*/ 9049 w 1278881"/>
              <a:gd name="T7" fmla="*/ 16464 h 256199"/>
              <a:gd name="T8" fmla="*/ 19136 w 1278881"/>
              <a:gd name="T9" fmla="*/ 7102 h 256199"/>
              <a:gd name="T10" fmla="*/ 31841 w 1278881"/>
              <a:gd name="T11" fmla="*/ 1392 h 256199"/>
              <a:gd name="T12" fmla="*/ 1235268 w 1278881"/>
              <a:gd name="T13" fmla="*/ 0 h 256199"/>
              <a:gd name="T14" fmla="*/ 1249408 w 1278881"/>
              <a:gd name="T15" fmla="*/ 2409 h 256199"/>
              <a:gd name="T16" fmla="*/ 1261547 w 1278881"/>
              <a:gd name="T17" fmla="*/ 9090 h 256199"/>
              <a:gd name="T18" fmla="*/ 1270867 w 1278881"/>
              <a:gd name="T19" fmla="*/ 19223 h 256199"/>
              <a:gd name="T20" fmla="*/ 1276551 w 1278881"/>
              <a:gd name="T21" fmla="*/ 31985 h 256199"/>
              <a:gd name="T22" fmla="*/ 1277938 w 1278881"/>
              <a:gd name="T23" fmla="*/ 214311 h 256199"/>
              <a:gd name="T24" fmla="*/ 1275539 w 1278881"/>
              <a:gd name="T25" fmla="*/ 228515 h 256199"/>
              <a:gd name="T26" fmla="*/ 1268888 w 1278881"/>
              <a:gd name="T27" fmla="*/ 240709 h 256199"/>
              <a:gd name="T28" fmla="*/ 1258801 w 1278881"/>
              <a:gd name="T29" fmla="*/ 250072 h 256199"/>
              <a:gd name="T30" fmla="*/ 1246096 w 1278881"/>
              <a:gd name="T31" fmla="*/ 255782 h 256199"/>
              <a:gd name="T32" fmla="*/ 42669 w 1278881"/>
              <a:gd name="T33" fmla="*/ 257175 h 256199"/>
              <a:gd name="T34" fmla="*/ 28529 w 1278881"/>
              <a:gd name="T35" fmla="*/ 254765 h 256199"/>
              <a:gd name="T36" fmla="*/ 16390 w 1278881"/>
              <a:gd name="T37" fmla="*/ 248083 h 256199"/>
              <a:gd name="T38" fmla="*/ 7070 w 1278881"/>
              <a:gd name="T39" fmla="*/ 237951 h 256199"/>
              <a:gd name="T40" fmla="*/ 1386 w 1278881"/>
              <a:gd name="T41" fmla="*/ 225189 h 256199"/>
              <a:gd name="T42" fmla="*/ 0 w 1278881"/>
              <a:gd name="T43" fmla="*/ 214311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78881" h="256199">
                <a:moveTo>
                  <a:pt x="0" y="213498"/>
                </a:moveTo>
                <a:lnTo>
                  <a:pt x="0" y="42700"/>
                </a:lnTo>
                <a:lnTo>
                  <a:pt x="2400" y="28550"/>
                </a:lnTo>
                <a:lnTo>
                  <a:pt x="9056" y="16402"/>
                </a:lnTo>
                <a:lnTo>
                  <a:pt x="19150" y="7075"/>
                </a:lnTo>
                <a:lnTo>
                  <a:pt x="31864" y="1387"/>
                </a:lnTo>
                <a:lnTo>
                  <a:pt x="1236180" y="0"/>
                </a:lnTo>
                <a:lnTo>
                  <a:pt x="1250330" y="2400"/>
                </a:lnTo>
                <a:lnTo>
                  <a:pt x="1262478" y="9056"/>
                </a:lnTo>
                <a:lnTo>
                  <a:pt x="1271805" y="19150"/>
                </a:lnTo>
                <a:lnTo>
                  <a:pt x="1277493" y="31864"/>
                </a:lnTo>
                <a:lnTo>
                  <a:pt x="1278881" y="213498"/>
                </a:lnTo>
                <a:lnTo>
                  <a:pt x="1276480" y="227648"/>
                </a:lnTo>
                <a:lnTo>
                  <a:pt x="1269824" y="239795"/>
                </a:lnTo>
                <a:lnTo>
                  <a:pt x="1259730" y="249123"/>
                </a:lnTo>
                <a:lnTo>
                  <a:pt x="1247016" y="254811"/>
                </a:lnTo>
                <a:lnTo>
                  <a:pt x="42700" y="256199"/>
                </a:lnTo>
                <a:lnTo>
                  <a:pt x="28550" y="253798"/>
                </a:lnTo>
                <a:lnTo>
                  <a:pt x="16402" y="247142"/>
                </a:lnTo>
                <a:lnTo>
                  <a:pt x="7075" y="237048"/>
                </a:lnTo>
                <a:lnTo>
                  <a:pt x="1387" y="224334"/>
                </a:lnTo>
                <a:lnTo>
                  <a:pt x="0" y="213498"/>
                </a:lnTo>
                <a:close/>
              </a:path>
            </a:pathLst>
          </a:custGeom>
          <a:noFill/>
          <a:ln w="31750">
            <a:solidFill>
              <a:srgbClr val="63A802"/>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84" name="object 82"/>
          <p:cNvSpPr txBox="1"/>
          <p:nvPr/>
        </p:nvSpPr>
        <p:spPr>
          <a:xfrm>
            <a:off x="4940300" y="1905000"/>
            <a:ext cx="1146175" cy="193675"/>
          </a:xfrm>
          <a:prstGeom prst="rect">
            <a:avLst/>
          </a:prstGeom>
        </p:spPr>
        <p:txBody>
          <a:bodyPr lIns="0" tIns="0" rIns="0" bIns="0"/>
          <a:lstStyle/>
          <a:p>
            <a:pPr marL="12700">
              <a:defRPr/>
            </a:pPr>
            <a:r>
              <a:rPr sz="1200" dirty="0">
                <a:latin typeface="Trebuchet MS"/>
                <a:cs typeface="Trebuchet MS"/>
              </a:rPr>
              <a:t>VMwa</a:t>
            </a:r>
            <a:r>
              <a:rPr sz="1200" spc="-5" dirty="0">
                <a:latin typeface="Trebuchet MS"/>
                <a:cs typeface="Trebuchet MS"/>
              </a:rPr>
              <a:t>re </a:t>
            </a:r>
            <a:r>
              <a:rPr sz="1200" spc="-10" dirty="0">
                <a:latin typeface="Trebuchet MS"/>
                <a:cs typeface="Trebuchet MS"/>
              </a:rPr>
              <a:t>vSphe</a:t>
            </a:r>
            <a:r>
              <a:rPr sz="1200" spc="-5" dirty="0">
                <a:latin typeface="Trebuchet MS"/>
                <a:cs typeface="Trebuchet MS"/>
              </a:rPr>
              <a:t>re</a:t>
            </a:r>
            <a:endParaRPr sz="1200">
              <a:latin typeface="Trebuchet MS"/>
              <a:cs typeface="Trebuchet MS"/>
            </a:endParaRPr>
          </a:p>
        </p:txBody>
      </p:sp>
      <p:sp>
        <p:nvSpPr>
          <p:cNvPr id="85" name="object 83"/>
          <p:cNvSpPr>
            <a:spLocks/>
          </p:cNvSpPr>
          <p:nvPr/>
        </p:nvSpPr>
        <p:spPr bwMode="auto">
          <a:xfrm>
            <a:off x="4873625" y="1589088"/>
            <a:ext cx="438150" cy="255587"/>
          </a:xfrm>
          <a:custGeom>
            <a:avLst/>
            <a:gdLst>
              <a:gd name="T0" fmla="*/ 0 w 438151"/>
              <a:gd name="T1" fmla="*/ 212988 h 256199"/>
              <a:gd name="T2" fmla="*/ 0 w 438151"/>
              <a:gd name="T3" fmla="*/ 42598 h 256199"/>
              <a:gd name="T4" fmla="*/ 2400 w 438151"/>
              <a:gd name="T5" fmla="*/ 28482 h 256199"/>
              <a:gd name="T6" fmla="*/ 9056 w 438151"/>
              <a:gd name="T7" fmla="*/ 16363 h 256199"/>
              <a:gd name="T8" fmla="*/ 19150 w 438151"/>
              <a:gd name="T9" fmla="*/ 7058 h 256199"/>
              <a:gd name="T10" fmla="*/ 31864 w 438151"/>
              <a:gd name="T11" fmla="*/ 1384 h 256199"/>
              <a:gd name="T12" fmla="*/ 395449 w 438151"/>
              <a:gd name="T13" fmla="*/ 0 h 256199"/>
              <a:gd name="T14" fmla="*/ 409599 w 438151"/>
              <a:gd name="T15" fmla="*/ 2394 h 256199"/>
              <a:gd name="T16" fmla="*/ 421747 w 438151"/>
              <a:gd name="T17" fmla="*/ 9034 h 256199"/>
              <a:gd name="T18" fmla="*/ 431074 w 438151"/>
              <a:gd name="T19" fmla="*/ 19104 h 256199"/>
              <a:gd name="T20" fmla="*/ 436762 w 438151"/>
              <a:gd name="T21" fmla="*/ 31788 h 256199"/>
              <a:gd name="T22" fmla="*/ 438150 w 438151"/>
              <a:gd name="T23" fmla="*/ 212988 h 256199"/>
              <a:gd name="T24" fmla="*/ 435749 w 438151"/>
              <a:gd name="T25" fmla="*/ 227104 h 256199"/>
              <a:gd name="T26" fmla="*/ 429093 w 438151"/>
              <a:gd name="T27" fmla="*/ 239222 h 256199"/>
              <a:gd name="T28" fmla="*/ 418999 w 438151"/>
              <a:gd name="T29" fmla="*/ 248528 h 256199"/>
              <a:gd name="T30" fmla="*/ 406285 w 438151"/>
              <a:gd name="T31" fmla="*/ 254202 h 256199"/>
              <a:gd name="T32" fmla="*/ 42700 w 438151"/>
              <a:gd name="T33" fmla="*/ 255587 h 256199"/>
              <a:gd name="T34" fmla="*/ 28550 w 438151"/>
              <a:gd name="T35" fmla="*/ 253192 h 256199"/>
              <a:gd name="T36" fmla="*/ 16402 w 438151"/>
              <a:gd name="T37" fmla="*/ 246552 h 256199"/>
              <a:gd name="T38" fmla="*/ 7075 w 438151"/>
              <a:gd name="T39" fmla="*/ 236482 h 256199"/>
              <a:gd name="T40" fmla="*/ 1387 w 438151"/>
              <a:gd name="T41" fmla="*/ 223798 h 256199"/>
              <a:gd name="T42" fmla="*/ 0 w 438151"/>
              <a:gd name="T43" fmla="*/ 212988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8151" h="256199">
                <a:moveTo>
                  <a:pt x="0" y="213498"/>
                </a:moveTo>
                <a:lnTo>
                  <a:pt x="0" y="42700"/>
                </a:lnTo>
                <a:lnTo>
                  <a:pt x="2400" y="28550"/>
                </a:lnTo>
                <a:lnTo>
                  <a:pt x="9056" y="16402"/>
                </a:lnTo>
                <a:lnTo>
                  <a:pt x="19150" y="7075"/>
                </a:lnTo>
                <a:lnTo>
                  <a:pt x="31864" y="1387"/>
                </a:lnTo>
                <a:lnTo>
                  <a:pt x="395450" y="0"/>
                </a:lnTo>
                <a:lnTo>
                  <a:pt x="409600" y="2400"/>
                </a:lnTo>
                <a:lnTo>
                  <a:pt x="421748" y="9056"/>
                </a:lnTo>
                <a:lnTo>
                  <a:pt x="431075" y="19150"/>
                </a:lnTo>
                <a:lnTo>
                  <a:pt x="436763" y="31864"/>
                </a:lnTo>
                <a:lnTo>
                  <a:pt x="438151" y="213498"/>
                </a:lnTo>
                <a:lnTo>
                  <a:pt x="435750" y="227648"/>
                </a:lnTo>
                <a:lnTo>
                  <a:pt x="429094" y="239795"/>
                </a:lnTo>
                <a:lnTo>
                  <a:pt x="419000" y="249123"/>
                </a:lnTo>
                <a:lnTo>
                  <a:pt x="406286" y="254811"/>
                </a:lnTo>
                <a:lnTo>
                  <a:pt x="42700" y="256199"/>
                </a:lnTo>
                <a:lnTo>
                  <a:pt x="28550" y="253798"/>
                </a:lnTo>
                <a:lnTo>
                  <a:pt x="16402" y="247142"/>
                </a:lnTo>
                <a:lnTo>
                  <a:pt x="7075" y="237048"/>
                </a:lnTo>
                <a:lnTo>
                  <a:pt x="1387" y="224334"/>
                </a:lnTo>
                <a:lnTo>
                  <a:pt x="0" y="213498"/>
                </a:lnTo>
                <a:close/>
              </a:path>
            </a:pathLst>
          </a:custGeom>
          <a:noFill/>
          <a:ln w="317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86" name="object 84"/>
          <p:cNvSpPr txBox="1">
            <a:spLocks noChangeArrowheads="1"/>
          </p:cNvSpPr>
          <p:nvPr/>
        </p:nvSpPr>
        <p:spPr bwMode="auto">
          <a:xfrm>
            <a:off x="4978400" y="1612900"/>
            <a:ext cx="223838"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200">
                <a:latin typeface="Trebuchet MS" charset="0"/>
                <a:cs typeface="Trebuchet MS" charset="0"/>
              </a:rPr>
              <a:t>VM</a:t>
            </a:r>
          </a:p>
        </p:txBody>
      </p:sp>
      <p:sp>
        <p:nvSpPr>
          <p:cNvPr id="87" name="object 85"/>
          <p:cNvSpPr>
            <a:spLocks/>
          </p:cNvSpPr>
          <p:nvPr/>
        </p:nvSpPr>
        <p:spPr bwMode="auto">
          <a:xfrm>
            <a:off x="5681663" y="1595438"/>
            <a:ext cx="438150" cy="257175"/>
          </a:xfrm>
          <a:custGeom>
            <a:avLst/>
            <a:gdLst>
              <a:gd name="T0" fmla="*/ 0 w 438151"/>
              <a:gd name="T1" fmla="*/ 214311 h 256199"/>
              <a:gd name="T2" fmla="*/ 0 w 438151"/>
              <a:gd name="T3" fmla="*/ 42863 h 256199"/>
              <a:gd name="T4" fmla="*/ 2400 w 438151"/>
              <a:gd name="T5" fmla="*/ 28659 h 256199"/>
              <a:gd name="T6" fmla="*/ 9056 w 438151"/>
              <a:gd name="T7" fmla="*/ 16464 h 256199"/>
              <a:gd name="T8" fmla="*/ 19150 w 438151"/>
              <a:gd name="T9" fmla="*/ 7102 h 256199"/>
              <a:gd name="T10" fmla="*/ 31864 w 438151"/>
              <a:gd name="T11" fmla="*/ 1392 h 256199"/>
              <a:gd name="T12" fmla="*/ 395449 w 438151"/>
              <a:gd name="T13" fmla="*/ 0 h 256199"/>
              <a:gd name="T14" fmla="*/ 409599 w 438151"/>
              <a:gd name="T15" fmla="*/ 2409 h 256199"/>
              <a:gd name="T16" fmla="*/ 421747 w 438151"/>
              <a:gd name="T17" fmla="*/ 9090 h 256199"/>
              <a:gd name="T18" fmla="*/ 431074 w 438151"/>
              <a:gd name="T19" fmla="*/ 19223 h 256199"/>
              <a:gd name="T20" fmla="*/ 436762 w 438151"/>
              <a:gd name="T21" fmla="*/ 31985 h 256199"/>
              <a:gd name="T22" fmla="*/ 438150 w 438151"/>
              <a:gd name="T23" fmla="*/ 214311 h 256199"/>
              <a:gd name="T24" fmla="*/ 435749 w 438151"/>
              <a:gd name="T25" fmla="*/ 228515 h 256199"/>
              <a:gd name="T26" fmla="*/ 429093 w 438151"/>
              <a:gd name="T27" fmla="*/ 240709 h 256199"/>
              <a:gd name="T28" fmla="*/ 418999 w 438151"/>
              <a:gd name="T29" fmla="*/ 250072 h 256199"/>
              <a:gd name="T30" fmla="*/ 406285 w 438151"/>
              <a:gd name="T31" fmla="*/ 255782 h 256199"/>
              <a:gd name="T32" fmla="*/ 42700 w 438151"/>
              <a:gd name="T33" fmla="*/ 257175 h 256199"/>
              <a:gd name="T34" fmla="*/ 28550 w 438151"/>
              <a:gd name="T35" fmla="*/ 254765 h 256199"/>
              <a:gd name="T36" fmla="*/ 16402 w 438151"/>
              <a:gd name="T37" fmla="*/ 248083 h 256199"/>
              <a:gd name="T38" fmla="*/ 7075 w 438151"/>
              <a:gd name="T39" fmla="*/ 237951 h 256199"/>
              <a:gd name="T40" fmla="*/ 1387 w 438151"/>
              <a:gd name="T41" fmla="*/ 225189 h 256199"/>
              <a:gd name="T42" fmla="*/ 0 w 438151"/>
              <a:gd name="T43" fmla="*/ 214311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8151" h="256199">
                <a:moveTo>
                  <a:pt x="0" y="213498"/>
                </a:moveTo>
                <a:lnTo>
                  <a:pt x="0" y="42700"/>
                </a:lnTo>
                <a:lnTo>
                  <a:pt x="2400" y="28550"/>
                </a:lnTo>
                <a:lnTo>
                  <a:pt x="9056" y="16402"/>
                </a:lnTo>
                <a:lnTo>
                  <a:pt x="19150" y="7075"/>
                </a:lnTo>
                <a:lnTo>
                  <a:pt x="31864" y="1387"/>
                </a:lnTo>
                <a:lnTo>
                  <a:pt x="395450" y="0"/>
                </a:lnTo>
                <a:lnTo>
                  <a:pt x="409600" y="2400"/>
                </a:lnTo>
                <a:lnTo>
                  <a:pt x="421748" y="9056"/>
                </a:lnTo>
                <a:lnTo>
                  <a:pt x="431075" y="19150"/>
                </a:lnTo>
                <a:lnTo>
                  <a:pt x="436763" y="31864"/>
                </a:lnTo>
                <a:lnTo>
                  <a:pt x="438151" y="213498"/>
                </a:lnTo>
                <a:lnTo>
                  <a:pt x="435750" y="227648"/>
                </a:lnTo>
                <a:lnTo>
                  <a:pt x="429094" y="239795"/>
                </a:lnTo>
                <a:lnTo>
                  <a:pt x="419000" y="249123"/>
                </a:lnTo>
                <a:lnTo>
                  <a:pt x="406286" y="254811"/>
                </a:lnTo>
                <a:lnTo>
                  <a:pt x="42700" y="256199"/>
                </a:lnTo>
                <a:lnTo>
                  <a:pt x="28550" y="253798"/>
                </a:lnTo>
                <a:lnTo>
                  <a:pt x="16402" y="247142"/>
                </a:lnTo>
                <a:lnTo>
                  <a:pt x="7075" y="237048"/>
                </a:lnTo>
                <a:lnTo>
                  <a:pt x="1387" y="224334"/>
                </a:lnTo>
                <a:lnTo>
                  <a:pt x="0" y="213498"/>
                </a:lnTo>
                <a:close/>
              </a:path>
            </a:pathLst>
          </a:custGeom>
          <a:noFill/>
          <a:ln w="317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88" name="object 86"/>
          <p:cNvSpPr txBox="1">
            <a:spLocks noChangeArrowheads="1"/>
          </p:cNvSpPr>
          <p:nvPr/>
        </p:nvSpPr>
        <p:spPr bwMode="auto">
          <a:xfrm>
            <a:off x="5791200" y="1625600"/>
            <a:ext cx="223838"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200">
                <a:latin typeface="Trebuchet MS" charset="0"/>
                <a:cs typeface="Trebuchet MS" charset="0"/>
              </a:rPr>
              <a:t>VM</a:t>
            </a:r>
          </a:p>
        </p:txBody>
      </p:sp>
      <p:sp>
        <p:nvSpPr>
          <p:cNvPr id="89" name="object 87"/>
          <p:cNvSpPr>
            <a:spLocks/>
          </p:cNvSpPr>
          <p:nvPr/>
        </p:nvSpPr>
        <p:spPr bwMode="auto">
          <a:xfrm>
            <a:off x="5387975" y="1703388"/>
            <a:ext cx="44450" cy="44450"/>
          </a:xfrm>
          <a:custGeom>
            <a:avLst/>
            <a:gdLst>
              <a:gd name="T0" fmla="*/ 26224 w 44468"/>
              <a:gd name="T1" fmla="*/ 0 h 44175"/>
              <a:gd name="T2" fmla="*/ 14704 w 44468"/>
              <a:gd name="T3" fmla="*/ 1553 h 44175"/>
              <a:gd name="T4" fmla="*/ 3282 w 44468"/>
              <a:gd name="T5" fmla="*/ 9624 h 44175"/>
              <a:gd name="T6" fmla="*/ 0 w 44468"/>
              <a:gd name="T7" fmla="*/ 19660 h 44175"/>
              <a:gd name="T8" fmla="*/ 2525 w 44468"/>
              <a:gd name="T9" fmla="*/ 31064 h 44175"/>
              <a:gd name="T10" fmla="*/ 11709 w 44468"/>
              <a:gd name="T11" fmla="*/ 42762 h 44175"/>
              <a:gd name="T12" fmla="*/ 21380 w 44468"/>
              <a:gd name="T13" fmla="*/ 44450 h 44175"/>
              <a:gd name="T14" fmla="*/ 32408 w 44468"/>
              <a:gd name="T15" fmla="*/ 40244 h 44175"/>
              <a:gd name="T16" fmla="*/ 44158 w 44468"/>
              <a:gd name="T17" fmla="*/ 28991 h 44175"/>
              <a:gd name="T18" fmla="*/ 44450 w 44468"/>
              <a:gd name="T19" fmla="*/ 16962 h 44175"/>
              <a:gd name="T20" fmla="*/ 38410 w 44468"/>
              <a:gd name="T21" fmla="*/ 6168 h 44175"/>
              <a:gd name="T22" fmla="*/ 36378 w 44468"/>
              <a:gd name="T23" fmla="*/ 4353 h 44175"/>
              <a:gd name="T24" fmla="*/ 26224 w 44468"/>
              <a:gd name="T25" fmla="*/ 0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8" h="44175">
                <a:moveTo>
                  <a:pt x="26235" y="0"/>
                </a:moveTo>
                <a:lnTo>
                  <a:pt x="14710" y="1543"/>
                </a:lnTo>
                <a:lnTo>
                  <a:pt x="3283" y="9564"/>
                </a:lnTo>
                <a:lnTo>
                  <a:pt x="0" y="19538"/>
                </a:lnTo>
                <a:lnTo>
                  <a:pt x="2526" y="30872"/>
                </a:lnTo>
                <a:lnTo>
                  <a:pt x="11714" y="42497"/>
                </a:lnTo>
                <a:lnTo>
                  <a:pt x="21389" y="44175"/>
                </a:lnTo>
                <a:lnTo>
                  <a:pt x="32421" y="39995"/>
                </a:lnTo>
                <a:lnTo>
                  <a:pt x="44176" y="28812"/>
                </a:lnTo>
                <a:lnTo>
                  <a:pt x="44468" y="16857"/>
                </a:lnTo>
                <a:lnTo>
                  <a:pt x="38426" y="6130"/>
                </a:lnTo>
                <a:lnTo>
                  <a:pt x="36393" y="4326"/>
                </a:lnTo>
                <a:lnTo>
                  <a:pt x="26235" y="0"/>
                </a:lnTo>
                <a:close/>
              </a:path>
            </a:pathLst>
          </a:cu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90" name="object 88"/>
          <p:cNvSpPr>
            <a:spLocks/>
          </p:cNvSpPr>
          <p:nvPr/>
        </p:nvSpPr>
        <p:spPr bwMode="auto">
          <a:xfrm>
            <a:off x="5387975" y="1703388"/>
            <a:ext cx="44450" cy="44450"/>
          </a:xfrm>
          <a:custGeom>
            <a:avLst/>
            <a:gdLst>
              <a:gd name="T0" fmla="*/ 38410 w 44469"/>
              <a:gd name="T1" fmla="*/ 6168 h 44175"/>
              <a:gd name="T2" fmla="*/ 44450 w 44469"/>
              <a:gd name="T3" fmla="*/ 16961 h 44175"/>
              <a:gd name="T4" fmla="*/ 44158 w 44469"/>
              <a:gd name="T5" fmla="*/ 28990 h 44175"/>
              <a:gd name="T6" fmla="*/ 32408 w 44469"/>
              <a:gd name="T7" fmla="*/ 40244 h 44175"/>
              <a:gd name="T8" fmla="*/ 21380 w 44469"/>
              <a:gd name="T9" fmla="*/ 44450 h 44175"/>
              <a:gd name="T10" fmla="*/ 11709 w 44469"/>
              <a:gd name="T11" fmla="*/ 42762 h 44175"/>
              <a:gd name="T12" fmla="*/ 2525 w 44469"/>
              <a:gd name="T13" fmla="*/ 31065 h 44175"/>
              <a:gd name="T14" fmla="*/ 0 w 44469"/>
              <a:gd name="T15" fmla="*/ 19661 h 44175"/>
              <a:gd name="T16" fmla="*/ 3282 w 44469"/>
              <a:gd name="T17" fmla="*/ 9624 h 44175"/>
              <a:gd name="T18" fmla="*/ 14703 w 44469"/>
              <a:gd name="T19" fmla="*/ 1553 h 44175"/>
              <a:gd name="T20" fmla="*/ 26224 w 44469"/>
              <a:gd name="T21" fmla="*/ 0 h 44175"/>
              <a:gd name="T22" fmla="*/ 36377 w 44469"/>
              <a:gd name="T23" fmla="*/ 4352 h 44175"/>
              <a:gd name="T24" fmla="*/ 38410 w 44469"/>
              <a:gd name="T25" fmla="*/ 6168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38426" y="6130"/>
                </a:moveTo>
                <a:lnTo>
                  <a:pt x="44469" y="16856"/>
                </a:lnTo>
                <a:lnTo>
                  <a:pt x="44177" y="28811"/>
                </a:lnTo>
                <a:lnTo>
                  <a:pt x="32422" y="39995"/>
                </a:lnTo>
                <a:lnTo>
                  <a:pt x="21389" y="44175"/>
                </a:lnTo>
                <a:lnTo>
                  <a:pt x="11714" y="42497"/>
                </a:lnTo>
                <a:lnTo>
                  <a:pt x="2526" y="30873"/>
                </a:lnTo>
                <a:lnTo>
                  <a:pt x="0" y="19539"/>
                </a:lnTo>
                <a:lnTo>
                  <a:pt x="3283" y="9564"/>
                </a:lnTo>
                <a:lnTo>
                  <a:pt x="14709" y="1543"/>
                </a:lnTo>
                <a:lnTo>
                  <a:pt x="26235" y="0"/>
                </a:lnTo>
                <a:lnTo>
                  <a:pt x="36393" y="4325"/>
                </a:lnTo>
                <a:lnTo>
                  <a:pt x="38426" y="6130"/>
                </a:lnTo>
                <a:close/>
              </a:path>
            </a:pathLst>
          </a:custGeom>
          <a:noFill/>
          <a:ln w="12700">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91" name="object 89"/>
          <p:cNvSpPr>
            <a:spLocks/>
          </p:cNvSpPr>
          <p:nvPr/>
        </p:nvSpPr>
        <p:spPr bwMode="auto">
          <a:xfrm>
            <a:off x="5537200" y="1703388"/>
            <a:ext cx="44450" cy="44450"/>
          </a:xfrm>
          <a:custGeom>
            <a:avLst/>
            <a:gdLst>
              <a:gd name="T0" fmla="*/ 26224 w 44469"/>
              <a:gd name="T1" fmla="*/ 0 h 44175"/>
              <a:gd name="T2" fmla="*/ 14703 w 44469"/>
              <a:gd name="T3" fmla="*/ 1553 h 44175"/>
              <a:gd name="T4" fmla="*/ 3282 w 44469"/>
              <a:gd name="T5" fmla="*/ 9624 h 44175"/>
              <a:gd name="T6" fmla="*/ 0 w 44469"/>
              <a:gd name="T7" fmla="*/ 19661 h 44175"/>
              <a:gd name="T8" fmla="*/ 2525 w 44469"/>
              <a:gd name="T9" fmla="*/ 31065 h 44175"/>
              <a:gd name="T10" fmla="*/ 11709 w 44469"/>
              <a:gd name="T11" fmla="*/ 42762 h 44175"/>
              <a:gd name="T12" fmla="*/ 21381 w 44469"/>
              <a:gd name="T13" fmla="*/ 44450 h 44175"/>
              <a:gd name="T14" fmla="*/ 32408 w 44469"/>
              <a:gd name="T15" fmla="*/ 40244 h 44175"/>
              <a:gd name="T16" fmla="*/ 44158 w 44469"/>
              <a:gd name="T17" fmla="*/ 28991 h 44175"/>
              <a:gd name="T18" fmla="*/ 44450 w 44469"/>
              <a:gd name="T19" fmla="*/ 16961 h 44175"/>
              <a:gd name="T20" fmla="*/ 38410 w 44469"/>
              <a:gd name="T21" fmla="*/ 6168 h 44175"/>
              <a:gd name="T22" fmla="*/ 36377 w 44469"/>
              <a:gd name="T23" fmla="*/ 4352 h 44175"/>
              <a:gd name="T24" fmla="*/ 26224 w 44469"/>
              <a:gd name="T25" fmla="*/ 0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26235" y="0"/>
                </a:moveTo>
                <a:lnTo>
                  <a:pt x="14709" y="1543"/>
                </a:lnTo>
                <a:lnTo>
                  <a:pt x="3283" y="9564"/>
                </a:lnTo>
                <a:lnTo>
                  <a:pt x="0" y="19539"/>
                </a:lnTo>
                <a:lnTo>
                  <a:pt x="2526" y="30873"/>
                </a:lnTo>
                <a:lnTo>
                  <a:pt x="11714" y="42497"/>
                </a:lnTo>
                <a:lnTo>
                  <a:pt x="21390" y="44175"/>
                </a:lnTo>
                <a:lnTo>
                  <a:pt x="32422" y="39995"/>
                </a:lnTo>
                <a:lnTo>
                  <a:pt x="44177" y="28812"/>
                </a:lnTo>
                <a:lnTo>
                  <a:pt x="44469" y="16856"/>
                </a:lnTo>
                <a:lnTo>
                  <a:pt x="38426" y="6130"/>
                </a:lnTo>
                <a:lnTo>
                  <a:pt x="36393" y="4325"/>
                </a:lnTo>
                <a:lnTo>
                  <a:pt x="26235" y="0"/>
                </a:lnTo>
                <a:close/>
              </a:path>
            </a:pathLst>
          </a:cu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92" name="object 90"/>
          <p:cNvSpPr>
            <a:spLocks/>
          </p:cNvSpPr>
          <p:nvPr/>
        </p:nvSpPr>
        <p:spPr bwMode="auto">
          <a:xfrm>
            <a:off x="5537200" y="1703388"/>
            <a:ext cx="44450" cy="44450"/>
          </a:xfrm>
          <a:custGeom>
            <a:avLst/>
            <a:gdLst>
              <a:gd name="T0" fmla="*/ 38410 w 44469"/>
              <a:gd name="T1" fmla="*/ 6168 h 44175"/>
              <a:gd name="T2" fmla="*/ 44450 w 44469"/>
              <a:gd name="T3" fmla="*/ 16961 h 44175"/>
              <a:gd name="T4" fmla="*/ 44158 w 44469"/>
              <a:gd name="T5" fmla="*/ 28990 h 44175"/>
              <a:gd name="T6" fmla="*/ 32408 w 44469"/>
              <a:gd name="T7" fmla="*/ 40244 h 44175"/>
              <a:gd name="T8" fmla="*/ 21380 w 44469"/>
              <a:gd name="T9" fmla="*/ 44450 h 44175"/>
              <a:gd name="T10" fmla="*/ 11709 w 44469"/>
              <a:gd name="T11" fmla="*/ 42762 h 44175"/>
              <a:gd name="T12" fmla="*/ 2525 w 44469"/>
              <a:gd name="T13" fmla="*/ 31065 h 44175"/>
              <a:gd name="T14" fmla="*/ 0 w 44469"/>
              <a:gd name="T15" fmla="*/ 19661 h 44175"/>
              <a:gd name="T16" fmla="*/ 3282 w 44469"/>
              <a:gd name="T17" fmla="*/ 9624 h 44175"/>
              <a:gd name="T18" fmla="*/ 14703 w 44469"/>
              <a:gd name="T19" fmla="*/ 1553 h 44175"/>
              <a:gd name="T20" fmla="*/ 26224 w 44469"/>
              <a:gd name="T21" fmla="*/ 0 h 44175"/>
              <a:gd name="T22" fmla="*/ 36377 w 44469"/>
              <a:gd name="T23" fmla="*/ 4352 h 44175"/>
              <a:gd name="T24" fmla="*/ 38410 w 44469"/>
              <a:gd name="T25" fmla="*/ 6168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38426" y="6130"/>
                </a:moveTo>
                <a:lnTo>
                  <a:pt x="44469" y="16856"/>
                </a:lnTo>
                <a:lnTo>
                  <a:pt x="44177" y="28811"/>
                </a:lnTo>
                <a:lnTo>
                  <a:pt x="32422" y="39995"/>
                </a:lnTo>
                <a:lnTo>
                  <a:pt x="21389" y="44175"/>
                </a:lnTo>
                <a:lnTo>
                  <a:pt x="11714" y="42497"/>
                </a:lnTo>
                <a:lnTo>
                  <a:pt x="2526" y="30873"/>
                </a:lnTo>
                <a:lnTo>
                  <a:pt x="0" y="19539"/>
                </a:lnTo>
                <a:lnTo>
                  <a:pt x="3283" y="9564"/>
                </a:lnTo>
                <a:lnTo>
                  <a:pt x="14709" y="1543"/>
                </a:lnTo>
                <a:lnTo>
                  <a:pt x="26235" y="0"/>
                </a:lnTo>
                <a:lnTo>
                  <a:pt x="36393" y="4325"/>
                </a:lnTo>
                <a:lnTo>
                  <a:pt x="38426" y="6130"/>
                </a:lnTo>
                <a:close/>
              </a:path>
            </a:pathLst>
          </a:custGeom>
          <a:noFill/>
          <a:ln w="12700">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93" name="object 91"/>
          <p:cNvSpPr>
            <a:spLocks/>
          </p:cNvSpPr>
          <p:nvPr/>
        </p:nvSpPr>
        <p:spPr bwMode="auto">
          <a:xfrm>
            <a:off x="5665788" y="2279650"/>
            <a:ext cx="120650" cy="220663"/>
          </a:xfrm>
          <a:custGeom>
            <a:avLst/>
            <a:gdLst>
              <a:gd name="T0" fmla="*/ 0 w 120291"/>
              <a:gd name="T1" fmla="*/ 0 h 221038"/>
              <a:gd name="T2" fmla="*/ 12177 w 120291"/>
              <a:gd name="T3" fmla="*/ 22272 h 221038"/>
              <a:gd name="T4" fmla="*/ 18268 w 120291"/>
              <a:gd name="T5" fmla="*/ 33412 h 221038"/>
              <a:gd name="T6" fmla="*/ 24359 w 120291"/>
              <a:gd name="T7" fmla="*/ 44552 h 221038"/>
              <a:gd name="T8" fmla="*/ 30451 w 120291"/>
              <a:gd name="T9" fmla="*/ 55692 h 221038"/>
              <a:gd name="T10" fmla="*/ 36540 w 120291"/>
              <a:gd name="T11" fmla="*/ 66830 h 221038"/>
              <a:gd name="T12" fmla="*/ 42630 w 120291"/>
              <a:gd name="T13" fmla="*/ 77968 h 221038"/>
              <a:gd name="T14" fmla="*/ 48719 w 120291"/>
              <a:gd name="T15" fmla="*/ 89105 h 221038"/>
              <a:gd name="T16" fmla="*/ 73073 w 120291"/>
              <a:gd name="T17" fmla="*/ 133647 h 221038"/>
              <a:gd name="T18" fmla="*/ 97424 w 120291"/>
              <a:gd name="T19" fmla="*/ 178183 h 221038"/>
              <a:gd name="T20" fmla="*/ 103511 w 120291"/>
              <a:gd name="T21" fmla="*/ 189316 h 221038"/>
              <a:gd name="T22" fmla="*/ 120650 w 120291"/>
              <a:gd name="T23" fmla="*/ 220663 h 2210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291" h="221038">
                <a:moveTo>
                  <a:pt x="0" y="0"/>
                </a:moveTo>
                <a:lnTo>
                  <a:pt x="12141" y="22310"/>
                </a:lnTo>
                <a:lnTo>
                  <a:pt x="18214" y="33469"/>
                </a:lnTo>
                <a:lnTo>
                  <a:pt x="24287" y="44628"/>
                </a:lnTo>
                <a:lnTo>
                  <a:pt x="30360" y="55787"/>
                </a:lnTo>
                <a:lnTo>
                  <a:pt x="36431" y="66944"/>
                </a:lnTo>
                <a:lnTo>
                  <a:pt x="42503" y="78100"/>
                </a:lnTo>
                <a:lnTo>
                  <a:pt x="48574" y="89256"/>
                </a:lnTo>
                <a:lnTo>
                  <a:pt x="72856" y="133874"/>
                </a:lnTo>
                <a:lnTo>
                  <a:pt x="97134" y="178486"/>
                </a:lnTo>
                <a:lnTo>
                  <a:pt x="103203" y="189638"/>
                </a:lnTo>
                <a:lnTo>
                  <a:pt x="120291" y="221038"/>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94" name="object 92"/>
          <p:cNvSpPr>
            <a:spLocks/>
          </p:cNvSpPr>
          <p:nvPr/>
        </p:nvSpPr>
        <p:spPr bwMode="auto">
          <a:xfrm>
            <a:off x="5721350" y="2466975"/>
            <a:ext cx="139700" cy="171450"/>
          </a:xfrm>
          <a:custGeom>
            <a:avLst/>
            <a:gdLst>
              <a:gd name="T0" fmla="*/ 133784 w 140246"/>
              <a:gd name="T1" fmla="*/ 0 h 170853"/>
              <a:gd name="T2" fmla="*/ 0 w 140246"/>
              <a:gd name="T3" fmla="*/ 73347 h 170853"/>
              <a:gd name="T4" fmla="*/ 139700 w 140246"/>
              <a:gd name="T5" fmla="*/ 171450 h 170853"/>
              <a:gd name="T6" fmla="*/ 133784 w 140246"/>
              <a:gd name="T7" fmla="*/ 0 h 1708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246" h="170853">
                <a:moveTo>
                  <a:pt x="134307" y="0"/>
                </a:moveTo>
                <a:lnTo>
                  <a:pt x="0" y="73092"/>
                </a:lnTo>
                <a:lnTo>
                  <a:pt x="140246" y="170853"/>
                </a:lnTo>
                <a:lnTo>
                  <a:pt x="134307"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95" name="object 93"/>
          <p:cNvSpPr>
            <a:spLocks/>
          </p:cNvSpPr>
          <p:nvPr/>
        </p:nvSpPr>
        <p:spPr bwMode="auto">
          <a:xfrm>
            <a:off x="5591175" y="2141538"/>
            <a:ext cx="139700" cy="169862"/>
          </a:xfrm>
          <a:custGeom>
            <a:avLst/>
            <a:gdLst>
              <a:gd name="T0" fmla="*/ 0 w 140244"/>
              <a:gd name="T1" fmla="*/ 0 h 170853"/>
              <a:gd name="T2" fmla="*/ 5915 w 140244"/>
              <a:gd name="T3" fmla="*/ 169862 h 170853"/>
              <a:gd name="T4" fmla="*/ 139700 w 140244"/>
              <a:gd name="T5" fmla="*/ 97195 h 170853"/>
              <a:gd name="T6" fmla="*/ 0 w 140244"/>
              <a:gd name="T7" fmla="*/ 0 h 1708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244" h="170853">
                <a:moveTo>
                  <a:pt x="0" y="0"/>
                </a:moveTo>
                <a:lnTo>
                  <a:pt x="5938" y="170853"/>
                </a:lnTo>
                <a:lnTo>
                  <a:pt x="140244" y="97762"/>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96" name="object 94"/>
          <p:cNvSpPr>
            <a:spLocks/>
          </p:cNvSpPr>
          <p:nvPr/>
        </p:nvSpPr>
        <p:spPr bwMode="auto">
          <a:xfrm>
            <a:off x="1339850" y="1419225"/>
            <a:ext cx="1954213" cy="808038"/>
          </a:xfrm>
          <a:custGeom>
            <a:avLst/>
            <a:gdLst>
              <a:gd name="T0" fmla="*/ 0 w 1953747"/>
              <a:gd name="T1" fmla="*/ 673362 h 808207"/>
              <a:gd name="T2" fmla="*/ 0 w 1953747"/>
              <a:gd name="T3" fmla="*/ 134675 h 808207"/>
              <a:gd name="T4" fmla="*/ 790 w 1953747"/>
              <a:gd name="T5" fmla="*/ 120001 h 808207"/>
              <a:gd name="T6" fmla="*/ 11992 w 1953747"/>
              <a:gd name="T7" fmla="*/ 79052 h 808207"/>
              <a:gd name="T8" fmla="*/ 34712 w 1953747"/>
              <a:gd name="T9" fmla="*/ 44442 h 808207"/>
              <a:gd name="T10" fmla="*/ 66732 w 1953747"/>
              <a:gd name="T11" fmla="*/ 18387 h 808207"/>
              <a:gd name="T12" fmla="*/ 105831 w 1953747"/>
              <a:gd name="T13" fmla="*/ 3105 h 808207"/>
              <a:gd name="T14" fmla="*/ 1819477 w 1953747"/>
              <a:gd name="T15" fmla="*/ 0 h 808207"/>
              <a:gd name="T16" fmla="*/ 1834158 w 1953747"/>
              <a:gd name="T17" fmla="*/ 790 h 808207"/>
              <a:gd name="T18" fmla="*/ 1875125 w 1953747"/>
              <a:gd name="T19" fmla="*/ 11986 h 808207"/>
              <a:gd name="T20" fmla="*/ 1909751 w 1953747"/>
              <a:gd name="T21" fmla="*/ 34697 h 808207"/>
              <a:gd name="T22" fmla="*/ 1935818 w 1953747"/>
              <a:gd name="T23" fmla="*/ 66702 h 808207"/>
              <a:gd name="T24" fmla="*/ 1951105 w 1953747"/>
              <a:gd name="T25" fmla="*/ 105784 h 808207"/>
              <a:gd name="T26" fmla="*/ 1954213 w 1953747"/>
              <a:gd name="T27" fmla="*/ 673362 h 808207"/>
              <a:gd name="T28" fmla="*/ 1953423 w 1953747"/>
              <a:gd name="T29" fmla="*/ 688036 h 808207"/>
              <a:gd name="T30" fmla="*/ 1942221 w 1953747"/>
              <a:gd name="T31" fmla="*/ 728985 h 808207"/>
              <a:gd name="T32" fmla="*/ 1919501 w 1953747"/>
              <a:gd name="T33" fmla="*/ 763595 h 808207"/>
              <a:gd name="T34" fmla="*/ 1887481 w 1953747"/>
              <a:gd name="T35" fmla="*/ 789650 h 808207"/>
              <a:gd name="T36" fmla="*/ 1848382 w 1953747"/>
              <a:gd name="T37" fmla="*/ 804932 h 808207"/>
              <a:gd name="T38" fmla="*/ 134735 w 1953747"/>
              <a:gd name="T39" fmla="*/ 808038 h 808207"/>
              <a:gd name="T40" fmla="*/ 120055 w 1953747"/>
              <a:gd name="T41" fmla="*/ 807247 h 808207"/>
              <a:gd name="T42" fmla="*/ 79088 w 1953747"/>
              <a:gd name="T43" fmla="*/ 796051 h 808207"/>
              <a:gd name="T44" fmla="*/ 44462 w 1953747"/>
              <a:gd name="T45" fmla="*/ 773340 h 808207"/>
              <a:gd name="T46" fmla="*/ 18395 w 1953747"/>
              <a:gd name="T47" fmla="*/ 741335 h 808207"/>
              <a:gd name="T48" fmla="*/ 3107 w 1953747"/>
              <a:gd name="T49" fmla="*/ 702253 h 808207"/>
              <a:gd name="T50" fmla="*/ 0 w 1953747"/>
              <a:gd name="T51" fmla="*/ 673362 h 8082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53747" h="808207">
                <a:moveTo>
                  <a:pt x="0" y="673503"/>
                </a:moveTo>
                <a:lnTo>
                  <a:pt x="0" y="134703"/>
                </a:lnTo>
                <a:lnTo>
                  <a:pt x="790" y="120026"/>
                </a:lnTo>
                <a:lnTo>
                  <a:pt x="11989" y="79069"/>
                </a:lnTo>
                <a:lnTo>
                  <a:pt x="34704" y="44451"/>
                </a:lnTo>
                <a:lnTo>
                  <a:pt x="66716" y="18391"/>
                </a:lnTo>
                <a:lnTo>
                  <a:pt x="105806" y="3106"/>
                </a:lnTo>
                <a:lnTo>
                  <a:pt x="1819043" y="0"/>
                </a:lnTo>
                <a:lnTo>
                  <a:pt x="1833721" y="790"/>
                </a:lnTo>
                <a:lnTo>
                  <a:pt x="1874678" y="11989"/>
                </a:lnTo>
                <a:lnTo>
                  <a:pt x="1909296" y="34704"/>
                </a:lnTo>
                <a:lnTo>
                  <a:pt x="1935356" y="66716"/>
                </a:lnTo>
                <a:lnTo>
                  <a:pt x="1950640" y="105806"/>
                </a:lnTo>
                <a:lnTo>
                  <a:pt x="1953747" y="673503"/>
                </a:lnTo>
                <a:lnTo>
                  <a:pt x="1952957" y="688180"/>
                </a:lnTo>
                <a:lnTo>
                  <a:pt x="1941758" y="729137"/>
                </a:lnTo>
                <a:lnTo>
                  <a:pt x="1919043" y="763755"/>
                </a:lnTo>
                <a:lnTo>
                  <a:pt x="1887031" y="789815"/>
                </a:lnTo>
                <a:lnTo>
                  <a:pt x="1847941" y="805100"/>
                </a:lnTo>
                <a:lnTo>
                  <a:pt x="134703" y="808207"/>
                </a:lnTo>
                <a:lnTo>
                  <a:pt x="120026" y="807416"/>
                </a:lnTo>
                <a:lnTo>
                  <a:pt x="79069" y="796217"/>
                </a:lnTo>
                <a:lnTo>
                  <a:pt x="44451" y="773502"/>
                </a:lnTo>
                <a:lnTo>
                  <a:pt x="18391" y="741490"/>
                </a:lnTo>
                <a:lnTo>
                  <a:pt x="3106" y="702400"/>
                </a:lnTo>
                <a:lnTo>
                  <a:pt x="0" y="673503"/>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97" name="object 95"/>
          <p:cNvSpPr txBox="1">
            <a:spLocks noChangeArrowheads="1"/>
          </p:cNvSpPr>
          <p:nvPr/>
        </p:nvSpPr>
        <p:spPr bwMode="auto">
          <a:xfrm>
            <a:off x="1549400" y="1552575"/>
            <a:ext cx="1541463" cy="53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indent="2540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2100"/>
              </a:lnSpc>
            </a:pPr>
            <a:r>
              <a:rPr kumimoji="0" lang="en-US" altLang="zh-CN" sz="1800" b="1">
                <a:latin typeface="Trebuchet MS" charset="0"/>
                <a:cs typeface="Trebuchet MS" charset="0"/>
              </a:rPr>
              <a:t>MxInsight (Management)</a:t>
            </a:r>
            <a:endParaRPr kumimoji="0" lang="en-US" altLang="zh-CN" sz="1800">
              <a:latin typeface="Trebuchet MS" charset="0"/>
              <a:cs typeface="Trebuchet MS" charset="0"/>
            </a:endParaRPr>
          </a:p>
        </p:txBody>
      </p:sp>
      <p:sp>
        <p:nvSpPr>
          <p:cNvPr id="98" name="object 96"/>
          <p:cNvSpPr>
            <a:spLocks/>
          </p:cNvSpPr>
          <p:nvPr/>
        </p:nvSpPr>
        <p:spPr bwMode="auto">
          <a:xfrm>
            <a:off x="3459163" y="3414713"/>
            <a:ext cx="1514475" cy="25400"/>
          </a:xfrm>
          <a:custGeom>
            <a:avLst/>
            <a:gdLst>
              <a:gd name="T0" fmla="*/ 1514475 w 1513933"/>
              <a:gd name="T1" fmla="*/ 0 h 24405"/>
              <a:gd name="T2" fmla="*/ 1489069 w 1513933"/>
              <a:gd name="T3" fmla="*/ 426 h 24405"/>
              <a:gd name="T4" fmla="*/ 1415886 w 1513933"/>
              <a:gd name="T5" fmla="*/ 1653 h 24405"/>
              <a:gd name="T6" fmla="*/ 1342703 w 1513933"/>
              <a:gd name="T7" fmla="*/ 2881 h 24405"/>
              <a:gd name="T8" fmla="*/ 1269519 w 1513933"/>
              <a:gd name="T9" fmla="*/ 4108 h 24405"/>
              <a:gd name="T10" fmla="*/ 1196336 w 1513933"/>
              <a:gd name="T11" fmla="*/ 5335 h 24405"/>
              <a:gd name="T12" fmla="*/ 1123153 w 1513933"/>
              <a:gd name="T13" fmla="*/ 6563 h 24405"/>
              <a:gd name="T14" fmla="*/ 1049970 w 1513933"/>
              <a:gd name="T15" fmla="*/ 7790 h 24405"/>
              <a:gd name="T16" fmla="*/ 976787 w 1513933"/>
              <a:gd name="T17" fmla="*/ 9017 h 24405"/>
              <a:gd name="T18" fmla="*/ 903603 w 1513933"/>
              <a:gd name="T19" fmla="*/ 10245 h 24405"/>
              <a:gd name="T20" fmla="*/ 830420 w 1513933"/>
              <a:gd name="T21" fmla="*/ 11472 h 24405"/>
              <a:gd name="T22" fmla="*/ 757237 w 1513933"/>
              <a:gd name="T23" fmla="*/ 12699 h 24405"/>
              <a:gd name="T24" fmla="*/ 684054 w 1513933"/>
              <a:gd name="T25" fmla="*/ 13927 h 24405"/>
              <a:gd name="T26" fmla="*/ 610871 w 1513933"/>
              <a:gd name="T27" fmla="*/ 15155 h 24405"/>
              <a:gd name="T28" fmla="*/ 537687 w 1513933"/>
              <a:gd name="T29" fmla="*/ 16382 h 24405"/>
              <a:gd name="T30" fmla="*/ 464504 w 1513933"/>
              <a:gd name="T31" fmla="*/ 17609 h 24405"/>
              <a:gd name="T32" fmla="*/ 391321 w 1513933"/>
              <a:gd name="T33" fmla="*/ 18837 h 24405"/>
              <a:gd name="T34" fmla="*/ 318138 w 1513933"/>
              <a:gd name="T35" fmla="*/ 20064 h 24405"/>
              <a:gd name="T36" fmla="*/ 244955 w 1513933"/>
              <a:gd name="T37" fmla="*/ 21291 h 24405"/>
              <a:gd name="T38" fmla="*/ 171771 w 1513933"/>
              <a:gd name="T39" fmla="*/ 22519 h 24405"/>
              <a:gd name="T40" fmla="*/ 98588 w 1513933"/>
              <a:gd name="T41" fmla="*/ 23746 h 24405"/>
              <a:gd name="T42" fmla="*/ 25405 w 1513933"/>
              <a:gd name="T43" fmla="*/ 24973 h 24405"/>
              <a:gd name="T44" fmla="*/ 0 w 1513933"/>
              <a:gd name="T45" fmla="*/ 25400 h 244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13933" h="24405">
                <a:moveTo>
                  <a:pt x="1513933" y="0"/>
                </a:moveTo>
                <a:lnTo>
                  <a:pt x="1488536" y="409"/>
                </a:lnTo>
                <a:lnTo>
                  <a:pt x="1415379" y="1588"/>
                </a:lnTo>
                <a:lnTo>
                  <a:pt x="1342222" y="2768"/>
                </a:lnTo>
                <a:lnTo>
                  <a:pt x="1269065" y="3947"/>
                </a:lnTo>
                <a:lnTo>
                  <a:pt x="1195908" y="5126"/>
                </a:lnTo>
                <a:lnTo>
                  <a:pt x="1122751" y="6306"/>
                </a:lnTo>
                <a:lnTo>
                  <a:pt x="1049594" y="7485"/>
                </a:lnTo>
                <a:lnTo>
                  <a:pt x="976437" y="8664"/>
                </a:lnTo>
                <a:lnTo>
                  <a:pt x="903280" y="9844"/>
                </a:lnTo>
                <a:lnTo>
                  <a:pt x="830123" y="11023"/>
                </a:lnTo>
                <a:lnTo>
                  <a:pt x="756966" y="12202"/>
                </a:lnTo>
                <a:lnTo>
                  <a:pt x="683809" y="13381"/>
                </a:lnTo>
                <a:lnTo>
                  <a:pt x="610652" y="14561"/>
                </a:lnTo>
                <a:lnTo>
                  <a:pt x="537495" y="15740"/>
                </a:lnTo>
                <a:lnTo>
                  <a:pt x="464338" y="16919"/>
                </a:lnTo>
                <a:lnTo>
                  <a:pt x="391181" y="18099"/>
                </a:lnTo>
                <a:lnTo>
                  <a:pt x="318024" y="19278"/>
                </a:lnTo>
                <a:lnTo>
                  <a:pt x="244867" y="20457"/>
                </a:lnTo>
                <a:lnTo>
                  <a:pt x="171710" y="21637"/>
                </a:lnTo>
                <a:lnTo>
                  <a:pt x="98553" y="22816"/>
                </a:lnTo>
                <a:lnTo>
                  <a:pt x="25396" y="23995"/>
                </a:lnTo>
                <a:lnTo>
                  <a:pt x="0" y="24405"/>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99" name="object 97"/>
          <p:cNvSpPr>
            <a:spLocks/>
          </p:cNvSpPr>
          <p:nvPr/>
        </p:nvSpPr>
        <p:spPr bwMode="auto">
          <a:xfrm>
            <a:off x="3302000" y="3363913"/>
            <a:ext cx="153988" cy="152400"/>
          </a:xfrm>
          <a:custGeom>
            <a:avLst/>
            <a:gdLst>
              <a:gd name="T0" fmla="*/ 151525 w 154120"/>
              <a:gd name="T1" fmla="*/ 0 h 152887"/>
              <a:gd name="T2" fmla="*/ 0 w 154120"/>
              <a:gd name="T3" fmla="*/ 78657 h 152887"/>
              <a:gd name="T4" fmla="*/ 153988 w 154120"/>
              <a:gd name="T5" fmla="*/ 152400 h 152887"/>
              <a:gd name="T6" fmla="*/ 151525 w 154120"/>
              <a:gd name="T7" fmla="*/ 0 h 1528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120" h="152887">
                <a:moveTo>
                  <a:pt x="151655" y="0"/>
                </a:moveTo>
                <a:lnTo>
                  <a:pt x="0" y="78908"/>
                </a:lnTo>
                <a:lnTo>
                  <a:pt x="154120" y="152887"/>
                </a:lnTo>
                <a:lnTo>
                  <a:pt x="151655"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00" name="object 98"/>
          <p:cNvSpPr>
            <a:spLocks/>
          </p:cNvSpPr>
          <p:nvPr/>
        </p:nvSpPr>
        <p:spPr bwMode="auto">
          <a:xfrm>
            <a:off x="4975225" y="3338513"/>
            <a:ext cx="155575" cy="152400"/>
          </a:xfrm>
          <a:custGeom>
            <a:avLst/>
            <a:gdLst>
              <a:gd name="T0" fmla="*/ 0 w 154119"/>
              <a:gd name="T1" fmla="*/ 0 h 152887"/>
              <a:gd name="T2" fmla="*/ 2486 w 154119"/>
              <a:gd name="T3" fmla="*/ 152400 h 152887"/>
              <a:gd name="T4" fmla="*/ 155575 w 154119"/>
              <a:gd name="T5" fmla="*/ 73742 h 152887"/>
              <a:gd name="T6" fmla="*/ 0 w 154119"/>
              <a:gd name="T7" fmla="*/ 0 h 1528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119" h="152887">
                <a:moveTo>
                  <a:pt x="0" y="0"/>
                </a:moveTo>
                <a:lnTo>
                  <a:pt x="2463" y="152887"/>
                </a:lnTo>
                <a:lnTo>
                  <a:pt x="154119" y="73978"/>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01" name="object 99"/>
          <p:cNvSpPr txBox="1">
            <a:spLocks noChangeArrowheads="1"/>
          </p:cNvSpPr>
          <p:nvPr/>
        </p:nvSpPr>
        <p:spPr bwMode="auto">
          <a:xfrm>
            <a:off x="3632200" y="3505200"/>
            <a:ext cx="1244600" cy="38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17500" indent="-3048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500"/>
              </a:lnSpc>
            </a:pPr>
            <a:r>
              <a:rPr kumimoji="0" lang="en-US" altLang="zh-CN" sz="1300">
                <a:latin typeface="Trebuchet MS" charset="0"/>
                <a:cs typeface="Trebuchet MS" charset="0"/>
              </a:rPr>
              <a:t>Maxta Messaging Protocol</a:t>
            </a:r>
          </a:p>
        </p:txBody>
      </p:sp>
      <p:sp>
        <p:nvSpPr>
          <p:cNvPr id="102" name="object 100"/>
          <p:cNvSpPr>
            <a:spLocks/>
          </p:cNvSpPr>
          <p:nvPr/>
        </p:nvSpPr>
        <p:spPr bwMode="auto">
          <a:xfrm>
            <a:off x="2225675" y="2398713"/>
            <a:ext cx="25400" cy="225425"/>
          </a:xfrm>
          <a:custGeom>
            <a:avLst/>
            <a:gdLst>
              <a:gd name="T0" fmla="*/ 25400 w 25724"/>
              <a:gd name="T1" fmla="*/ 0 h 224789"/>
              <a:gd name="T2" fmla="*/ 22548 w 25724"/>
              <a:gd name="T3" fmla="*/ 25306 h 224789"/>
              <a:gd name="T4" fmla="*/ 21123 w 25724"/>
              <a:gd name="T5" fmla="*/ 37960 h 224789"/>
              <a:gd name="T6" fmla="*/ 19697 w 25724"/>
              <a:gd name="T7" fmla="*/ 50615 h 224789"/>
              <a:gd name="T8" fmla="*/ 15419 w 25724"/>
              <a:gd name="T9" fmla="*/ 88576 h 224789"/>
              <a:gd name="T10" fmla="*/ 9716 w 25724"/>
              <a:gd name="T11" fmla="*/ 139189 h 224789"/>
              <a:gd name="T12" fmla="*/ 4014 w 25724"/>
              <a:gd name="T13" fmla="*/ 189800 h 224789"/>
              <a:gd name="T14" fmla="*/ 0 w 25724"/>
              <a:gd name="T15" fmla="*/ 225425 h 2247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724" h="224789">
                <a:moveTo>
                  <a:pt x="25724" y="0"/>
                </a:moveTo>
                <a:lnTo>
                  <a:pt x="22836" y="25235"/>
                </a:lnTo>
                <a:lnTo>
                  <a:pt x="21392" y="37853"/>
                </a:lnTo>
                <a:lnTo>
                  <a:pt x="19948" y="50472"/>
                </a:lnTo>
                <a:lnTo>
                  <a:pt x="15616" y="88326"/>
                </a:lnTo>
                <a:lnTo>
                  <a:pt x="9840" y="138796"/>
                </a:lnTo>
                <a:lnTo>
                  <a:pt x="4065" y="189265"/>
                </a:lnTo>
                <a:lnTo>
                  <a:pt x="0" y="224789"/>
                </a:lnTo>
              </a:path>
            </a:pathLst>
          </a:custGeom>
          <a:noFill/>
          <a:ln w="50799">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03" name="object 101"/>
          <p:cNvSpPr>
            <a:spLocks/>
          </p:cNvSpPr>
          <p:nvPr/>
        </p:nvSpPr>
        <p:spPr bwMode="auto">
          <a:xfrm>
            <a:off x="2147888" y="2619375"/>
            <a:ext cx="152400" cy="160338"/>
          </a:xfrm>
          <a:custGeom>
            <a:avLst/>
            <a:gdLst>
              <a:gd name="T0" fmla="*/ 0 w 151916"/>
              <a:gd name="T1" fmla="*/ 0 h 160609"/>
              <a:gd name="T2" fmla="*/ 58759 w 151916"/>
              <a:gd name="T3" fmla="*/ 160338 h 160609"/>
              <a:gd name="T4" fmla="*/ 152400 w 151916"/>
              <a:gd name="T5" fmla="*/ 17356 h 160609"/>
              <a:gd name="T6" fmla="*/ 0 w 151916"/>
              <a:gd name="T7" fmla="*/ 0 h 1606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916" h="160609">
                <a:moveTo>
                  <a:pt x="0" y="0"/>
                </a:moveTo>
                <a:lnTo>
                  <a:pt x="58572" y="160609"/>
                </a:lnTo>
                <a:lnTo>
                  <a:pt x="151916" y="17385"/>
                </a:lnTo>
                <a:lnTo>
                  <a:pt x="0"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04" name="object 102"/>
          <p:cNvSpPr>
            <a:spLocks/>
          </p:cNvSpPr>
          <p:nvPr/>
        </p:nvSpPr>
        <p:spPr bwMode="auto">
          <a:xfrm>
            <a:off x="2174875" y="2243138"/>
            <a:ext cx="152400" cy="160337"/>
          </a:xfrm>
          <a:custGeom>
            <a:avLst/>
            <a:gdLst>
              <a:gd name="T0" fmla="*/ 93639 w 151916"/>
              <a:gd name="T1" fmla="*/ 0 h 160608"/>
              <a:gd name="T2" fmla="*/ 0 w 151916"/>
              <a:gd name="T3" fmla="*/ 142980 h 160608"/>
              <a:gd name="T4" fmla="*/ 152400 w 151916"/>
              <a:gd name="T5" fmla="*/ 160337 h 160608"/>
              <a:gd name="T6" fmla="*/ 93639 w 151916"/>
              <a:gd name="T7" fmla="*/ 0 h 1606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1916" h="160608">
                <a:moveTo>
                  <a:pt x="93342" y="0"/>
                </a:moveTo>
                <a:lnTo>
                  <a:pt x="0" y="143222"/>
                </a:lnTo>
                <a:lnTo>
                  <a:pt x="151916" y="160608"/>
                </a:lnTo>
                <a:lnTo>
                  <a:pt x="93342"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05" name="object 103"/>
          <p:cNvSpPr txBox="1"/>
          <p:nvPr/>
        </p:nvSpPr>
        <p:spPr>
          <a:xfrm>
            <a:off x="2260600" y="2489200"/>
            <a:ext cx="782638" cy="179388"/>
          </a:xfrm>
          <a:prstGeom prst="rect">
            <a:avLst/>
          </a:prstGeom>
        </p:spPr>
        <p:txBody>
          <a:bodyPr lIns="0" tIns="0" rIns="0" bIns="0"/>
          <a:lstStyle/>
          <a:p>
            <a:pPr marL="12700">
              <a:defRPr/>
            </a:pPr>
            <a:r>
              <a:rPr sz="1100" dirty="0">
                <a:latin typeface="Trebuchet MS"/>
                <a:cs typeface="Trebuchet MS"/>
              </a:rPr>
              <a:t>VM </a:t>
            </a:r>
            <a:r>
              <a:rPr sz="1100" spc="-10" dirty="0">
                <a:latin typeface="Trebuchet MS"/>
                <a:cs typeface="Trebuchet MS"/>
              </a:rPr>
              <a:t>Cr</a:t>
            </a:r>
            <a:r>
              <a:rPr sz="1100" dirty="0">
                <a:latin typeface="Trebuchet MS"/>
                <a:cs typeface="Trebuchet MS"/>
              </a:rPr>
              <a:t>eati</a:t>
            </a:r>
            <a:r>
              <a:rPr sz="1100" spc="-5" dirty="0">
                <a:latin typeface="Trebuchet MS"/>
                <a:cs typeface="Trebuchet MS"/>
              </a:rPr>
              <a:t>o</a:t>
            </a:r>
            <a:r>
              <a:rPr sz="1100" dirty="0">
                <a:latin typeface="Trebuchet MS"/>
                <a:cs typeface="Trebuchet MS"/>
              </a:rPr>
              <a:t>n</a:t>
            </a:r>
            <a:endParaRPr sz="1100">
              <a:latin typeface="Trebuchet MS"/>
              <a:cs typeface="Trebuchet MS"/>
            </a:endParaRPr>
          </a:p>
        </p:txBody>
      </p:sp>
      <p:sp>
        <p:nvSpPr>
          <p:cNvPr id="106" name="object 104"/>
          <p:cNvSpPr>
            <a:spLocks/>
          </p:cNvSpPr>
          <p:nvPr/>
        </p:nvSpPr>
        <p:spPr bwMode="auto">
          <a:xfrm>
            <a:off x="6532563" y="1868488"/>
            <a:ext cx="1277937" cy="255587"/>
          </a:xfrm>
          <a:custGeom>
            <a:avLst/>
            <a:gdLst>
              <a:gd name="T0" fmla="*/ 0 w 1278881"/>
              <a:gd name="T1" fmla="*/ 212988 h 256199"/>
              <a:gd name="T2" fmla="*/ 0 w 1278881"/>
              <a:gd name="T3" fmla="*/ 42598 h 256199"/>
              <a:gd name="T4" fmla="*/ 2398 w 1278881"/>
              <a:gd name="T5" fmla="*/ 28482 h 256199"/>
              <a:gd name="T6" fmla="*/ 9049 w 1278881"/>
              <a:gd name="T7" fmla="*/ 16363 h 256199"/>
              <a:gd name="T8" fmla="*/ 19136 w 1278881"/>
              <a:gd name="T9" fmla="*/ 7058 h 256199"/>
              <a:gd name="T10" fmla="*/ 31840 w 1278881"/>
              <a:gd name="T11" fmla="*/ 1384 h 256199"/>
              <a:gd name="T12" fmla="*/ 1235268 w 1278881"/>
              <a:gd name="T13" fmla="*/ 0 h 256199"/>
              <a:gd name="T14" fmla="*/ 1249407 w 1278881"/>
              <a:gd name="T15" fmla="*/ 2394 h 256199"/>
              <a:gd name="T16" fmla="*/ 1261546 w 1278881"/>
              <a:gd name="T17" fmla="*/ 9034 h 256199"/>
              <a:gd name="T18" fmla="*/ 1270866 w 1278881"/>
              <a:gd name="T19" fmla="*/ 19104 h 256199"/>
              <a:gd name="T20" fmla="*/ 1276550 w 1278881"/>
              <a:gd name="T21" fmla="*/ 31788 h 256199"/>
              <a:gd name="T22" fmla="*/ 1277937 w 1278881"/>
              <a:gd name="T23" fmla="*/ 212988 h 256199"/>
              <a:gd name="T24" fmla="*/ 1275538 w 1278881"/>
              <a:gd name="T25" fmla="*/ 227104 h 256199"/>
              <a:gd name="T26" fmla="*/ 1268887 w 1278881"/>
              <a:gd name="T27" fmla="*/ 239222 h 256199"/>
              <a:gd name="T28" fmla="*/ 1258800 w 1278881"/>
              <a:gd name="T29" fmla="*/ 248528 h 256199"/>
              <a:gd name="T30" fmla="*/ 1246096 w 1278881"/>
              <a:gd name="T31" fmla="*/ 254202 h 256199"/>
              <a:gd name="T32" fmla="*/ 42668 w 1278881"/>
              <a:gd name="T33" fmla="*/ 255587 h 256199"/>
              <a:gd name="T34" fmla="*/ 28529 w 1278881"/>
              <a:gd name="T35" fmla="*/ 253192 h 256199"/>
              <a:gd name="T36" fmla="*/ 16390 w 1278881"/>
              <a:gd name="T37" fmla="*/ 246552 h 256199"/>
              <a:gd name="T38" fmla="*/ 7070 w 1278881"/>
              <a:gd name="T39" fmla="*/ 236482 h 256199"/>
              <a:gd name="T40" fmla="*/ 1386 w 1278881"/>
              <a:gd name="T41" fmla="*/ 223798 h 256199"/>
              <a:gd name="T42" fmla="*/ 0 w 1278881"/>
              <a:gd name="T43" fmla="*/ 212988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78881" h="256199">
                <a:moveTo>
                  <a:pt x="0" y="213498"/>
                </a:moveTo>
                <a:lnTo>
                  <a:pt x="0" y="42700"/>
                </a:lnTo>
                <a:lnTo>
                  <a:pt x="2400" y="28550"/>
                </a:lnTo>
                <a:lnTo>
                  <a:pt x="9056" y="16402"/>
                </a:lnTo>
                <a:lnTo>
                  <a:pt x="19150" y="7075"/>
                </a:lnTo>
                <a:lnTo>
                  <a:pt x="31864" y="1387"/>
                </a:lnTo>
                <a:lnTo>
                  <a:pt x="1236180" y="0"/>
                </a:lnTo>
                <a:lnTo>
                  <a:pt x="1250330" y="2400"/>
                </a:lnTo>
                <a:lnTo>
                  <a:pt x="1262478" y="9056"/>
                </a:lnTo>
                <a:lnTo>
                  <a:pt x="1271805" y="19150"/>
                </a:lnTo>
                <a:lnTo>
                  <a:pt x="1277493" y="31864"/>
                </a:lnTo>
                <a:lnTo>
                  <a:pt x="1278881" y="213498"/>
                </a:lnTo>
                <a:lnTo>
                  <a:pt x="1276480" y="227648"/>
                </a:lnTo>
                <a:lnTo>
                  <a:pt x="1269824" y="239795"/>
                </a:lnTo>
                <a:lnTo>
                  <a:pt x="1259730" y="249123"/>
                </a:lnTo>
                <a:lnTo>
                  <a:pt x="1247016" y="254811"/>
                </a:lnTo>
                <a:lnTo>
                  <a:pt x="42700" y="256199"/>
                </a:lnTo>
                <a:lnTo>
                  <a:pt x="28550" y="253798"/>
                </a:lnTo>
                <a:lnTo>
                  <a:pt x="16402" y="247142"/>
                </a:lnTo>
                <a:lnTo>
                  <a:pt x="7075" y="237048"/>
                </a:lnTo>
                <a:lnTo>
                  <a:pt x="1387" y="224334"/>
                </a:lnTo>
                <a:lnTo>
                  <a:pt x="0" y="213498"/>
                </a:lnTo>
                <a:close/>
              </a:path>
            </a:pathLst>
          </a:custGeom>
          <a:noFill/>
          <a:ln w="31750">
            <a:solidFill>
              <a:srgbClr val="63A802"/>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07" name="object 105"/>
          <p:cNvSpPr txBox="1"/>
          <p:nvPr/>
        </p:nvSpPr>
        <p:spPr>
          <a:xfrm>
            <a:off x="7010400" y="1905000"/>
            <a:ext cx="311150" cy="193675"/>
          </a:xfrm>
          <a:prstGeom prst="rect">
            <a:avLst/>
          </a:prstGeom>
        </p:spPr>
        <p:txBody>
          <a:bodyPr lIns="0" tIns="0" rIns="0" bIns="0"/>
          <a:lstStyle/>
          <a:p>
            <a:pPr marL="12700">
              <a:defRPr/>
            </a:pPr>
            <a:r>
              <a:rPr sz="1200" spc="-5" dirty="0">
                <a:latin typeface="Trebuchet MS"/>
                <a:cs typeface="Trebuchet MS"/>
              </a:rPr>
              <a:t>K</a:t>
            </a:r>
            <a:r>
              <a:rPr sz="1200" dirty="0">
                <a:latin typeface="Trebuchet MS"/>
                <a:cs typeface="Trebuchet MS"/>
              </a:rPr>
              <a:t>VM</a:t>
            </a:r>
            <a:endParaRPr sz="1200">
              <a:latin typeface="Trebuchet MS"/>
              <a:cs typeface="Trebuchet MS"/>
            </a:endParaRPr>
          </a:p>
        </p:txBody>
      </p:sp>
      <p:sp>
        <p:nvSpPr>
          <p:cNvPr id="108" name="object 106"/>
          <p:cNvSpPr>
            <a:spLocks/>
          </p:cNvSpPr>
          <p:nvPr/>
        </p:nvSpPr>
        <p:spPr bwMode="auto">
          <a:xfrm>
            <a:off x="6532563" y="1577975"/>
            <a:ext cx="438150" cy="255588"/>
          </a:xfrm>
          <a:custGeom>
            <a:avLst/>
            <a:gdLst>
              <a:gd name="T0" fmla="*/ 0 w 438151"/>
              <a:gd name="T1" fmla="*/ 212989 h 256199"/>
              <a:gd name="T2" fmla="*/ 0 w 438151"/>
              <a:gd name="T3" fmla="*/ 42598 h 256199"/>
              <a:gd name="T4" fmla="*/ 2400 w 438151"/>
              <a:gd name="T5" fmla="*/ 28482 h 256199"/>
              <a:gd name="T6" fmla="*/ 9056 w 438151"/>
              <a:gd name="T7" fmla="*/ 16363 h 256199"/>
              <a:gd name="T8" fmla="*/ 19150 w 438151"/>
              <a:gd name="T9" fmla="*/ 7058 h 256199"/>
              <a:gd name="T10" fmla="*/ 31864 w 438151"/>
              <a:gd name="T11" fmla="*/ 1384 h 256199"/>
              <a:gd name="T12" fmla="*/ 395449 w 438151"/>
              <a:gd name="T13" fmla="*/ 0 h 256199"/>
              <a:gd name="T14" fmla="*/ 409599 w 438151"/>
              <a:gd name="T15" fmla="*/ 2394 h 256199"/>
              <a:gd name="T16" fmla="*/ 421747 w 438151"/>
              <a:gd name="T17" fmla="*/ 9034 h 256199"/>
              <a:gd name="T18" fmla="*/ 431074 w 438151"/>
              <a:gd name="T19" fmla="*/ 19104 h 256199"/>
              <a:gd name="T20" fmla="*/ 436762 w 438151"/>
              <a:gd name="T21" fmla="*/ 31788 h 256199"/>
              <a:gd name="T22" fmla="*/ 438150 w 438151"/>
              <a:gd name="T23" fmla="*/ 212989 h 256199"/>
              <a:gd name="T24" fmla="*/ 435749 w 438151"/>
              <a:gd name="T25" fmla="*/ 227105 h 256199"/>
              <a:gd name="T26" fmla="*/ 429093 w 438151"/>
              <a:gd name="T27" fmla="*/ 239223 h 256199"/>
              <a:gd name="T28" fmla="*/ 418999 w 438151"/>
              <a:gd name="T29" fmla="*/ 248529 h 256199"/>
              <a:gd name="T30" fmla="*/ 406285 w 438151"/>
              <a:gd name="T31" fmla="*/ 254203 h 256199"/>
              <a:gd name="T32" fmla="*/ 42700 w 438151"/>
              <a:gd name="T33" fmla="*/ 255588 h 256199"/>
              <a:gd name="T34" fmla="*/ 28550 w 438151"/>
              <a:gd name="T35" fmla="*/ 253193 h 256199"/>
              <a:gd name="T36" fmla="*/ 16402 w 438151"/>
              <a:gd name="T37" fmla="*/ 246553 h 256199"/>
              <a:gd name="T38" fmla="*/ 7075 w 438151"/>
              <a:gd name="T39" fmla="*/ 236483 h 256199"/>
              <a:gd name="T40" fmla="*/ 1387 w 438151"/>
              <a:gd name="T41" fmla="*/ 223799 h 256199"/>
              <a:gd name="T42" fmla="*/ 0 w 438151"/>
              <a:gd name="T43" fmla="*/ 212989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8151" h="256199">
                <a:moveTo>
                  <a:pt x="0" y="213498"/>
                </a:moveTo>
                <a:lnTo>
                  <a:pt x="0" y="42700"/>
                </a:lnTo>
                <a:lnTo>
                  <a:pt x="2400" y="28550"/>
                </a:lnTo>
                <a:lnTo>
                  <a:pt x="9056" y="16402"/>
                </a:lnTo>
                <a:lnTo>
                  <a:pt x="19150" y="7075"/>
                </a:lnTo>
                <a:lnTo>
                  <a:pt x="31864" y="1387"/>
                </a:lnTo>
                <a:lnTo>
                  <a:pt x="395450" y="0"/>
                </a:lnTo>
                <a:lnTo>
                  <a:pt x="409600" y="2400"/>
                </a:lnTo>
                <a:lnTo>
                  <a:pt x="421748" y="9056"/>
                </a:lnTo>
                <a:lnTo>
                  <a:pt x="431075" y="19150"/>
                </a:lnTo>
                <a:lnTo>
                  <a:pt x="436763" y="31864"/>
                </a:lnTo>
                <a:lnTo>
                  <a:pt x="438151" y="213498"/>
                </a:lnTo>
                <a:lnTo>
                  <a:pt x="435750" y="227648"/>
                </a:lnTo>
                <a:lnTo>
                  <a:pt x="429094" y="239795"/>
                </a:lnTo>
                <a:lnTo>
                  <a:pt x="419000" y="249123"/>
                </a:lnTo>
                <a:lnTo>
                  <a:pt x="406286" y="254811"/>
                </a:lnTo>
                <a:lnTo>
                  <a:pt x="42700" y="256199"/>
                </a:lnTo>
                <a:lnTo>
                  <a:pt x="28550" y="253798"/>
                </a:lnTo>
                <a:lnTo>
                  <a:pt x="16402" y="247142"/>
                </a:lnTo>
                <a:lnTo>
                  <a:pt x="7075" y="237048"/>
                </a:lnTo>
                <a:lnTo>
                  <a:pt x="1387" y="224334"/>
                </a:lnTo>
                <a:lnTo>
                  <a:pt x="0" y="213498"/>
                </a:lnTo>
                <a:close/>
              </a:path>
            </a:pathLst>
          </a:custGeom>
          <a:noFill/>
          <a:ln w="317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09" name="object 107"/>
          <p:cNvSpPr txBox="1">
            <a:spLocks noChangeArrowheads="1"/>
          </p:cNvSpPr>
          <p:nvPr/>
        </p:nvSpPr>
        <p:spPr bwMode="auto">
          <a:xfrm>
            <a:off x="6642100" y="1612900"/>
            <a:ext cx="223838"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200">
                <a:latin typeface="Trebuchet MS" charset="0"/>
                <a:cs typeface="Trebuchet MS" charset="0"/>
              </a:rPr>
              <a:t>VM</a:t>
            </a:r>
          </a:p>
        </p:txBody>
      </p:sp>
      <p:sp>
        <p:nvSpPr>
          <p:cNvPr id="110" name="object 108"/>
          <p:cNvSpPr>
            <a:spLocks/>
          </p:cNvSpPr>
          <p:nvPr/>
        </p:nvSpPr>
        <p:spPr bwMode="auto">
          <a:xfrm>
            <a:off x="7340600" y="1585913"/>
            <a:ext cx="438150" cy="255587"/>
          </a:xfrm>
          <a:custGeom>
            <a:avLst/>
            <a:gdLst>
              <a:gd name="T0" fmla="*/ 0 w 438151"/>
              <a:gd name="T1" fmla="*/ 212988 h 256199"/>
              <a:gd name="T2" fmla="*/ 0 w 438151"/>
              <a:gd name="T3" fmla="*/ 42598 h 256199"/>
              <a:gd name="T4" fmla="*/ 2400 w 438151"/>
              <a:gd name="T5" fmla="*/ 28482 h 256199"/>
              <a:gd name="T6" fmla="*/ 9056 w 438151"/>
              <a:gd name="T7" fmla="*/ 16363 h 256199"/>
              <a:gd name="T8" fmla="*/ 19150 w 438151"/>
              <a:gd name="T9" fmla="*/ 7058 h 256199"/>
              <a:gd name="T10" fmla="*/ 31864 w 438151"/>
              <a:gd name="T11" fmla="*/ 1384 h 256199"/>
              <a:gd name="T12" fmla="*/ 395449 w 438151"/>
              <a:gd name="T13" fmla="*/ 0 h 256199"/>
              <a:gd name="T14" fmla="*/ 409599 w 438151"/>
              <a:gd name="T15" fmla="*/ 2394 h 256199"/>
              <a:gd name="T16" fmla="*/ 421747 w 438151"/>
              <a:gd name="T17" fmla="*/ 9034 h 256199"/>
              <a:gd name="T18" fmla="*/ 431074 w 438151"/>
              <a:gd name="T19" fmla="*/ 19104 h 256199"/>
              <a:gd name="T20" fmla="*/ 436762 w 438151"/>
              <a:gd name="T21" fmla="*/ 31788 h 256199"/>
              <a:gd name="T22" fmla="*/ 438150 w 438151"/>
              <a:gd name="T23" fmla="*/ 212988 h 256199"/>
              <a:gd name="T24" fmla="*/ 435749 w 438151"/>
              <a:gd name="T25" fmla="*/ 227104 h 256199"/>
              <a:gd name="T26" fmla="*/ 429093 w 438151"/>
              <a:gd name="T27" fmla="*/ 239222 h 256199"/>
              <a:gd name="T28" fmla="*/ 418999 w 438151"/>
              <a:gd name="T29" fmla="*/ 248528 h 256199"/>
              <a:gd name="T30" fmla="*/ 406285 w 438151"/>
              <a:gd name="T31" fmla="*/ 254202 h 256199"/>
              <a:gd name="T32" fmla="*/ 42700 w 438151"/>
              <a:gd name="T33" fmla="*/ 255587 h 256199"/>
              <a:gd name="T34" fmla="*/ 28550 w 438151"/>
              <a:gd name="T35" fmla="*/ 253192 h 256199"/>
              <a:gd name="T36" fmla="*/ 16402 w 438151"/>
              <a:gd name="T37" fmla="*/ 246552 h 256199"/>
              <a:gd name="T38" fmla="*/ 7075 w 438151"/>
              <a:gd name="T39" fmla="*/ 236482 h 256199"/>
              <a:gd name="T40" fmla="*/ 1387 w 438151"/>
              <a:gd name="T41" fmla="*/ 223798 h 256199"/>
              <a:gd name="T42" fmla="*/ 0 w 438151"/>
              <a:gd name="T43" fmla="*/ 212988 h 2561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8151" h="256199">
                <a:moveTo>
                  <a:pt x="0" y="213498"/>
                </a:moveTo>
                <a:lnTo>
                  <a:pt x="0" y="42700"/>
                </a:lnTo>
                <a:lnTo>
                  <a:pt x="2400" y="28550"/>
                </a:lnTo>
                <a:lnTo>
                  <a:pt x="9056" y="16402"/>
                </a:lnTo>
                <a:lnTo>
                  <a:pt x="19150" y="7075"/>
                </a:lnTo>
                <a:lnTo>
                  <a:pt x="31864" y="1387"/>
                </a:lnTo>
                <a:lnTo>
                  <a:pt x="395450" y="0"/>
                </a:lnTo>
                <a:lnTo>
                  <a:pt x="409600" y="2400"/>
                </a:lnTo>
                <a:lnTo>
                  <a:pt x="421748" y="9056"/>
                </a:lnTo>
                <a:lnTo>
                  <a:pt x="431075" y="19150"/>
                </a:lnTo>
                <a:lnTo>
                  <a:pt x="436763" y="31864"/>
                </a:lnTo>
                <a:lnTo>
                  <a:pt x="438151" y="213498"/>
                </a:lnTo>
                <a:lnTo>
                  <a:pt x="435750" y="227648"/>
                </a:lnTo>
                <a:lnTo>
                  <a:pt x="429094" y="239795"/>
                </a:lnTo>
                <a:lnTo>
                  <a:pt x="419000" y="249123"/>
                </a:lnTo>
                <a:lnTo>
                  <a:pt x="406286" y="254811"/>
                </a:lnTo>
                <a:lnTo>
                  <a:pt x="42700" y="256199"/>
                </a:lnTo>
                <a:lnTo>
                  <a:pt x="28550" y="253798"/>
                </a:lnTo>
                <a:lnTo>
                  <a:pt x="16402" y="247142"/>
                </a:lnTo>
                <a:lnTo>
                  <a:pt x="7075" y="237048"/>
                </a:lnTo>
                <a:lnTo>
                  <a:pt x="1387" y="224334"/>
                </a:lnTo>
                <a:lnTo>
                  <a:pt x="0" y="213498"/>
                </a:lnTo>
                <a:close/>
              </a:path>
            </a:pathLst>
          </a:custGeom>
          <a:noFill/>
          <a:ln w="317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11" name="object 109"/>
          <p:cNvSpPr txBox="1">
            <a:spLocks noChangeArrowheads="1"/>
          </p:cNvSpPr>
          <p:nvPr/>
        </p:nvSpPr>
        <p:spPr bwMode="auto">
          <a:xfrm>
            <a:off x="7442200" y="1612900"/>
            <a:ext cx="223838" cy="19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200">
                <a:latin typeface="Trebuchet MS" charset="0"/>
                <a:cs typeface="Trebuchet MS" charset="0"/>
              </a:rPr>
              <a:t>VM</a:t>
            </a:r>
          </a:p>
        </p:txBody>
      </p:sp>
      <p:sp>
        <p:nvSpPr>
          <p:cNvPr id="112" name="object 110"/>
          <p:cNvSpPr>
            <a:spLocks/>
          </p:cNvSpPr>
          <p:nvPr/>
        </p:nvSpPr>
        <p:spPr bwMode="auto">
          <a:xfrm>
            <a:off x="7046913" y="1703388"/>
            <a:ext cx="44450" cy="42862"/>
          </a:xfrm>
          <a:custGeom>
            <a:avLst/>
            <a:gdLst>
              <a:gd name="T0" fmla="*/ 26225 w 44469"/>
              <a:gd name="T1" fmla="*/ 0 h 44175"/>
              <a:gd name="T2" fmla="*/ 14704 w 44469"/>
              <a:gd name="T3" fmla="*/ 1497 h 44175"/>
              <a:gd name="T4" fmla="*/ 3282 w 44469"/>
              <a:gd name="T5" fmla="*/ 9280 h 44175"/>
              <a:gd name="T6" fmla="*/ 0 w 44469"/>
              <a:gd name="T7" fmla="*/ 18958 h 44175"/>
              <a:gd name="T8" fmla="*/ 2525 w 44469"/>
              <a:gd name="T9" fmla="*/ 29955 h 44175"/>
              <a:gd name="T10" fmla="*/ 11709 w 44469"/>
              <a:gd name="T11" fmla="*/ 41233 h 44175"/>
              <a:gd name="T12" fmla="*/ 21380 w 44469"/>
              <a:gd name="T13" fmla="*/ 42862 h 44175"/>
              <a:gd name="T14" fmla="*/ 32408 w 44469"/>
              <a:gd name="T15" fmla="*/ 38805 h 44175"/>
              <a:gd name="T16" fmla="*/ 44158 w 44469"/>
              <a:gd name="T17" fmla="*/ 27955 h 44175"/>
              <a:gd name="T18" fmla="*/ 44450 w 44469"/>
              <a:gd name="T19" fmla="*/ 16355 h 44175"/>
              <a:gd name="T20" fmla="*/ 38409 w 44469"/>
              <a:gd name="T21" fmla="*/ 5947 h 44175"/>
              <a:gd name="T22" fmla="*/ 36378 w 44469"/>
              <a:gd name="T23" fmla="*/ 4196 h 44175"/>
              <a:gd name="T24" fmla="*/ 26225 w 44469"/>
              <a:gd name="T25" fmla="*/ 0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26236" y="0"/>
                </a:moveTo>
                <a:lnTo>
                  <a:pt x="14710" y="1543"/>
                </a:lnTo>
                <a:lnTo>
                  <a:pt x="3283" y="9564"/>
                </a:lnTo>
                <a:lnTo>
                  <a:pt x="0" y="19539"/>
                </a:lnTo>
                <a:lnTo>
                  <a:pt x="2526" y="30873"/>
                </a:lnTo>
                <a:lnTo>
                  <a:pt x="11714" y="42496"/>
                </a:lnTo>
                <a:lnTo>
                  <a:pt x="21389" y="44175"/>
                </a:lnTo>
                <a:lnTo>
                  <a:pt x="32422" y="39994"/>
                </a:lnTo>
                <a:lnTo>
                  <a:pt x="44177" y="28811"/>
                </a:lnTo>
                <a:lnTo>
                  <a:pt x="44469" y="16856"/>
                </a:lnTo>
                <a:lnTo>
                  <a:pt x="38425" y="6129"/>
                </a:lnTo>
                <a:lnTo>
                  <a:pt x="36394" y="4325"/>
                </a:lnTo>
                <a:lnTo>
                  <a:pt x="26236" y="0"/>
                </a:lnTo>
                <a:close/>
              </a:path>
            </a:pathLst>
          </a:cu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13" name="object 111"/>
          <p:cNvSpPr>
            <a:spLocks/>
          </p:cNvSpPr>
          <p:nvPr/>
        </p:nvSpPr>
        <p:spPr bwMode="auto">
          <a:xfrm>
            <a:off x="7046913" y="1703388"/>
            <a:ext cx="44450" cy="42862"/>
          </a:xfrm>
          <a:custGeom>
            <a:avLst/>
            <a:gdLst>
              <a:gd name="T0" fmla="*/ 38410 w 44469"/>
              <a:gd name="T1" fmla="*/ 5948 h 44175"/>
              <a:gd name="T2" fmla="*/ 44450 w 44469"/>
              <a:gd name="T3" fmla="*/ 16355 h 44175"/>
              <a:gd name="T4" fmla="*/ 44158 w 44469"/>
              <a:gd name="T5" fmla="*/ 27955 h 44175"/>
              <a:gd name="T6" fmla="*/ 32408 w 44469"/>
              <a:gd name="T7" fmla="*/ 38806 h 44175"/>
              <a:gd name="T8" fmla="*/ 21380 w 44469"/>
              <a:gd name="T9" fmla="*/ 42862 h 44175"/>
              <a:gd name="T10" fmla="*/ 11709 w 44469"/>
              <a:gd name="T11" fmla="*/ 41234 h 44175"/>
              <a:gd name="T12" fmla="*/ 2525 w 44469"/>
              <a:gd name="T13" fmla="*/ 29955 h 44175"/>
              <a:gd name="T14" fmla="*/ 0 w 44469"/>
              <a:gd name="T15" fmla="*/ 18958 h 44175"/>
              <a:gd name="T16" fmla="*/ 3282 w 44469"/>
              <a:gd name="T17" fmla="*/ 9280 h 44175"/>
              <a:gd name="T18" fmla="*/ 14703 w 44469"/>
              <a:gd name="T19" fmla="*/ 1497 h 44175"/>
              <a:gd name="T20" fmla="*/ 26224 w 44469"/>
              <a:gd name="T21" fmla="*/ 0 h 44175"/>
              <a:gd name="T22" fmla="*/ 36377 w 44469"/>
              <a:gd name="T23" fmla="*/ 4196 h 44175"/>
              <a:gd name="T24" fmla="*/ 38410 w 44469"/>
              <a:gd name="T25" fmla="*/ 5948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38426" y="6130"/>
                </a:moveTo>
                <a:lnTo>
                  <a:pt x="44469" y="16856"/>
                </a:lnTo>
                <a:lnTo>
                  <a:pt x="44177" y="28811"/>
                </a:lnTo>
                <a:lnTo>
                  <a:pt x="32422" y="39995"/>
                </a:lnTo>
                <a:lnTo>
                  <a:pt x="21389" y="44175"/>
                </a:lnTo>
                <a:lnTo>
                  <a:pt x="11714" y="42497"/>
                </a:lnTo>
                <a:lnTo>
                  <a:pt x="2526" y="30873"/>
                </a:lnTo>
                <a:lnTo>
                  <a:pt x="0" y="19539"/>
                </a:lnTo>
                <a:lnTo>
                  <a:pt x="3283" y="9564"/>
                </a:lnTo>
                <a:lnTo>
                  <a:pt x="14709" y="1543"/>
                </a:lnTo>
                <a:lnTo>
                  <a:pt x="26235" y="0"/>
                </a:lnTo>
                <a:lnTo>
                  <a:pt x="36393" y="4325"/>
                </a:lnTo>
                <a:lnTo>
                  <a:pt x="38426" y="6130"/>
                </a:lnTo>
                <a:close/>
              </a:path>
            </a:pathLst>
          </a:custGeom>
          <a:noFill/>
          <a:ln w="12700">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14" name="object 112"/>
          <p:cNvSpPr>
            <a:spLocks/>
          </p:cNvSpPr>
          <p:nvPr/>
        </p:nvSpPr>
        <p:spPr bwMode="auto">
          <a:xfrm>
            <a:off x="7196138" y="1703388"/>
            <a:ext cx="44450" cy="42862"/>
          </a:xfrm>
          <a:custGeom>
            <a:avLst/>
            <a:gdLst>
              <a:gd name="T0" fmla="*/ 26224 w 44469"/>
              <a:gd name="T1" fmla="*/ 0 h 44175"/>
              <a:gd name="T2" fmla="*/ 14704 w 44469"/>
              <a:gd name="T3" fmla="*/ 1497 h 44175"/>
              <a:gd name="T4" fmla="*/ 3283 w 44469"/>
              <a:gd name="T5" fmla="*/ 9280 h 44175"/>
              <a:gd name="T6" fmla="*/ 0 w 44469"/>
              <a:gd name="T7" fmla="*/ 18958 h 44175"/>
              <a:gd name="T8" fmla="*/ 2525 w 44469"/>
              <a:gd name="T9" fmla="*/ 29955 h 44175"/>
              <a:gd name="T10" fmla="*/ 11708 w 44469"/>
              <a:gd name="T11" fmla="*/ 41233 h 44175"/>
              <a:gd name="T12" fmla="*/ 21380 w 44469"/>
              <a:gd name="T13" fmla="*/ 42862 h 44175"/>
              <a:gd name="T14" fmla="*/ 32408 w 44469"/>
              <a:gd name="T15" fmla="*/ 38806 h 44175"/>
              <a:gd name="T16" fmla="*/ 44159 w 44469"/>
              <a:gd name="T17" fmla="*/ 27956 h 44175"/>
              <a:gd name="T18" fmla="*/ 44450 w 44469"/>
              <a:gd name="T19" fmla="*/ 16355 h 44175"/>
              <a:gd name="T20" fmla="*/ 38411 w 44469"/>
              <a:gd name="T21" fmla="*/ 5947 h 44175"/>
              <a:gd name="T22" fmla="*/ 36378 w 44469"/>
              <a:gd name="T23" fmla="*/ 4196 h 44175"/>
              <a:gd name="T24" fmla="*/ 26224 w 44469"/>
              <a:gd name="T25" fmla="*/ 0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26235" y="0"/>
                </a:moveTo>
                <a:lnTo>
                  <a:pt x="14710" y="1543"/>
                </a:lnTo>
                <a:lnTo>
                  <a:pt x="3284" y="9564"/>
                </a:lnTo>
                <a:lnTo>
                  <a:pt x="0" y="19539"/>
                </a:lnTo>
                <a:lnTo>
                  <a:pt x="2526" y="30873"/>
                </a:lnTo>
                <a:lnTo>
                  <a:pt x="11713" y="42496"/>
                </a:lnTo>
                <a:lnTo>
                  <a:pt x="21389" y="44175"/>
                </a:lnTo>
                <a:lnTo>
                  <a:pt x="32422" y="39995"/>
                </a:lnTo>
                <a:lnTo>
                  <a:pt x="44178" y="28812"/>
                </a:lnTo>
                <a:lnTo>
                  <a:pt x="44469" y="16856"/>
                </a:lnTo>
                <a:lnTo>
                  <a:pt x="38427" y="6129"/>
                </a:lnTo>
                <a:lnTo>
                  <a:pt x="36394" y="4325"/>
                </a:lnTo>
                <a:lnTo>
                  <a:pt x="26235" y="0"/>
                </a:lnTo>
                <a:close/>
              </a:path>
            </a:pathLst>
          </a:custGeom>
          <a:solidFill>
            <a:srgbClr val="5B9BD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15" name="object 113"/>
          <p:cNvSpPr>
            <a:spLocks/>
          </p:cNvSpPr>
          <p:nvPr/>
        </p:nvSpPr>
        <p:spPr bwMode="auto">
          <a:xfrm>
            <a:off x="7196138" y="1703388"/>
            <a:ext cx="44450" cy="42862"/>
          </a:xfrm>
          <a:custGeom>
            <a:avLst/>
            <a:gdLst>
              <a:gd name="T0" fmla="*/ 38410 w 44469"/>
              <a:gd name="T1" fmla="*/ 5948 h 44175"/>
              <a:gd name="T2" fmla="*/ 44450 w 44469"/>
              <a:gd name="T3" fmla="*/ 16355 h 44175"/>
              <a:gd name="T4" fmla="*/ 44158 w 44469"/>
              <a:gd name="T5" fmla="*/ 27955 h 44175"/>
              <a:gd name="T6" fmla="*/ 32408 w 44469"/>
              <a:gd name="T7" fmla="*/ 38806 h 44175"/>
              <a:gd name="T8" fmla="*/ 21380 w 44469"/>
              <a:gd name="T9" fmla="*/ 42862 h 44175"/>
              <a:gd name="T10" fmla="*/ 11709 w 44469"/>
              <a:gd name="T11" fmla="*/ 41234 h 44175"/>
              <a:gd name="T12" fmla="*/ 2525 w 44469"/>
              <a:gd name="T13" fmla="*/ 29955 h 44175"/>
              <a:gd name="T14" fmla="*/ 0 w 44469"/>
              <a:gd name="T15" fmla="*/ 18958 h 44175"/>
              <a:gd name="T16" fmla="*/ 3282 w 44469"/>
              <a:gd name="T17" fmla="*/ 9280 h 44175"/>
              <a:gd name="T18" fmla="*/ 14703 w 44469"/>
              <a:gd name="T19" fmla="*/ 1497 h 44175"/>
              <a:gd name="T20" fmla="*/ 26224 w 44469"/>
              <a:gd name="T21" fmla="*/ 0 h 44175"/>
              <a:gd name="T22" fmla="*/ 36377 w 44469"/>
              <a:gd name="T23" fmla="*/ 4196 h 44175"/>
              <a:gd name="T24" fmla="*/ 38410 w 44469"/>
              <a:gd name="T25" fmla="*/ 5948 h 441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469" h="44175">
                <a:moveTo>
                  <a:pt x="38426" y="6130"/>
                </a:moveTo>
                <a:lnTo>
                  <a:pt x="44469" y="16856"/>
                </a:lnTo>
                <a:lnTo>
                  <a:pt x="44177" y="28811"/>
                </a:lnTo>
                <a:lnTo>
                  <a:pt x="32422" y="39995"/>
                </a:lnTo>
                <a:lnTo>
                  <a:pt x="21389" y="44175"/>
                </a:lnTo>
                <a:lnTo>
                  <a:pt x="11714" y="42497"/>
                </a:lnTo>
                <a:lnTo>
                  <a:pt x="2526" y="30873"/>
                </a:lnTo>
                <a:lnTo>
                  <a:pt x="0" y="19539"/>
                </a:lnTo>
                <a:lnTo>
                  <a:pt x="3283" y="9564"/>
                </a:lnTo>
                <a:lnTo>
                  <a:pt x="14709" y="1543"/>
                </a:lnTo>
                <a:lnTo>
                  <a:pt x="26235" y="0"/>
                </a:lnTo>
                <a:lnTo>
                  <a:pt x="36393" y="4325"/>
                </a:lnTo>
                <a:lnTo>
                  <a:pt x="38426" y="6130"/>
                </a:lnTo>
                <a:close/>
              </a:path>
            </a:pathLst>
          </a:custGeom>
          <a:noFill/>
          <a:ln w="12700">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16" name="object 114"/>
          <p:cNvSpPr>
            <a:spLocks/>
          </p:cNvSpPr>
          <p:nvPr/>
        </p:nvSpPr>
        <p:spPr bwMode="auto">
          <a:xfrm>
            <a:off x="6843713" y="2271713"/>
            <a:ext cx="150812" cy="234950"/>
          </a:xfrm>
          <a:custGeom>
            <a:avLst/>
            <a:gdLst>
              <a:gd name="T0" fmla="*/ 150812 w 150249"/>
              <a:gd name="T1" fmla="*/ 0 h 233754"/>
              <a:gd name="T2" fmla="*/ 130132 w 150249"/>
              <a:gd name="T3" fmla="*/ 32217 h 233754"/>
              <a:gd name="T4" fmla="*/ 109450 w 150249"/>
              <a:gd name="T5" fmla="*/ 64438 h 233754"/>
              <a:gd name="T6" fmla="*/ 88770 w 150249"/>
              <a:gd name="T7" fmla="*/ 96655 h 233754"/>
              <a:gd name="T8" fmla="*/ 61200 w 150249"/>
              <a:gd name="T9" fmla="*/ 139605 h 233754"/>
              <a:gd name="T10" fmla="*/ 33634 w 150249"/>
              <a:gd name="T11" fmla="*/ 182551 h 233754"/>
              <a:gd name="T12" fmla="*/ 19850 w 150249"/>
              <a:gd name="T13" fmla="*/ 204025 h 233754"/>
              <a:gd name="T14" fmla="*/ 0 w 150249"/>
              <a:gd name="T15" fmla="*/ 234950 h 2337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0249" h="233754">
                <a:moveTo>
                  <a:pt x="150249" y="0"/>
                </a:moveTo>
                <a:lnTo>
                  <a:pt x="129646" y="32053"/>
                </a:lnTo>
                <a:lnTo>
                  <a:pt x="109041" y="64110"/>
                </a:lnTo>
                <a:lnTo>
                  <a:pt x="88439" y="96163"/>
                </a:lnTo>
                <a:lnTo>
                  <a:pt x="60972" y="138894"/>
                </a:lnTo>
                <a:lnTo>
                  <a:pt x="33508" y="181622"/>
                </a:lnTo>
                <a:lnTo>
                  <a:pt x="19776" y="202986"/>
                </a:lnTo>
                <a:lnTo>
                  <a:pt x="0" y="233754"/>
                </a:lnTo>
              </a:path>
            </a:pathLst>
          </a:custGeom>
          <a:noFill/>
          <a:ln w="50800">
            <a:solidFill>
              <a:srgbClr val="ED7D3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17" name="object 115"/>
          <p:cNvSpPr>
            <a:spLocks/>
          </p:cNvSpPr>
          <p:nvPr/>
        </p:nvSpPr>
        <p:spPr bwMode="auto">
          <a:xfrm>
            <a:off x="6757988" y="2468563"/>
            <a:ext cx="147637" cy="169862"/>
          </a:xfrm>
          <a:custGeom>
            <a:avLst/>
            <a:gdLst>
              <a:gd name="T0" fmla="*/ 18445 w 146992"/>
              <a:gd name="T1" fmla="*/ 0 h 169966"/>
              <a:gd name="T2" fmla="*/ 0 w 146992"/>
              <a:gd name="T3" fmla="*/ 169862 h 169966"/>
              <a:gd name="T4" fmla="*/ 147637 w 146992"/>
              <a:gd name="T5" fmla="*/ 82627 h 169966"/>
              <a:gd name="T6" fmla="*/ 18445 w 146992"/>
              <a:gd name="T7" fmla="*/ 0 h 1699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992" h="169966">
                <a:moveTo>
                  <a:pt x="18364" y="0"/>
                </a:moveTo>
                <a:lnTo>
                  <a:pt x="0" y="169966"/>
                </a:lnTo>
                <a:lnTo>
                  <a:pt x="146992" y="82678"/>
                </a:lnTo>
                <a:lnTo>
                  <a:pt x="18364"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18" name="object 116"/>
          <p:cNvSpPr>
            <a:spLocks/>
          </p:cNvSpPr>
          <p:nvPr/>
        </p:nvSpPr>
        <p:spPr bwMode="auto">
          <a:xfrm>
            <a:off x="6931025" y="2139950"/>
            <a:ext cx="147638" cy="169863"/>
          </a:xfrm>
          <a:custGeom>
            <a:avLst/>
            <a:gdLst>
              <a:gd name="T0" fmla="*/ 147638 w 146992"/>
              <a:gd name="T1" fmla="*/ 0 h 169966"/>
              <a:gd name="T2" fmla="*/ 0 w 146992"/>
              <a:gd name="T3" fmla="*/ 87235 h 169966"/>
              <a:gd name="T4" fmla="*/ 129193 w 146992"/>
              <a:gd name="T5" fmla="*/ 169863 h 169966"/>
              <a:gd name="T6" fmla="*/ 147638 w 146992"/>
              <a:gd name="T7" fmla="*/ 0 h 1699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992" h="169966">
                <a:moveTo>
                  <a:pt x="146992" y="0"/>
                </a:moveTo>
                <a:lnTo>
                  <a:pt x="0" y="87288"/>
                </a:lnTo>
                <a:lnTo>
                  <a:pt x="128628" y="169966"/>
                </a:lnTo>
                <a:lnTo>
                  <a:pt x="146992" y="0"/>
                </a:lnTo>
                <a:close/>
              </a:path>
            </a:pathLst>
          </a:custGeom>
          <a:solidFill>
            <a:srgbClr val="ED7D3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19" name="object 117"/>
          <p:cNvSpPr>
            <a:spLocks/>
          </p:cNvSpPr>
          <p:nvPr/>
        </p:nvSpPr>
        <p:spPr bwMode="auto">
          <a:xfrm>
            <a:off x="747713" y="2184400"/>
            <a:ext cx="0" cy="2124075"/>
          </a:xfrm>
          <a:custGeom>
            <a:avLst/>
            <a:gdLst>
              <a:gd name="T0" fmla="*/ 0 h 2123733"/>
              <a:gd name="T1" fmla="*/ 2124075 h 2123733"/>
              <a:gd name="T2" fmla="*/ 0 60000 65536"/>
              <a:gd name="T3" fmla="*/ 0 60000 65536"/>
            </a:gdLst>
            <a:ahLst/>
            <a:cxnLst>
              <a:cxn ang="T2">
                <a:pos x="0" y="T0"/>
              </a:cxn>
              <a:cxn ang="T3">
                <a:pos x="0" y="T1"/>
              </a:cxn>
            </a:cxnLst>
            <a:rect l="0" t="0" r="r" b="b"/>
            <a:pathLst>
              <a:path h="2123733">
                <a:moveTo>
                  <a:pt x="0" y="0"/>
                </a:moveTo>
                <a:lnTo>
                  <a:pt x="0" y="2123733"/>
                </a:lnTo>
              </a:path>
            </a:pathLst>
          </a:custGeom>
          <a:noFill/>
          <a:ln w="38100">
            <a:solidFill>
              <a:srgbClr val="FF93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0" name="object 118"/>
          <p:cNvSpPr>
            <a:spLocks/>
          </p:cNvSpPr>
          <p:nvPr/>
        </p:nvSpPr>
        <p:spPr bwMode="auto">
          <a:xfrm>
            <a:off x="663575" y="4289425"/>
            <a:ext cx="168275" cy="168275"/>
          </a:xfrm>
          <a:custGeom>
            <a:avLst/>
            <a:gdLst>
              <a:gd name="T0" fmla="*/ 168275 w 167640"/>
              <a:gd name="T1" fmla="*/ 0 h 167639"/>
              <a:gd name="T2" fmla="*/ 0 w 167640"/>
              <a:gd name="T3" fmla="*/ 0 h 167639"/>
              <a:gd name="T4" fmla="*/ 84138 w 167640"/>
              <a:gd name="T5" fmla="*/ 168275 h 167639"/>
              <a:gd name="T6" fmla="*/ 168275 w 167640"/>
              <a:gd name="T7" fmla="*/ 0 h 1676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7640" h="167639">
                <a:moveTo>
                  <a:pt x="167640" y="0"/>
                </a:moveTo>
                <a:lnTo>
                  <a:pt x="0" y="0"/>
                </a:lnTo>
                <a:lnTo>
                  <a:pt x="83820" y="167639"/>
                </a:lnTo>
                <a:lnTo>
                  <a:pt x="167640" y="0"/>
                </a:lnTo>
                <a:close/>
              </a:path>
            </a:pathLst>
          </a:custGeom>
          <a:solidFill>
            <a:srgbClr val="FF93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21" name="object 119"/>
          <p:cNvSpPr>
            <a:spLocks/>
          </p:cNvSpPr>
          <p:nvPr/>
        </p:nvSpPr>
        <p:spPr bwMode="auto">
          <a:xfrm>
            <a:off x="242888" y="1693863"/>
            <a:ext cx="1008062" cy="504825"/>
          </a:xfrm>
          <a:custGeom>
            <a:avLst/>
            <a:gdLst>
              <a:gd name="T0" fmla="*/ 0 w 1008371"/>
              <a:gd name="T1" fmla="*/ 420686 h 504352"/>
              <a:gd name="T2" fmla="*/ 0 w 1008371"/>
              <a:gd name="T3" fmla="*/ 84139 h 504352"/>
              <a:gd name="T4" fmla="*/ 1253 w 1008371"/>
              <a:gd name="T5" fmla="*/ 69582 h 504352"/>
              <a:gd name="T6" fmla="*/ 18360 w 1008371"/>
              <a:gd name="T7" fmla="*/ 31640 h 504352"/>
              <a:gd name="T8" fmla="*/ 51061 w 1008371"/>
              <a:gd name="T9" fmla="*/ 6723 h 504352"/>
              <a:gd name="T10" fmla="*/ 924028 w 1008371"/>
              <a:gd name="T11" fmla="*/ 0 h 504352"/>
              <a:gd name="T12" fmla="*/ 938566 w 1008371"/>
              <a:gd name="T13" fmla="*/ 1254 h 504352"/>
              <a:gd name="T14" fmla="*/ 976462 w 1008371"/>
              <a:gd name="T15" fmla="*/ 18383 h 504352"/>
              <a:gd name="T16" fmla="*/ 1001347 w 1008371"/>
              <a:gd name="T17" fmla="*/ 51125 h 504352"/>
              <a:gd name="T18" fmla="*/ 1008062 w 1008371"/>
              <a:gd name="T19" fmla="*/ 420686 h 504352"/>
              <a:gd name="T20" fmla="*/ 1006809 w 1008371"/>
              <a:gd name="T21" fmla="*/ 435243 h 504352"/>
              <a:gd name="T22" fmla="*/ 989702 w 1008371"/>
              <a:gd name="T23" fmla="*/ 473185 h 504352"/>
              <a:gd name="T24" fmla="*/ 957001 w 1008371"/>
              <a:gd name="T25" fmla="*/ 498102 h 504352"/>
              <a:gd name="T26" fmla="*/ 84034 w 1008371"/>
              <a:gd name="T27" fmla="*/ 504825 h 504352"/>
              <a:gd name="T28" fmla="*/ 69496 w 1008371"/>
              <a:gd name="T29" fmla="*/ 503571 h 504352"/>
              <a:gd name="T30" fmla="*/ 31600 w 1008371"/>
              <a:gd name="T31" fmla="*/ 486442 h 504352"/>
              <a:gd name="T32" fmla="*/ 6715 w 1008371"/>
              <a:gd name="T33" fmla="*/ 453700 h 504352"/>
              <a:gd name="T34" fmla="*/ 0 w 1008371"/>
              <a:gd name="T35" fmla="*/ 420686 h 504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8371" h="504352">
                <a:moveTo>
                  <a:pt x="0" y="420292"/>
                </a:moveTo>
                <a:lnTo>
                  <a:pt x="0" y="84060"/>
                </a:lnTo>
                <a:lnTo>
                  <a:pt x="1253" y="69517"/>
                </a:lnTo>
                <a:lnTo>
                  <a:pt x="18366" y="31610"/>
                </a:lnTo>
                <a:lnTo>
                  <a:pt x="51077" y="6717"/>
                </a:lnTo>
                <a:lnTo>
                  <a:pt x="924311" y="0"/>
                </a:lnTo>
                <a:lnTo>
                  <a:pt x="938854" y="1253"/>
                </a:lnTo>
                <a:lnTo>
                  <a:pt x="976761" y="18366"/>
                </a:lnTo>
                <a:lnTo>
                  <a:pt x="1001654" y="51077"/>
                </a:lnTo>
                <a:lnTo>
                  <a:pt x="1008371" y="420292"/>
                </a:lnTo>
                <a:lnTo>
                  <a:pt x="1007118" y="434835"/>
                </a:lnTo>
                <a:lnTo>
                  <a:pt x="990005" y="472742"/>
                </a:lnTo>
                <a:lnTo>
                  <a:pt x="957294" y="497635"/>
                </a:lnTo>
                <a:lnTo>
                  <a:pt x="84060" y="504352"/>
                </a:lnTo>
                <a:lnTo>
                  <a:pt x="69517" y="503099"/>
                </a:lnTo>
                <a:lnTo>
                  <a:pt x="31610" y="485986"/>
                </a:lnTo>
                <a:lnTo>
                  <a:pt x="6717" y="453275"/>
                </a:lnTo>
                <a:lnTo>
                  <a:pt x="0" y="420292"/>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2" name="object 120"/>
          <p:cNvSpPr txBox="1">
            <a:spLocks noChangeArrowheads="1"/>
          </p:cNvSpPr>
          <p:nvPr/>
        </p:nvSpPr>
        <p:spPr bwMode="auto">
          <a:xfrm>
            <a:off x="495300" y="1782763"/>
            <a:ext cx="496888"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01600" indent="-889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200"/>
              </a:lnSpc>
            </a:pPr>
            <a:r>
              <a:rPr kumimoji="0" lang="en-US" altLang="zh-CN" sz="1100">
                <a:latin typeface="Trebuchet MS" charset="0"/>
                <a:cs typeface="Trebuchet MS" charset="0"/>
              </a:rPr>
              <a:t>MxShell (CLI)</a:t>
            </a:r>
          </a:p>
        </p:txBody>
      </p:sp>
      <p:sp>
        <p:nvSpPr>
          <p:cNvPr id="123" name="object 121"/>
          <p:cNvSpPr>
            <a:spLocks/>
          </p:cNvSpPr>
          <p:nvPr/>
        </p:nvSpPr>
        <p:spPr bwMode="auto">
          <a:xfrm>
            <a:off x="1095375" y="3486150"/>
            <a:ext cx="798513" cy="503238"/>
          </a:xfrm>
          <a:custGeom>
            <a:avLst/>
            <a:gdLst>
              <a:gd name="T0" fmla="*/ 0 w 799710"/>
              <a:gd name="T1" fmla="*/ 419364 h 504352"/>
              <a:gd name="T2" fmla="*/ 0 w 799710"/>
              <a:gd name="T3" fmla="*/ 83874 h 504352"/>
              <a:gd name="T4" fmla="*/ 1251 w 799710"/>
              <a:gd name="T5" fmla="*/ 69363 h 504352"/>
              <a:gd name="T6" fmla="*/ 18339 w 799710"/>
              <a:gd name="T7" fmla="*/ 31540 h 504352"/>
              <a:gd name="T8" fmla="*/ 51001 w 799710"/>
              <a:gd name="T9" fmla="*/ 6702 h 504352"/>
              <a:gd name="T10" fmla="*/ 714579 w 799710"/>
              <a:gd name="T11" fmla="*/ 0 h 504352"/>
              <a:gd name="T12" fmla="*/ 729100 w 799710"/>
              <a:gd name="T13" fmla="*/ 1250 h 504352"/>
              <a:gd name="T14" fmla="*/ 766950 w 799710"/>
              <a:gd name="T15" fmla="*/ 18325 h 504352"/>
              <a:gd name="T16" fmla="*/ 791806 w 799710"/>
              <a:gd name="T17" fmla="*/ 50964 h 504352"/>
              <a:gd name="T18" fmla="*/ 798513 w 799710"/>
              <a:gd name="T19" fmla="*/ 419364 h 504352"/>
              <a:gd name="T20" fmla="*/ 797262 w 799710"/>
              <a:gd name="T21" fmla="*/ 433875 h 504352"/>
              <a:gd name="T22" fmla="*/ 780174 w 799710"/>
              <a:gd name="T23" fmla="*/ 471698 h 504352"/>
              <a:gd name="T24" fmla="*/ 747512 w 799710"/>
              <a:gd name="T25" fmla="*/ 496536 h 504352"/>
              <a:gd name="T26" fmla="*/ 83934 w 799710"/>
              <a:gd name="T27" fmla="*/ 503238 h 504352"/>
              <a:gd name="T28" fmla="*/ 69413 w 799710"/>
              <a:gd name="T29" fmla="*/ 501988 h 504352"/>
              <a:gd name="T30" fmla="*/ 31563 w 799710"/>
              <a:gd name="T31" fmla="*/ 484913 h 504352"/>
              <a:gd name="T32" fmla="*/ 6707 w 799710"/>
              <a:gd name="T33" fmla="*/ 452274 h 504352"/>
              <a:gd name="T34" fmla="*/ 0 w 799710"/>
              <a:gd name="T35" fmla="*/ 419364 h 5043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99710" h="504352">
                <a:moveTo>
                  <a:pt x="0" y="420292"/>
                </a:moveTo>
                <a:lnTo>
                  <a:pt x="0" y="84060"/>
                </a:lnTo>
                <a:lnTo>
                  <a:pt x="1253" y="69517"/>
                </a:lnTo>
                <a:lnTo>
                  <a:pt x="18366" y="31610"/>
                </a:lnTo>
                <a:lnTo>
                  <a:pt x="51077" y="6717"/>
                </a:lnTo>
                <a:lnTo>
                  <a:pt x="715650" y="0"/>
                </a:lnTo>
                <a:lnTo>
                  <a:pt x="730193" y="1253"/>
                </a:lnTo>
                <a:lnTo>
                  <a:pt x="768100" y="18366"/>
                </a:lnTo>
                <a:lnTo>
                  <a:pt x="792993" y="51077"/>
                </a:lnTo>
                <a:lnTo>
                  <a:pt x="799710" y="420292"/>
                </a:lnTo>
                <a:lnTo>
                  <a:pt x="798457" y="434835"/>
                </a:lnTo>
                <a:lnTo>
                  <a:pt x="781344" y="472742"/>
                </a:lnTo>
                <a:lnTo>
                  <a:pt x="748633" y="497635"/>
                </a:lnTo>
                <a:lnTo>
                  <a:pt x="84060" y="504352"/>
                </a:lnTo>
                <a:lnTo>
                  <a:pt x="69517" y="503099"/>
                </a:lnTo>
                <a:lnTo>
                  <a:pt x="31610" y="485986"/>
                </a:lnTo>
                <a:lnTo>
                  <a:pt x="6717" y="453275"/>
                </a:lnTo>
                <a:lnTo>
                  <a:pt x="0" y="420292"/>
                </a:lnTo>
                <a:close/>
              </a:path>
            </a:pathLst>
          </a:custGeom>
          <a:noFill/>
          <a:ln w="31750">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4" name="object 122"/>
          <p:cNvSpPr txBox="1">
            <a:spLocks noChangeArrowheads="1"/>
          </p:cNvSpPr>
          <p:nvPr/>
        </p:nvSpPr>
        <p:spPr bwMode="auto">
          <a:xfrm>
            <a:off x="1206500" y="3586163"/>
            <a:ext cx="568325"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indent="1270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pPr>
              <a:lnSpc>
                <a:spcPts val="1200"/>
              </a:lnSpc>
            </a:pPr>
            <a:r>
              <a:rPr kumimoji="0" lang="en-US" altLang="zh-CN" sz="1100">
                <a:latin typeface="Trebuchet MS" charset="0"/>
                <a:cs typeface="Trebuchet MS" charset="0"/>
              </a:rPr>
              <a:t>Data Relayout</a:t>
            </a:r>
          </a:p>
        </p:txBody>
      </p:sp>
      <p:sp>
        <p:nvSpPr>
          <p:cNvPr id="125" name="object 123"/>
          <p:cNvSpPr>
            <a:spLocks/>
          </p:cNvSpPr>
          <p:nvPr/>
        </p:nvSpPr>
        <p:spPr bwMode="auto">
          <a:xfrm>
            <a:off x="9210675" y="3787775"/>
            <a:ext cx="1725613" cy="1133475"/>
          </a:xfrm>
          <a:custGeom>
            <a:avLst/>
            <a:gdLst>
              <a:gd name="T0" fmla="*/ 0 w 1726255"/>
              <a:gd name="T1" fmla="*/ 944559 h 1133931"/>
              <a:gd name="T2" fmla="*/ 0 w 1726255"/>
              <a:gd name="T3" fmla="*/ 188916 h 1133931"/>
              <a:gd name="T4" fmla="*/ 626 w 1726255"/>
              <a:gd name="T5" fmla="*/ 173422 h 1133931"/>
              <a:gd name="T6" fmla="*/ 9630 w 1726255"/>
              <a:gd name="T7" fmla="*/ 129204 h 1133931"/>
              <a:gd name="T8" fmla="*/ 28304 w 1726255"/>
              <a:gd name="T9" fmla="*/ 89403 h 1133931"/>
              <a:gd name="T10" fmla="*/ 55333 w 1726255"/>
              <a:gd name="T11" fmla="*/ 55332 h 1133931"/>
              <a:gd name="T12" fmla="*/ 89406 w 1726255"/>
              <a:gd name="T13" fmla="*/ 28304 h 1133931"/>
              <a:gd name="T14" fmla="*/ 129208 w 1726255"/>
              <a:gd name="T15" fmla="*/ 9630 h 1133931"/>
              <a:gd name="T16" fmla="*/ 173427 w 1726255"/>
              <a:gd name="T17" fmla="*/ 626 h 1133931"/>
              <a:gd name="T18" fmla="*/ 188922 w 1726255"/>
              <a:gd name="T19" fmla="*/ 0 h 1133931"/>
              <a:gd name="T20" fmla="*/ 1536690 w 1726255"/>
              <a:gd name="T21" fmla="*/ 0 h 1133931"/>
              <a:gd name="T22" fmla="*/ 1582090 w 1726255"/>
              <a:gd name="T23" fmla="*/ 5490 h 1133931"/>
              <a:gd name="T24" fmla="*/ 1623511 w 1726255"/>
              <a:gd name="T25" fmla="*/ 21086 h 1133931"/>
              <a:gd name="T26" fmla="*/ 1659639 w 1726255"/>
              <a:gd name="T27" fmla="*/ 45475 h 1133931"/>
              <a:gd name="T28" fmla="*/ 1689162 w 1726255"/>
              <a:gd name="T29" fmla="*/ 77344 h 1133931"/>
              <a:gd name="T30" fmla="*/ 1710767 w 1726255"/>
              <a:gd name="T31" fmla="*/ 115382 h 1133931"/>
              <a:gd name="T32" fmla="*/ 1723140 w 1726255"/>
              <a:gd name="T33" fmla="*/ 158272 h 1133931"/>
              <a:gd name="T34" fmla="*/ 1725613 w 1726255"/>
              <a:gd name="T35" fmla="*/ 188916 h 1133931"/>
              <a:gd name="T36" fmla="*/ 1725613 w 1726255"/>
              <a:gd name="T37" fmla="*/ 944559 h 1133931"/>
              <a:gd name="T38" fmla="*/ 1720122 w 1726255"/>
              <a:gd name="T39" fmla="*/ 989958 h 1133931"/>
              <a:gd name="T40" fmla="*/ 1704526 w 1726255"/>
              <a:gd name="T41" fmla="*/ 1031376 h 1133931"/>
              <a:gd name="T42" fmla="*/ 1680136 w 1726255"/>
              <a:gd name="T43" fmla="*/ 1067504 h 1133931"/>
              <a:gd name="T44" fmla="*/ 1648266 w 1726255"/>
              <a:gd name="T45" fmla="*/ 1097025 h 1133931"/>
              <a:gd name="T46" fmla="*/ 1610227 w 1726255"/>
              <a:gd name="T47" fmla="*/ 1118629 h 1133931"/>
              <a:gd name="T48" fmla="*/ 1567335 w 1726255"/>
              <a:gd name="T49" fmla="*/ 1131002 h 1133931"/>
              <a:gd name="T50" fmla="*/ 1536690 w 1726255"/>
              <a:gd name="T51" fmla="*/ 1133475 h 1133931"/>
              <a:gd name="T52" fmla="*/ 188922 w 1726255"/>
              <a:gd name="T53" fmla="*/ 1133475 h 1133931"/>
              <a:gd name="T54" fmla="*/ 143522 w 1726255"/>
              <a:gd name="T55" fmla="*/ 1127984 h 1133931"/>
              <a:gd name="T56" fmla="*/ 102101 w 1726255"/>
              <a:gd name="T57" fmla="*/ 1112388 h 1133931"/>
              <a:gd name="T58" fmla="*/ 65973 w 1726255"/>
              <a:gd name="T59" fmla="*/ 1087999 h 1133931"/>
              <a:gd name="T60" fmla="*/ 36450 w 1726255"/>
              <a:gd name="T61" fmla="*/ 1056130 h 1133931"/>
              <a:gd name="T62" fmla="*/ 14845 w 1726255"/>
              <a:gd name="T63" fmla="*/ 1018093 h 1133931"/>
              <a:gd name="T64" fmla="*/ 2472 w 1726255"/>
              <a:gd name="T65" fmla="*/ 975202 h 1133931"/>
              <a:gd name="T66" fmla="*/ 0 w 1726255"/>
              <a:gd name="T67" fmla="*/ 944559 h 11339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26255" h="1133931">
                <a:moveTo>
                  <a:pt x="0" y="944939"/>
                </a:moveTo>
                <a:lnTo>
                  <a:pt x="0" y="188992"/>
                </a:lnTo>
                <a:lnTo>
                  <a:pt x="626" y="173492"/>
                </a:lnTo>
                <a:lnTo>
                  <a:pt x="9634" y="129256"/>
                </a:lnTo>
                <a:lnTo>
                  <a:pt x="28315" y="89439"/>
                </a:lnTo>
                <a:lnTo>
                  <a:pt x="55354" y="55354"/>
                </a:lnTo>
                <a:lnTo>
                  <a:pt x="89439" y="28315"/>
                </a:lnTo>
                <a:lnTo>
                  <a:pt x="129256" y="9634"/>
                </a:lnTo>
                <a:lnTo>
                  <a:pt x="173492" y="626"/>
                </a:lnTo>
                <a:lnTo>
                  <a:pt x="188992" y="0"/>
                </a:lnTo>
                <a:lnTo>
                  <a:pt x="1537262" y="0"/>
                </a:lnTo>
                <a:lnTo>
                  <a:pt x="1582679" y="5492"/>
                </a:lnTo>
                <a:lnTo>
                  <a:pt x="1624115" y="21094"/>
                </a:lnTo>
                <a:lnTo>
                  <a:pt x="1660256" y="45493"/>
                </a:lnTo>
                <a:lnTo>
                  <a:pt x="1689790" y="77375"/>
                </a:lnTo>
                <a:lnTo>
                  <a:pt x="1711403" y="115428"/>
                </a:lnTo>
                <a:lnTo>
                  <a:pt x="1723781" y="158336"/>
                </a:lnTo>
                <a:lnTo>
                  <a:pt x="1726255" y="188992"/>
                </a:lnTo>
                <a:lnTo>
                  <a:pt x="1726255" y="944939"/>
                </a:lnTo>
                <a:lnTo>
                  <a:pt x="1720762" y="990356"/>
                </a:lnTo>
                <a:lnTo>
                  <a:pt x="1705160" y="1031791"/>
                </a:lnTo>
                <a:lnTo>
                  <a:pt x="1680761" y="1067933"/>
                </a:lnTo>
                <a:lnTo>
                  <a:pt x="1648879" y="1097466"/>
                </a:lnTo>
                <a:lnTo>
                  <a:pt x="1610826" y="1119079"/>
                </a:lnTo>
                <a:lnTo>
                  <a:pt x="1567918" y="1131457"/>
                </a:lnTo>
                <a:lnTo>
                  <a:pt x="1537262" y="1133931"/>
                </a:lnTo>
                <a:lnTo>
                  <a:pt x="188992" y="1133931"/>
                </a:lnTo>
                <a:lnTo>
                  <a:pt x="143575" y="1128438"/>
                </a:lnTo>
                <a:lnTo>
                  <a:pt x="102139" y="1112836"/>
                </a:lnTo>
                <a:lnTo>
                  <a:pt x="65998" y="1088437"/>
                </a:lnTo>
                <a:lnTo>
                  <a:pt x="36464" y="1056555"/>
                </a:lnTo>
                <a:lnTo>
                  <a:pt x="14851" y="1018503"/>
                </a:lnTo>
                <a:lnTo>
                  <a:pt x="2473" y="975594"/>
                </a:lnTo>
                <a:lnTo>
                  <a:pt x="0" y="944939"/>
                </a:lnTo>
                <a:close/>
              </a:path>
            </a:pathLst>
          </a:custGeom>
          <a:noFill/>
          <a:ln w="31750">
            <a:solidFill>
              <a:srgbClr val="4271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6" name="object 124"/>
          <p:cNvSpPr txBox="1"/>
          <p:nvPr/>
        </p:nvSpPr>
        <p:spPr>
          <a:xfrm>
            <a:off x="9639300" y="3898900"/>
            <a:ext cx="863600" cy="225425"/>
          </a:xfrm>
          <a:prstGeom prst="rect">
            <a:avLst/>
          </a:prstGeom>
        </p:spPr>
        <p:txBody>
          <a:bodyPr lIns="0" tIns="0" rIns="0" bIns="0"/>
          <a:lstStyle/>
          <a:p>
            <a:pPr marL="12700">
              <a:defRPr/>
            </a:pPr>
            <a:r>
              <a:rPr sz="1400" spc="-10" dirty="0">
                <a:latin typeface="Trebuchet MS"/>
                <a:cs typeface="Trebuchet MS"/>
              </a:rPr>
              <a:t>Z</a:t>
            </a:r>
            <a:r>
              <a:rPr sz="1400" spc="-15" dirty="0">
                <a:latin typeface="Trebuchet MS"/>
                <a:cs typeface="Trebuchet MS"/>
              </a:rPr>
              <a:t>oo</a:t>
            </a:r>
            <a:r>
              <a:rPr sz="1400" dirty="0">
                <a:latin typeface="Trebuchet MS"/>
                <a:cs typeface="Trebuchet MS"/>
              </a:rPr>
              <a:t>keeper</a:t>
            </a:r>
            <a:endParaRPr sz="1400">
              <a:latin typeface="Trebuchet MS"/>
              <a:cs typeface="Trebuchet MS"/>
            </a:endParaRPr>
          </a:p>
        </p:txBody>
      </p:sp>
      <p:sp>
        <p:nvSpPr>
          <p:cNvPr id="127" name="object 125"/>
          <p:cNvSpPr>
            <a:spLocks/>
          </p:cNvSpPr>
          <p:nvPr/>
        </p:nvSpPr>
        <p:spPr bwMode="auto">
          <a:xfrm>
            <a:off x="347663" y="5954713"/>
            <a:ext cx="8456612" cy="0"/>
          </a:xfrm>
          <a:custGeom>
            <a:avLst/>
            <a:gdLst>
              <a:gd name="T0" fmla="*/ 0 w 8455320"/>
              <a:gd name="T1" fmla="*/ 8456612 w 8455320"/>
              <a:gd name="T2" fmla="*/ 0 60000 65536"/>
              <a:gd name="T3" fmla="*/ 0 60000 65536"/>
            </a:gdLst>
            <a:ahLst/>
            <a:cxnLst>
              <a:cxn ang="T2">
                <a:pos x="T0" y="0"/>
              </a:cxn>
              <a:cxn ang="T3">
                <a:pos x="T1" y="0"/>
              </a:cxn>
            </a:cxnLst>
            <a:rect l="0" t="0" r="r" b="b"/>
            <a:pathLst>
              <a:path w="8455320">
                <a:moveTo>
                  <a:pt x="0" y="0"/>
                </a:moveTo>
                <a:lnTo>
                  <a:pt x="8455320" y="0"/>
                </a:lnTo>
              </a:path>
            </a:pathLst>
          </a:custGeom>
          <a:noFill/>
          <a:ln w="12700">
            <a:solidFill>
              <a:srgbClr val="5B9BD5"/>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8" name="object 126"/>
          <p:cNvSpPr>
            <a:spLocks/>
          </p:cNvSpPr>
          <p:nvPr/>
        </p:nvSpPr>
        <p:spPr bwMode="auto">
          <a:xfrm>
            <a:off x="7812088" y="2819400"/>
            <a:ext cx="1133475" cy="568325"/>
          </a:xfrm>
          <a:custGeom>
            <a:avLst/>
            <a:gdLst>
              <a:gd name="T0" fmla="*/ 0 w 1133623"/>
              <a:gd name="T1" fmla="*/ 473602 h 566999"/>
              <a:gd name="T2" fmla="*/ 0 w 1133623"/>
              <a:gd name="T3" fmla="*/ 94722 h 566999"/>
              <a:gd name="T4" fmla="*/ 1118 w 1133623"/>
              <a:gd name="T5" fmla="*/ 80105 h 566999"/>
              <a:gd name="T6" fmla="*/ 16556 w 1133623"/>
              <a:gd name="T7" fmla="*/ 41146 h 566999"/>
              <a:gd name="T8" fmla="*/ 46613 w 1133623"/>
              <a:gd name="T9" fmla="*/ 13041 h 566999"/>
              <a:gd name="T10" fmla="*/ 86782 w 1133623"/>
              <a:gd name="T11" fmla="*/ 310 h 566999"/>
              <a:gd name="T12" fmla="*/ 1038985 w 1133623"/>
              <a:gd name="T13" fmla="*/ 0 h 566999"/>
              <a:gd name="T14" fmla="*/ 1053567 w 1133623"/>
              <a:gd name="T15" fmla="*/ 1121 h 566999"/>
              <a:gd name="T16" fmla="*/ 1092430 w 1133623"/>
              <a:gd name="T17" fmla="*/ 16597 h 566999"/>
              <a:gd name="T18" fmla="*/ 1120466 w 1133623"/>
              <a:gd name="T19" fmla="*/ 46728 h 566999"/>
              <a:gd name="T20" fmla="*/ 1133165 w 1133623"/>
              <a:gd name="T21" fmla="*/ 86996 h 566999"/>
              <a:gd name="T22" fmla="*/ 1133475 w 1133623"/>
              <a:gd name="T23" fmla="*/ 473602 h 566999"/>
              <a:gd name="T24" fmla="*/ 1132357 w 1133623"/>
              <a:gd name="T25" fmla="*/ 488220 h 566999"/>
              <a:gd name="T26" fmla="*/ 1116919 w 1133623"/>
              <a:gd name="T27" fmla="*/ 527179 h 566999"/>
              <a:gd name="T28" fmla="*/ 1086862 w 1133623"/>
              <a:gd name="T29" fmla="*/ 555284 h 566999"/>
              <a:gd name="T30" fmla="*/ 1046693 w 1133623"/>
              <a:gd name="T31" fmla="*/ 568014 h 566999"/>
              <a:gd name="T32" fmla="*/ 94489 w 1133623"/>
              <a:gd name="T33" fmla="*/ 568325 h 566999"/>
              <a:gd name="T34" fmla="*/ 79908 w 1133623"/>
              <a:gd name="T35" fmla="*/ 567204 h 566999"/>
              <a:gd name="T36" fmla="*/ 41045 w 1133623"/>
              <a:gd name="T37" fmla="*/ 551728 h 566999"/>
              <a:gd name="T38" fmla="*/ 13009 w 1133623"/>
              <a:gd name="T39" fmla="*/ 521597 h 566999"/>
              <a:gd name="T40" fmla="*/ 309 w 1133623"/>
              <a:gd name="T41" fmla="*/ 481329 h 566999"/>
              <a:gd name="T42" fmla="*/ 0 w 1133623"/>
              <a:gd name="T43" fmla="*/ 473602 h 5669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3623" h="566999">
                <a:moveTo>
                  <a:pt x="0" y="472497"/>
                </a:moveTo>
                <a:lnTo>
                  <a:pt x="0" y="94501"/>
                </a:lnTo>
                <a:lnTo>
                  <a:pt x="1118" y="79918"/>
                </a:lnTo>
                <a:lnTo>
                  <a:pt x="16558" y="41050"/>
                </a:lnTo>
                <a:lnTo>
                  <a:pt x="46619" y="13011"/>
                </a:lnTo>
                <a:lnTo>
                  <a:pt x="86793" y="309"/>
                </a:lnTo>
                <a:lnTo>
                  <a:pt x="1039121" y="0"/>
                </a:lnTo>
                <a:lnTo>
                  <a:pt x="1053705" y="1118"/>
                </a:lnTo>
                <a:lnTo>
                  <a:pt x="1092573" y="16558"/>
                </a:lnTo>
                <a:lnTo>
                  <a:pt x="1120612" y="46619"/>
                </a:lnTo>
                <a:lnTo>
                  <a:pt x="1133313" y="86793"/>
                </a:lnTo>
                <a:lnTo>
                  <a:pt x="1133623" y="472497"/>
                </a:lnTo>
                <a:lnTo>
                  <a:pt x="1132505" y="487081"/>
                </a:lnTo>
                <a:lnTo>
                  <a:pt x="1117065" y="525949"/>
                </a:lnTo>
                <a:lnTo>
                  <a:pt x="1087004" y="553988"/>
                </a:lnTo>
                <a:lnTo>
                  <a:pt x="1046830" y="566689"/>
                </a:lnTo>
                <a:lnTo>
                  <a:pt x="94501" y="566999"/>
                </a:lnTo>
                <a:lnTo>
                  <a:pt x="79918" y="565881"/>
                </a:lnTo>
                <a:lnTo>
                  <a:pt x="41050" y="550441"/>
                </a:lnTo>
                <a:lnTo>
                  <a:pt x="13011" y="520380"/>
                </a:lnTo>
                <a:lnTo>
                  <a:pt x="309" y="480206"/>
                </a:lnTo>
                <a:lnTo>
                  <a:pt x="0" y="472497"/>
                </a:lnTo>
                <a:close/>
              </a:path>
            </a:pathLst>
          </a:custGeom>
          <a:noFill/>
          <a:ln w="31749">
            <a:solidFill>
              <a:srgbClr val="02569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29" name="object 127"/>
          <p:cNvSpPr txBox="1">
            <a:spLocks noChangeArrowheads="1"/>
          </p:cNvSpPr>
          <p:nvPr/>
        </p:nvSpPr>
        <p:spPr bwMode="auto">
          <a:xfrm>
            <a:off x="8216900" y="2908300"/>
            <a:ext cx="330200" cy="20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2700">
              <a:defRPr kumimoji="1" sz="2400">
                <a:solidFill>
                  <a:srgbClr val="000000"/>
                </a:solidFill>
                <a:latin typeface="Calibri" charset="0"/>
                <a:ea typeface="宋体" charset="0"/>
                <a:cs typeface="Calibri" charset="0"/>
                <a:sym typeface="Calibri" charset="0"/>
              </a:defRPr>
            </a:lvl1pPr>
            <a:lvl2pPr marL="742950" indent="-285750">
              <a:defRPr kumimoji="1" sz="2400">
                <a:solidFill>
                  <a:srgbClr val="000000"/>
                </a:solidFill>
                <a:latin typeface="Calibri" charset="0"/>
                <a:ea typeface="Calibri" charset="0"/>
                <a:cs typeface="Calibri" charset="0"/>
                <a:sym typeface="Calibri" charset="0"/>
              </a:defRPr>
            </a:lvl2pPr>
            <a:lvl3pPr marL="1143000" indent="-228600">
              <a:defRPr kumimoji="1" sz="2400">
                <a:solidFill>
                  <a:srgbClr val="000000"/>
                </a:solidFill>
                <a:latin typeface="Calibri" charset="0"/>
                <a:ea typeface="Calibri" charset="0"/>
                <a:cs typeface="Calibri" charset="0"/>
                <a:sym typeface="Calibri" charset="0"/>
              </a:defRPr>
            </a:lvl3pPr>
            <a:lvl4pPr marL="1600200" indent="-228600">
              <a:defRPr kumimoji="1" sz="2400">
                <a:solidFill>
                  <a:srgbClr val="000000"/>
                </a:solidFill>
                <a:latin typeface="Calibri" charset="0"/>
                <a:ea typeface="Calibri" charset="0"/>
                <a:cs typeface="Calibri" charset="0"/>
                <a:sym typeface="Calibri" charset="0"/>
              </a:defRPr>
            </a:lvl4pPr>
            <a:lvl5pPr marL="2057400" indent="-228600">
              <a:defRPr kumimoji="1" sz="2400">
                <a:solidFill>
                  <a:srgbClr val="000000"/>
                </a:solidFill>
                <a:latin typeface="Calibri" charset="0"/>
                <a:ea typeface="Calibri" charset="0"/>
                <a:cs typeface="Calibri" charset="0"/>
                <a:sym typeface="Calibri" charset="0"/>
              </a:defRPr>
            </a:lvl5pPr>
            <a:lvl6pPr marL="25146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6pPr>
            <a:lvl7pPr marL="29718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7pPr>
            <a:lvl8pPr marL="34290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8pPr>
            <a:lvl9pPr marL="3886200" indent="-228600" fontAlgn="base" hangingPunct="0">
              <a:spcBef>
                <a:spcPct val="0"/>
              </a:spcBef>
              <a:spcAft>
                <a:spcPct val="0"/>
              </a:spcAft>
              <a:defRPr kumimoji="1" sz="2400">
                <a:solidFill>
                  <a:srgbClr val="000000"/>
                </a:solidFill>
                <a:latin typeface="Calibri" charset="0"/>
                <a:ea typeface="Calibri" charset="0"/>
                <a:cs typeface="Calibri" charset="0"/>
                <a:sym typeface="Calibri" charset="0"/>
              </a:defRPr>
            </a:lvl9pPr>
          </a:lstStyle>
          <a:p>
            <a:r>
              <a:rPr kumimoji="0" lang="en-US" altLang="zh-CN" sz="1300" b="1">
                <a:latin typeface="Trebuchet MS" charset="0"/>
                <a:cs typeface="Trebuchet MS" charset="0"/>
              </a:rPr>
              <a:t>MFS</a:t>
            </a:r>
            <a:endParaRPr kumimoji="0" lang="en-US" altLang="zh-CN" sz="1300">
              <a:latin typeface="Trebuchet MS" charset="0"/>
              <a:cs typeface="Trebuchet MS" charset="0"/>
            </a:endParaRPr>
          </a:p>
        </p:txBody>
      </p:sp>
      <p:sp>
        <p:nvSpPr>
          <p:cNvPr id="130" name="object 128"/>
          <p:cNvSpPr txBox="1"/>
          <p:nvPr/>
        </p:nvSpPr>
        <p:spPr>
          <a:xfrm>
            <a:off x="7937500" y="3098800"/>
            <a:ext cx="890588" cy="209550"/>
          </a:xfrm>
          <a:prstGeom prst="rect">
            <a:avLst/>
          </a:prstGeom>
        </p:spPr>
        <p:txBody>
          <a:bodyPr lIns="0" tIns="0" rIns="0" bIns="0"/>
          <a:lstStyle/>
          <a:p>
            <a:pPr marL="12700">
              <a:defRPr/>
            </a:pPr>
            <a:r>
              <a:rPr sz="1300" b="1" spc="-75" dirty="0">
                <a:latin typeface="Trebuchet MS"/>
                <a:cs typeface="Trebuchet MS"/>
              </a:rPr>
              <a:t>P</a:t>
            </a:r>
            <a:r>
              <a:rPr sz="1300" b="1" spc="-10" dirty="0">
                <a:latin typeface="Trebuchet MS"/>
                <a:cs typeface="Trebuchet MS"/>
              </a:rPr>
              <a:t>eer</a:t>
            </a:r>
            <a:r>
              <a:rPr sz="1300" b="1" spc="-5" dirty="0">
                <a:latin typeface="Trebuchet MS"/>
                <a:cs typeface="Trebuchet MS"/>
              </a:rPr>
              <a:t> </a:t>
            </a:r>
            <a:r>
              <a:rPr sz="1300" b="1" dirty="0">
                <a:latin typeface="Trebuchet MS"/>
                <a:cs typeface="Trebuchet MS"/>
              </a:rPr>
              <a:t>N</a:t>
            </a:r>
            <a:r>
              <a:rPr sz="1300" b="1" spc="-10" dirty="0">
                <a:latin typeface="Trebuchet MS"/>
                <a:cs typeface="Trebuchet MS"/>
              </a:rPr>
              <a:t>odes</a:t>
            </a:r>
            <a:endParaRPr sz="1300">
              <a:latin typeface="Trebuchet MS"/>
              <a:cs typeface="Trebuchet MS"/>
            </a:endParaRPr>
          </a:p>
        </p:txBody>
      </p:sp>
      <p:sp>
        <p:nvSpPr>
          <p:cNvPr id="131" name="object 129"/>
          <p:cNvSpPr>
            <a:spLocks/>
          </p:cNvSpPr>
          <p:nvPr/>
        </p:nvSpPr>
        <p:spPr bwMode="auto">
          <a:xfrm>
            <a:off x="7485063" y="3243263"/>
            <a:ext cx="241300" cy="25400"/>
          </a:xfrm>
          <a:custGeom>
            <a:avLst/>
            <a:gdLst>
              <a:gd name="T0" fmla="*/ 0 w 241458"/>
              <a:gd name="T1" fmla="*/ 25400 h 25026"/>
              <a:gd name="T2" fmla="*/ 6312 w 241458"/>
              <a:gd name="T3" fmla="*/ 24735 h 25026"/>
              <a:gd name="T4" fmla="*/ 18936 w 241458"/>
              <a:gd name="T5" fmla="*/ 23407 h 25026"/>
              <a:gd name="T6" fmla="*/ 31560 w 241458"/>
              <a:gd name="T7" fmla="*/ 22077 h 25026"/>
              <a:gd name="T8" fmla="*/ 69433 w 241458"/>
              <a:gd name="T9" fmla="*/ 18090 h 25026"/>
              <a:gd name="T10" fmla="*/ 107305 w 241458"/>
              <a:gd name="T11" fmla="*/ 14105 h 25026"/>
              <a:gd name="T12" fmla="*/ 157801 w 241458"/>
              <a:gd name="T13" fmla="*/ 8788 h 25026"/>
              <a:gd name="T14" fmla="*/ 183049 w 241458"/>
              <a:gd name="T15" fmla="*/ 6131 h 25026"/>
              <a:gd name="T16" fmla="*/ 195673 w 241458"/>
              <a:gd name="T17" fmla="*/ 4803 h 25026"/>
              <a:gd name="T18" fmla="*/ 208297 w 241458"/>
              <a:gd name="T19" fmla="*/ 3473 h 25026"/>
              <a:gd name="T20" fmla="*/ 220920 w 241458"/>
              <a:gd name="T21" fmla="*/ 2145 h 25026"/>
              <a:gd name="T22" fmla="*/ 233545 w 241458"/>
              <a:gd name="T23" fmla="*/ 816 h 25026"/>
              <a:gd name="T24" fmla="*/ 241300 w 241458"/>
              <a:gd name="T25" fmla="*/ 0 h 250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1458" h="25026">
                <a:moveTo>
                  <a:pt x="0" y="25026"/>
                </a:moveTo>
                <a:lnTo>
                  <a:pt x="6316" y="24371"/>
                </a:lnTo>
                <a:lnTo>
                  <a:pt x="18948" y="23062"/>
                </a:lnTo>
                <a:lnTo>
                  <a:pt x="31581" y="21752"/>
                </a:lnTo>
                <a:lnTo>
                  <a:pt x="69478" y="17824"/>
                </a:lnTo>
                <a:lnTo>
                  <a:pt x="107375" y="13897"/>
                </a:lnTo>
                <a:lnTo>
                  <a:pt x="157904" y="8659"/>
                </a:lnTo>
                <a:lnTo>
                  <a:pt x="183169" y="6041"/>
                </a:lnTo>
                <a:lnTo>
                  <a:pt x="195801" y="4732"/>
                </a:lnTo>
                <a:lnTo>
                  <a:pt x="208433" y="3422"/>
                </a:lnTo>
                <a:lnTo>
                  <a:pt x="221065" y="2113"/>
                </a:lnTo>
                <a:lnTo>
                  <a:pt x="233698" y="804"/>
                </a:lnTo>
                <a:lnTo>
                  <a:pt x="241458" y="0"/>
                </a:lnTo>
              </a:path>
            </a:pathLst>
          </a:custGeom>
          <a:noFill/>
          <a:ln w="12700">
            <a:solidFill>
              <a:srgbClr val="FF93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zh-CN" altLang="en-US"/>
          </a:p>
        </p:txBody>
      </p:sp>
      <p:sp>
        <p:nvSpPr>
          <p:cNvPr id="132" name="object 130"/>
          <p:cNvSpPr>
            <a:spLocks/>
          </p:cNvSpPr>
          <p:nvPr/>
        </p:nvSpPr>
        <p:spPr bwMode="auto">
          <a:xfrm>
            <a:off x="7715250" y="3206750"/>
            <a:ext cx="80963" cy="74613"/>
          </a:xfrm>
          <a:custGeom>
            <a:avLst/>
            <a:gdLst>
              <a:gd name="T0" fmla="*/ 0 w 79721"/>
              <a:gd name="T1" fmla="*/ 0 h 75794"/>
              <a:gd name="T2" fmla="*/ 7978 w 79721"/>
              <a:gd name="T3" fmla="*/ 74613 h 75794"/>
              <a:gd name="T4" fmla="*/ 80963 w 79721"/>
              <a:gd name="T5" fmla="*/ 29573 h 75794"/>
              <a:gd name="T6" fmla="*/ 0 w 79721"/>
              <a:gd name="T7" fmla="*/ 0 h 757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721" h="75794">
                <a:moveTo>
                  <a:pt x="0" y="0"/>
                </a:moveTo>
                <a:lnTo>
                  <a:pt x="7856" y="75794"/>
                </a:lnTo>
                <a:lnTo>
                  <a:pt x="79721" y="30041"/>
                </a:lnTo>
                <a:lnTo>
                  <a:pt x="0" y="0"/>
                </a:lnTo>
                <a:close/>
              </a:path>
            </a:pathLst>
          </a:custGeom>
          <a:solidFill>
            <a:srgbClr val="FF93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
        <p:nvSpPr>
          <p:cNvPr id="133" name="object 131"/>
          <p:cNvSpPr>
            <a:spLocks/>
          </p:cNvSpPr>
          <p:nvPr/>
        </p:nvSpPr>
        <p:spPr bwMode="auto">
          <a:xfrm>
            <a:off x="7415213" y="3230563"/>
            <a:ext cx="79375" cy="74612"/>
          </a:xfrm>
          <a:custGeom>
            <a:avLst/>
            <a:gdLst>
              <a:gd name="T0" fmla="*/ 71554 w 79721"/>
              <a:gd name="T1" fmla="*/ 0 h 75793"/>
              <a:gd name="T2" fmla="*/ 0 w 79721"/>
              <a:gd name="T3" fmla="*/ 45040 h 75793"/>
              <a:gd name="T4" fmla="*/ 79375 w 79721"/>
              <a:gd name="T5" fmla="*/ 74612 h 75793"/>
              <a:gd name="T6" fmla="*/ 71554 w 79721"/>
              <a:gd name="T7" fmla="*/ 0 h 757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9721" h="75793">
                <a:moveTo>
                  <a:pt x="71866" y="0"/>
                </a:moveTo>
                <a:lnTo>
                  <a:pt x="0" y="45753"/>
                </a:lnTo>
                <a:lnTo>
                  <a:pt x="79721" y="75793"/>
                </a:lnTo>
                <a:lnTo>
                  <a:pt x="71866" y="0"/>
                </a:lnTo>
                <a:close/>
              </a:path>
            </a:pathLst>
          </a:custGeom>
          <a:solidFill>
            <a:srgbClr val="FF93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zh-CN" altLang="en-US"/>
          </a:p>
        </p:txBody>
      </p:sp>
    </p:spTree>
    <p:extLst>
      <p:ext uri="{BB962C8B-B14F-4D97-AF65-F5344CB8AC3E}">
        <p14:creationId xmlns:p14="http://schemas.microsoft.com/office/powerpoint/2010/main" val="423024207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Main Components</a:t>
            </a:r>
            <a:endParaRPr lang="en-US" dirty="0">
              <a:solidFill>
                <a:schemeClr val="tx1"/>
              </a:solidFill>
            </a:endParaRPr>
          </a:p>
        </p:txBody>
      </p:sp>
      <p:sp>
        <p:nvSpPr>
          <p:cNvPr id="28" name="TextBox 27"/>
          <p:cNvSpPr txBox="1"/>
          <p:nvPr/>
        </p:nvSpPr>
        <p:spPr>
          <a:xfrm>
            <a:off x="668827" y="1411347"/>
            <a:ext cx="10977073" cy="3785652"/>
          </a:xfrm>
          <a:prstGeom prst="rect">
            <a:avLst/>
          </a:prstGeom>
          <a:noFill/>
        </p:spPr>
        <p:txBody>
          <a:bodyPr wrap="square" rtlCol="0">
            <a:spAutoFit/>
          </a:bodyPr>
          <a:lstStyle/>
          <a:p>
            <a:pPr marL="285750" indent="-342900">
              <a:lnSpc>
                <a:spcPct val="150000"/>
              </a:lnSpc>
              <a:buSzPct val="100000"/>
              <a:buFont typeface="Arial"/>
              <a:buChar char="•"/>
              <a:defRPr/>
            </a:pPr>
            <a:r>
              <a:rPr lang="en-US" altLang="zh-CN" sz="2000" dirty="0">
                <a:latin typeface="+mj-lt"/>
                <a:ea typeface="+mj-ea"/>
                <a:cs typeface="+mj-cs"/>
                <a:sym typeface="Pirulen Rg" charset="0"/>
              </a:rPr>
              <a:t>MFS</a:t>
            </a:r>
          </a:p>
          <a:p>
            <a:pPr marL="285750" indent="-342900">
              <a:lnSpc>
                <a:spcPct val="150000"/>
              </a:lnSpc>
              <a:buSzPct val="100000"/>
              <a:buFont typeface="Arial"/>
              <a:buChar char="•"/>
              <a:defRPr/>
            </a:pPr>
            <a:r>
              <a:rPr lang="en-US" altLang="zh-CN" sz="2000" dirty="0">
                <a:latin typeface="+mj-lt"/>
                <a:ea typeface="+mj-ea"/>
                <a:cs typeface="+mj-cs"/>
                <a:sym typeface="Pirulen Rg" charset="0"/>
              </a:rPr>
              <a:t>Object Manager</a:t>
            </a:r>
          </a:p>
          <a:p>
            <a:pPr marL="285750" indent="-342900">
              <a:lnSpc>
                <a:spcPct val="150000"/>
              </a:lnSpc>
              <a:buSzPct val="100000"/>
              <a:buFont typeface="Arial"/>
              <a:buChar char="•"/>
              <a:defRPr/>
            </a:pPr>
            <a:r>
              <a:rPr lang="en-US" altLang="zh-CN" sz="2000" dirty="0">
                <a:latin typeface="+mj-lt"/>
                <a:ea typeface="+mj-ea"/>
                <a:cs typeface="+mj-cs"/>
                <a:sym typeface="Pirulen Rg" charset="0"/>
              </a:rPr>
              <a:t>Database</a:t>
            </a:r>
          </a:p>
          <a:p>
            <a:pPr marL="285750" indent="-342900">
              <a:lnSpc>
                <a:spcPct val="150000"/>
              </a:lnSpc>
              <a:buSzPct val="100000"/>
              <a:buFont typeface="Arial"/>
              <a:buChar char="•"/>
              <a:defRPr/>
            </a:pPr>
            <a:r>
              <a:rPr lang="en-US" altLang="zh-CN" sz="2000" dirty="0">
                <a:latin typeface="+mj-lt"/>
                <a:ea typeface="+mj-ea"/>
                <a:cs typeface="+mj-cs"/>
                <a:sym typeface="Pirulen Rg" charset="0"/>
              </a:rPr>
              <a:t>Zookeeper</a:t>
            </a:r>
          </a:p>
          <a:p>
            <a:pPr marL="285750" indent="-342900">
              <a:lnSpc>
                <a:spcPct val="150000"/>
              </a:lnSpc>
              <a:buSzPct val="100000"/>
              <a:buFont typeface="Arial"/>
              <a:buChar char="•"/>
              <a:defRPr/>
            </a:pPr>
            <a:r>
              <a:rPr lang="en-US" altLang="zh-CN" sz="2000" dirty="0">
                <a:latin typeface="+mj-lt"/>
                <a:ea typeface="+mj-ea"/>
                <a:cs typeface="+mj-cs"/>
                <a:sym typeface="Pirulen Rg" charset="0"/>
              </a:rPr>
              <a:t>NFS</a:t>
            </a:r>
          </a:p>
          <a:p>
            <a:pPr marL="285750" indent="-342900">
              <a:lnSpc>
                <a:spcPct val="150000"/>
              </a:lnSpc>
              <a:buSzPct val="100000"/>
              <a:buFont typeface="Arial"/>
              <a:buChar char="•"/>
              <a:defRPr/>
            </a:pPr>
            <a:r>
              <a:rPr lang="en-US" altLang="zh-CN" sz="2000" dirty="0">
                <a:latin typeface="+mj-lt"/>
                <a:ea typeface="+mj-ea"/>
                <a:cs typeface="+mj-cs"/>
                <a:sym typeface="Pirulen Rg" charset="0"/>
              </a:rPr>
              <a:t>Management</a:t>
            </a:r>
          </a:p>
          <a:p>
            <a:pPr marL="742950" lvl="1" indent="-342900">
              <a:lnSpc>
                <a:spcPct val="150000"/>
              </a:lnSpc>
              <a:buSzPct val="100000"/>
              <a:buFont typeface="Arial"/>
              <a:buChar char="•"/>
              <a:defRPr/>
            </a:pPr>
            <a:r>
              <a:rPr lang="en-US" altLang="zh-CN" sz="2000" dirty="0" err="1">
                <a:latin typeface="+mj-lt"/>
                <a:ea typeface="+mj-ea"/>
                <a:cs typeface="+mj-cs"/>
                <a:sym typeface="Pirulen Rg" charset="0"/>
              </a:rPr>
              <a:t>MxCloudConnect</a:t>
            </a:r>
            <a:endParaRPr lang="en-US" altLang="zh-CN" sz="2000" dirty="0">
              <a:latin typeface="+mj-lt"/>
              <a:ea typeface="+mj-ea"/>
              <a:cs typeface="+mj-cs"/>
              <a:sym typeface="Pirulen Rg" charset="0"/>
            </a:endParaRPr>
          </a:p>
          <a:p>
            <a:pPr marL="742950" lvl="1" indent="-342900">
              <a:lnSpc>
                <a:spcPct val="150000"/>
              </a:lnSpc>
              <a:buSzPct val="100000"/>
              <a:buFont typeface="Arial"/>
              <a:buChar char="•"/>
              <a:defRPr/>
            </a:pPr>
            <a:r>
              <a:rPr lang="en-US" altLang="zh-CN" sz="2000" dirty="0" err="1">
                <a:latin typeface="+mj-lt"/>
                <a:ea typeface="+mj-ea"/>
                <a:cs typeface="+mj-cs"/>
                <a:sym typeface="Pirulen Rg" charset="0"/>
              </a:rPr>
              <a:t>MxInsight</a:t>
            </a: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423024207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Services</a:t>
            </a:r>
            <a:endParaRPr lang="en-US" dirty="0">
              <a:solidFill>
                <a:schemeClr val="tx1"/>
              </a:solidFill>
            </a:endParaRPr>
          </a:p>
        </p:txBody>
      </p:sp>
      <p:sp>
        <p:nvSpPr>
          <p:cNvPr id="28" name="TextBox 27"/>
          <p:cNvSpPr txBox="1"/>
          <p:nvPr/>
        </p:nvSpPr>
        <p:spPr>
          <a:xfrm>
            <a:off x="643427" y="1233547"/>
            <a:ext cx="10977073" cy="5055230"/>
          </a:xfrm>
          <a:prstGeom prst="rect">
            <a:avLst/>
          </a:prstGeom>
          <a:noFill/>
        </p:spPr>
        <p:txBody>
          <a:bodyPr wrap="square" rtlCol="0">
            <a:spAutoFit/>
          </a:bodyPr>
          <a:lstStyle/>
          <a:p>
            <a:pPr marL="285750" indent="-285750">
              <a:lnSpc>
                <a:spcPct val="150000"/>
              </a:lnSpc>
              <a:buSzPct val="100000"/>
              <a:buFont typeface="Arial" charset="0"/>
              <a:buChar char="•"/>
              <a:defRPr/>
            </a:pPr>
            <a:r>
              <a:rPr lang="en-US" altLang="zh-CN" dirty="0">
                <a:latin typeface="+mj-lt"/>
                <a:ea typeface="+mj-ea"/>
                <a:cs typeface="+mj-cs"/>
                <a:sym typeface="Pirulen Rg" charset="0"/>
              </a:rPr>
              <a:t>System</a:t>
            </a:r>
            <a:r>
              <a:rPr lang="en-US" altLang="zh-CN" dirty="0">
                <a:latin typeface="Pirulen Rg" charset="0"/>
                <a:cs typeface="Pirulen Rg" charset="0"/>
                <a:sym typeface="Pirulen Rg" charset="0"/>
              </a:rPr>
              <a:t> </a:t>
            </a:r>
            <a:r>
              <a:rPr lang="en-US" altLang="zh-CN" dirty="0">
                <a:latin typeface="+mj-lt"/>
                <a:ea typeface="+mj-ea"/>
                <a:cs typeface="+mj-cs"/>
                <a:sym typeface="Pirulen Rg" charset="0"/>
              </a:rPr>
              <a:t>Level</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monit</a:t>
            </a:r>
            <a:r>
              <a:rPr lang="en-US" altLang="zh-CN" dirty="0">
                <a:latin typeface="+mj-lt"/>
                <a:ea typeface="+mj-ea"/>
                <a:cs typeface="+mj-cs"/>
                <a:sym typeface="Pirulen Rg" charset="0"/>
              </a:rPr>
              <a:t> to monitor system status</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nfsd</a:t>
            </a:r>
            <a:r>
              <a:rPr lang="en-US" altLang="zh-CN" dirty="0">
                <a:latin typeface="+mj-lt"/>
                <a:ea typeface="+mj-ea"/>
                <a:cs typeface="+mj-cs"/>
                <a:sym typeface="Pirulen Rg" charset="0"/>
              </a:rPr>
              <a:t> for the NFS v3 server</a:t>
            </a:r>
          </a:p>
          <a:p>
            <a:pPr marL="285750" indent="-285750">
              <a:lnSpc>
                <a:spcPct val="150000"/>
              </a:lnSpc>
              <a:buSzPct val="100000"/>
              <a:buFont typeface="Arial" charset="0"/>
              <a:buChar char="•"/>
              <a:defRPr/>
            </a:pPr>
            <a:r>
              <a:rPr lang="en-US" altLang="zh-CN" dirty="0" err="1">
                <a:latin typeface="+mj-lt"/>
                <a:ea typeface="+mj-ea"/>
                <a:cs typeface="+mj-cs"/>
                <a:sym typeface="Pirulen Rg" charset="0"/>
              </a:rPr>
              <a:t>Maxta</a:t>
            </a:r>
            <a:r>
              <a:rPr lang="en-US" altLang="zh-CN" dirty="0">
                <a:latin typeface="+mj-lt"/>
                <a:ea typeface="+mj-ea"/>
                <a:cs typeface="+mj-cs"/>
                <a:sym typeface="Pirulen Rg" charset="0"/>
              </a:rPr>
              <a:t> File System (MFS)</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mfsd</a:t>
            </a:r>
            <a:r>
              <a:rPr lang="en-US" altLang="zh-CN" dirty="0">
                <a:latin typeface="+mj-lt"/>
                <a:ea typeface="+mj-ea"/>
                <a:cs typeface="+mj-cs"/>
                <a:sym typeface="Pirulen Rg" charset="0"/>
              </a:rPr>
              <a:t> for MFS</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mfsmonit</a:t>
            </a:r>
            <a:r>
              <a:rPr lang="en-US" altLang="zh-CN" dirty="0">
                <a:latin typeface="+mj-lt"/>
                <a:ea typeface="+mj-ea"/>
                <a:cs typeface="+mj-cs"/>
                <a:sym typeface="Pirulen Rg" charset="0"/>
              </a:rPr>
              <a:t> to monitor MFS</a:t>
            </a:r>
          </a:p>
          <a:p>
            <a:pPr marL="285750" indent="-285750">
              <a:lnSpc>
                <a:spcPct val="150000"/>
              </a:lnSpc>
              <a:buSzPct val="100000"/>
              <a:buFont typeface="Arial" charset="0"/>
              <a:buChar char="•"/>
              <a:defRPr/>
            </a:pPr>
            <a:r>
              <a:rPr lang="en-US" altLang="zh-CN" dirty="0">
                <a:latin typeface="+mj-lt"/>
                <a:ea typeface="+mj-ea"/>
                <a:cs typeface="+mj-cs"/>
                <a:sym typeface="Pirulen Rg" charset="0"/>
              </a:rPr>
              <a:t>Object Manager (OM)</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omNodeWatcher</a:t>
            </a:r>
            <a:r>
              <a:rPr lang="en-US" altLang="zh-CN" dirty="0">
                <a:latin typeface="+mj-lt"/>
                <a:ea typeface="+mj-ea"/>
                <a:cs typeface="+mj-cs"/>
                <a:sym typeface="Pirulen Rg" charset="0"/>
              </a:rPr>
              <a:t> to monitor node status</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omWalker</a:t>
            </a:r>
            <a:r>
              <a:rPr lang="en-US" altLang="zh-CN" dirty="0">
                <a:latin typeface="+mj-lt"/>
                <a:ea typeface="+mj-ea"/>
                <a:cs typeface="+mj-cs"/>
                <a:sym typeface="Pirulen Rg" charset="0"/>
              </a:rPr>
              <a:t> to initiate </a:t>
            </a:r>
            <a:r>
              <a:rPr lang="en-US" altLang="zh-CN" dirty="0" err="1">
                <a:latin typeface="+mj-lt"/>
                <a:ea typeface="+mj-ea"/>
                <a:cs typeface="+mj-cs"/>
                <a:sym typeface="Pirulen Rg" charset="0"/>
              </a:rPr>
              <a:t>resync</a:t>
            </a:r>
            <a:r>
              <a:rPr lang="en-US" altLang="zh-CN" dirty="0">
                <a:latin typeface="+mj-lt"/>
                <a:ea typeface="+mj-ea"/>
                <a:cs typeface="+mj-cs"/>
                <a:sym typeface="Pirulen Rg" charset="0"/>
              </a:rPr>
              <a:t> when necessary</a:t>
            </a:r>
          </a:p>
          <a:p>
            <a:pPr marL="285750" indent="-285750">
              <a:lnSpc>
                <a:spcPct val="150000"/>
              </a:lnSpc>
              <a:buSzPct val="100000"/>
              <a:buFont typeface="Arial" charset="0"/>
              <a:buChar char="•"/>
              <a:defRPr/>
            </a:pPr>
            <a:r>
              <a:rPr lang="en-US" altLang="zh-CN" dirty="0">
                <a:latin typeface="+mj-lt"/>
                <a:ea typeface="+mj-ea"/>
                <a:cs typeface="+mj-cs"/>
                <a:sym typeface="Pirulen Rg" charset="0"/>
              </a:rPr>
              <a:t>Management Framework</a:t>
            </a:r>
          </a:p>
          <a:p>
            <a:pPr marL="742950" lvl="1" indent="-285750">
              <a:lnSpc>
                <a:spcPct val="150000"/>
              </a:lnSpc>
              <a:buSzPct val="100000"/>
              <a:buFont typeface="Arial" charset="0"/>
              <a:buChar char="•"/>
              <a:defRPr/>
            </a:pPr>
            <a:r>
              <a:rPr lang="en-US" altLang="zh-CN" dirty="0">
                <a:latin typeface="+mj-lt"/>
                <a:ea typeface="+mj-ea"/>
                <a:cs typeface="+mj-cs"/>
                <a:sym typeface="Pirulen Rg" charset="0"/>
              </a:rPr>
              <a:t>Tomcat to provide management API</a:t>
            </a:r>
          </a:p>
          <a:p>
            <a:pPr marL="742950" lvl="1" indent="-285750">
              <a:lnSpc>
                <a:spcPct val="150000"/>
              </a:lnSpc>
              <a:buSzPct val="100000"/>
              <a:buFont typeface="Arial" charset="0"/>
              <a:buChar char="•"/>
              <a:defRPr/>
            </a:pPr>
            <a:r>
              <a:rPr lang="en-US" altLang="zh-CN" dirty="0" err="1">
                <a:latin typeface="+mj-lt"/>
                <a:ea typeface="+mj-ea"/>
                <a:cs typeface="+mj-cs"/>
                <a:sym typeface="Pirulen Rg" charset="0"/>
              </a:rPr>
              <a:t>ZooKeeper</a:t>
            </a:r>
            <a:r>
              <a:rPr lang="en-US" altLang="zh-CN" dirty="0">
                <a:latin typeface="+mj-lt"/>
                <a:ea typeface="+mj-ea"/>
                <a:cs typeface="+mj-cs"/>
                <a:sym typeface="Pirulen Rg" charset="0"/>
              </a:rPr>
              <a:t> to provide clustering services</a:t>
            </a:r>
          </a:p>
        </p:txBody>
      </p:sp>
    </p:spTree>
    <p:extLst>
      <p:ext uri="{BB962C8B-B14F-4D97-AF65-F5344CB8AC3E}">
        <p14:creationId xmlns:p14="http://schemas.microsoft.com/office/powerpoint/2010/main" val="4230242070"/>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NFS</a:t>
            </a:r>
            <a:endParaRPr lang="en-US" dirty="0">
              <a:solidFill>
                <a:schemeClr val="tx1"/>
              </a:solidFill>
            </a:endParaRPr>
          </a:p>
        </p:txBody>
      </p:sp>
      <p:sp>
        <p:nvSpPr>
          <p:cNvPr id="28" name="TextBox 27"/>
          <p:cNvSpPr txBox="1"/>
          <p:nvPr/>
        </p:nvSpPr>
        <p:spPr>
          <a:xfrm>
            <a:off x="668827" y="1411347"/>
            <a:ext cx="10977073" cy="3385542"/>
          </a:xfrm>
          <a:prstGeom prst="rect">
            <a:avLst/>
          </a:prstGeom>
          <a:noFill/>
        </p:spPr>
        <p:txBody>
          <a:bodyPr wrap="square" rtlCol="0">
            <a:spAutoFit/>
          </a:bodyPr>
          <a:lstStyle/>
          <a:p>
            <a:pPr marL="342900" indent="-342900">
              <a:lnSpc>
                <a:spcPct val="150000"/>
              </a:lnSpc>
              <a:buSzPct val="100000"/>
              <a:buFont typeface="Arial"/>
              <a:buChar char="•"/>
              <a:defRPr/>
            </a:pPr>
            <a:r>
              <a:rPr lang="en-US" altLang="zh-CN" sz="2400" dirty="0">
                <a:latin typeface="+mj-lt"/>
                <a:ea typeface="+mj-ea"/>
                <a:cs typeface="+mj-cs"/>
                <a:sym typeface="Pirulen Rg" charset="0"/>
              </a:rPr>
              <a:t>Shared storage is mounted as NFS </a:t>
            </a:r>
            <a:r>
              <a:rPr lang="en-US" altLang="zh-CN" sz="2400" dirty="0" err="1">
                <a:latin typeface="+mj-lt"/>
                <a:ea typeface="+mj-ea"/>
                <a:cs typeface="+mj-cs"/>
                <a:sym typeface="Pirulen Rg" charset="0"/>
              </a:rPr>
              <a:t>Datastore</a:t>
            </a:r>
            <a:endParaRPr lang="en-US" altLang="zh-CN" sz="2400" dirty="0">
              <a:latin typeface="+mj-lt"/>
              <a:ea typeface="+mj-ea"/>
              <a:cs typeface="+mj-cs"/>
              <a:sym typeface="Pirulen Rg" charset="0"/>
            </a:endParaRPr>
          </a:p>
          <a:p>
            <a:pPr marL="342900" indent="-342900">
              <a:lnSpc>
                <a:spcPct val="150000"/>
              </a:lnSpc>
              <a:buSzPct val="100000"/>
              <a:buFont typeface="Arial"/>
              <a:buChar char="•"/>
              <a:defRPr/>
            </a:pPr>
            <a:r>
              <a:rPr lang="en-US" altLang="zh-CN" sz="2400" dirty="0">
                <a:latin typeface="+mj-lt"/>
                <a:ea typeface="+mj-ea"/>
                <a:cs typeface="+mj-cs"/>
                <a:sym typeface="Pirulen Rg" charset="0"/>
              </a:rPr>
              <a:t>Currently we are using NFSv3</a:t>
            </a:r>
          </a:p>
          <a:p>
            <a:pPr marL="342900" indent="-342900">
              <a:lnSpc>
                <a:spcPct val="150000"/>
              </a:lnSpc>
              <a:buSzPct val="100000"/>
              <a:buFont typeface="Arial"/>
              <a:buChar char="•"/>
              <a:defRPr/>
            </a:pPr>
            <a:r>
              <a:rPr lang="en-US" altLang="zh-CN" sz="2400" dirty="0">
                <a:latin typeface="+mj-lt"/>
                <a:ea typeface="+mj-ea"/>
                <a:cs typeface="+mj-cs"/>
                <a:sym typeface="Pirulen Rg" charset="0"/>
              </a:rPr>
              <a:t>Mount point: /mount </a:t>
            </a:r>
            <a:r>
              <a:rPr lang="en-US" altLang="zh-CN" sz="2400" dirty="0" err="1">
                <a:latin typeface="+mj-lt"/>
                <a:ea typeface="+mj-ea"/>
                <a:cs typeface="+mj-cs"/>
                <a:sym typeface="Pirulen Rg" charset="0"/>
              </a:rPr>
              <a:t>uuid</a:t>
            </a:r>
            <a:endParaRPr lang="en-US" altLang="zh-CN" sz="2400" dirty="0">
              <a:latin typeface="+mj-lt"/>
              <a:ea typeface="+mj-ea"/>
              <a:cs typeface="+mj-cs"/>
              <a:sym typeface="Pirulen Rg" charset="0"/>
            </a:endParaRPr>
          </a:p>
          <a:p>
            <a:pPr marL="342900" indent="-342900">
              <a:lnSpc>
                <a:spcPct val="150000"/>
              </a:lnSpc>
              <a:buSzPct val="100000"/>
              <a:buFont typeface="Arial"/>
              <a:buChar char="•"/>
              <a:defRPr/>
            </a:pPr>
            <a:r>
              <a:rPr lang="en-US" altLang="zh-CN" sz="2400" dirty="0">
                <a:latin typeface="+mj-lt"/>
                <a:ea typeface="+mj-ea"/>
                <a:cs typeface="+mj-cs"/>
                <a:sym typeface="Pirulen Rg" charset="0"/>
              </a:rPr>
              <a:t>Folder: /</a:t>
            </a:r>
            <a:r>
              <a:rPr lang="en-US" altLang="zh-CN" sz="2400" dirty="0" err="1">
                <a:latin typeface="+mj-lt"/>
                <a:ea typeface="+mj-ea"/>
                <a:cs typeface="+mj-cs"/>
                <a:sym typeface="Pirulen Rg" charset="0"/>
              </a:rPr>
              <a:t>maxta</a:t>
            </a:r>
            <a:endParaRPr lang="en-US" altLang="zh-CN" sz="2400" dirty="0">
              <a:latin typeface="+mj-lt"/>
              <a:ea typeface="+mj-ea"/>
              <a:cs typeface="+mj-cs"/>
              <a:sym typeface="Pirulen Rg" charset="0"/>
            </a:endParaRPr>
          </a:p>
          <a:p>
            <a:pPr marL="342900" indent="-342900">
              <a:lnSpc>
                <a:spcPct val="150000"/>
              </a:lnSpc>
              <a:buSzPct val="100000"/>
              <a:buFont typeface="Arial"/>
              <a:buChar char="•"/>
              <a:defRPr/>
            </a:pPr>
            <a:r>
              <a:rPr lang="en-US" altLang="zh-CN" sz="2400" dirty="0">
                <a:latin typeface="+mj-lt"/>
                <a:ea typeface="+mj-ea"/>
                <a:cs typeface="+mj-cs"/>
                <a:sym typeface="Pirulen Rg" charset="0"/>
              </a:rPr>
              <a:t>Only support Thin provisioning currently</a:t>
            </a:r>
          </a:p>
          <a:p>
            <a:pPr>
              <a:lnSpc>
                <a:spcPct val="150000"/>
              </a:lnSpc>
              <a:defRPr/>
            </a:pPr>
            <a:endParaRPr lang="en-US" altLang="zh-CN" sz="2400" dirty="0">
              <a:latin typeface="+mj-lt"/>
              <a:ea typeface="+mj-ea"/>
              <a:cs typeface="+mj-cs"/>
            </a:endParaRPr>
          </a:p>
        </p:txBody>
      </p:sp>
    </p:spTree>
    <p:extLst>
      <p:ext uri="{BB962C8B-B14F-4D97-AF65-F5344CB8AC3E}">
        <p14:creationId xmlns:p14="http://schemas.microsoft.com/office/powerpoint/2010/main" val="423024207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Clustering and Unified Namespace</a:t>
            </a:r>
            <a:endParaRPr lang="en-US" dirty="0">
              <a:solidFill>
                <a:schemeClr val="tx1"/>
              </a:solidFill>
            </a:endParaRPr>
          </a:p>
        </p:txBody>
      </p:sp>
      <p:sp>
        <p:nvSpPr>
          <p:cNvPr id="28" name="TextBox 27"/>
          <p:cNvSpPr txBox="1"/>
          <p:nvPr/>
        </p:nvSpPr>
        <p:spPr>
          <a:xfrm>
            <a:off x="668827" y="1411347"/>
            <a:ext cx="10977073" cy="5047535"/>
          </a:xfrm>
          <a:prstGeom prst="rect">
            <a:avLst/>
          </a:prstGeom>
          <a:noFill/>
        </p:spPr>
        <p:txBody>
          <a:bodyPr wrap="square" rtlCol="0">
            <a:spAutoFit/>
          </a:bodyPr>
          <a:lstStyle/>
          <a:p>
            <a:pPr marL="285750" indent="-285750">
              <a:lnSpc>
                <a:spcPct val="150000"/>
              </a:lnSpc>
              <a:buSzPct val="100000"/>
              <a:buFont typeface="Arial" charset="0"/>
              <a:buChar char="•"/>
              <a:defRPr/>
            </a:pPr>
            <a:r>
              <a:rPr lang="en-US" altLang="zh-CN" sz="2400" dirty="0">
                <a:latin typeface="+mj-lt"/>
                <a:ea typeface="+mj-ea"/>
                <a:cs typeface="+mj-cs"/>
                <a:sym typeface="Pirulen Rg" charset="0"/>
              </a:rPr>
              <a:t>Clustering — zookeeper</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Provides synchronization and maintains a quorum across all nodes </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Minimum of three node</a:t>
            </a:r>
          </a:p>
          <a:p>
            <a:pPr marL="285750" indent="-285750">
              <a:lnSpc>
                <a:spcPct val="150000"/>
              </a:lnSpc>
              <a:buSzPct val="100000"/>
              <a:buFont typeface="Arial" charset="0"/>
              <a:buChar char="•"/>
              <a:defRPr/>
            </a:pPr>
            <a:r>
              <a:rPr lang="en-US" altLang="zh-CN" sz="2400" dirty="0">
                <a:latin typeface="+mj-lt"/>
                <a:ea typeface="+mj-ea"/>
                <a:cs typeface="+mj-cs"/>
                <a:sym typeface="Pirulen Rg" charset="0"/>
              </a:rPr>
              <a:t>Unified Namespace</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Provides all nodes in the </a:t>
            </a:r>
            <a:r>
              <a:rPr lang="en-US" altLang="zh-CN" sz="2400" dirty="0" err="1">
                <a:latin typeface="+mj-lt"/>
                <a:ea typeface="+mj-ea"/>
                <a:cs typeface="+mj-cs"/>
                <a:sym typeface="Pirulen Rg" charset="0"/>
              </a:rPr>
              <a:t>Maxta</a:t>
            </a:r>
            <a:r>
              <a:rPr lang="en-US" altLang="zh-CN" sz="2400" dirty="0">
                <a:latin typeface="+mj-lt"/>
                <a:ea typeface="+mj-ea"/>
                <a:cs typeface="+mj-cs"/>
                <a:sym typeface="Pirulen Rg" charset="0"/>
              </a:rPr>
              <a:t> cluster with visibility to the same hierarchy of objects</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Minimum of three node</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Remains global consistent</a:t>
            </a:r>
          </a:p>
          <a:p>
            <a:pPr>
              <a:lnSpc>
                <a:spcPct val="150000"/>
              </a:lnSpc>
              <a:defRPr/>
            </a:pPr>
            <a:endParaRPr lang="en-US" altLang="zh-CN" sz="2400" dirty="0">
              <a:latin typeface="+mj-lt"/>
              <a:ea typeface="+mj-ea"/>
              <a:cs typeface="+mj-cs"/>
            </a:endParaRP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3032" y="2715260"/>
            <a:ext cx="3858768" cy="875763"/>
          </a:xfrm>
          <a:prstGeom prst="rect">
            <a:avLst/>
          </a:prstGeom>
        </p:spPr>
        <p:txBody>
          <a:bodyPr anchor="ctr">
            <a:normAutofit/>
          </a:bodyPr>
          <a:lstStyle/>
          <a:p>
            <a:pPr marL="58737" indent="0"/>
            <a:r>
              <a:rPr lang="en-US" altLang="zh-CN" i="1" dirty="0" err="1">
                <a:solidFill>
                  <a:schemeClr val="tx1"/>
                </a:solidFill>
              </a:rPr>
              <a:t>Maxta</a:t>
            </a:r>
            <a:r>
              <a:rPr lang="en-US" altLang="zh-CN" i="1" dirty="0">
                <a:solidFill>
                  <a:schemeClr val="tx1"/>
                </a:solidFill>
              </a:rPr>
              <a:t> File System</a:t>
            </a:r>
          </a:p>
        </p:txBody>
      </p:sp>
    </p:spTree>
    <p:extLst>
      <p:ext uri="{BB962C8B-B14F-4D97-AF65-F5344CB8AC3E}">
        <p14:creationId xmlns:p14="http://schemas.microsoft.com/office/powerpoint/2010/main" val="90922273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err="1">
                <a:solidFill>
                  <a:schemeClr val="tx1"/>
                </a:solidFill>
              </a:rPr>
              <a:t>Maxta</a:t>
            </a:r>
            <a:r>
              <a:rPr lang="en-US" altLang="zh-CN" dirty="0">
                <a:solidFill>
                  <a:schemeClr val="tx1"/>
                </a:solidFill>
              </a:rPr>
              <a:t> Distributed File System</a:t>
            </a:r>
            <a:endParaRPr lang="en-US" dirty="0">
              <a:solidFill>
                <a:schemeClr val="tx1"/>
              </a:solidFill>
            </a:endParaRPr>
          </a:p>
        </p:txBody>
      </p:sp>
      <p:sp>
        <p:nvSpPr>
          <p:cNvPr id="64" name="Rectangle 2"/>
          <p:cNvSpPr>
            <a:spLocks/>
          </p:cNvSpPr>
          <p:nvPr/>
        </p:nvSpPr>
        <p:spPr bwMode="auto">
          <a:xfrm>
            <a:off x="400050" y="1403350"/>
            <a:ext cx="11545888" cy="33855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285750" indent="-285750">
              <a:lnSpc>
                <a:spcPct val="150000"/>
              </a:lnSpc>
              <a:buSzPct val="100000"/>
              <a:buFont typeface="Arial" charset="0"/>
              <a:buChar char="•"/>
              <a:defRPr/>
            </a:pPr>
            <a:r>
              <a:rPr lang="en-US" altLang="zh-CN" sz="2400" dirty="0" err="1">
                <a:latin typeface="+mj-lt"/>
                <a:ea typeface="+mj-ea"/>
                <a:cs typeface="+mj-cs"/>
                <a:sym typeface="Pirulen Rg" charset="0"/>
              </a:rPr>
              <a:t>MxSP</a:t>
            </a:r>
            <a:r>
              <a:rPr lang="en-US" altLang="zh-CN" sz="2400" dirty="0">
                <a:latin typeface="+mj-lt"/>
                <a:ea typeface="+mj-ea"/>
                <a:cs typeface="+mj-cs"/>
                <a:sym typeface="Pirulen Rg" charset="0"/>
              </a:rPr>
              <a:t> uses </a:t>
            </a:r>
            <a:r>
              <a:rPr lang="en-US" altLang="zh-CN" sz="2400" dirty="0" err="1">
                <a:latin typeface="+mj-lt"/>
                <a:ea typeface="+mj-ea"/>
                <a:cs typeface="+mj-cs"/>
                <a:sym typeface="Pirulen Rg" charset="0"/>
              </a:rPr>
              <a:t>Maxta’s</a:t>
            </a:r>
            <a:r>
              <a:rPr lang="en-US" altLang="zh-CN" sz="2400" dirty="0">
                <a:latin typeface="+mj-lt"/>
                <a:ea typeface="+mj-ea"/>
                <a:cs typeface="+mj-cs"/>
                <a:sym typeface="Pirulen Rg" charset="0"/>
              </a:rPr>
              <a:t> own highly scalable, resilient </a:t>
            </a:r>
            <a:r>
              <a:rPr lang="en-US" altLang="zh-CN" sz="2400" dirty="0" err="1">
                <a:latin typeface="+mj-lt"/>
                <a:ea typeface="+mj-ea"/>
                <a:cs typeface="+mj-cs"/>
                <a:sym typeface="Pirulen Rg" charset="0"/>
              </a:rPr>
              <a:t>Maxta</a:t>
            </a:r>
            <a:r>
              <a:rPr lang="en-US" altLang="zh-CN" sz="2400" dirty="0">
                <a:latin typeface="+mj-lt"/>
                <a:ea typeface="+mj-ea"/>
                <a:cs typeface="+mj-cs"/>
                <a:sym typeface="Pirulen Rg" charset="0"/>
              </a:rPr>
              <a:t> Distributed File System (MFS) to deliver shared storage with enterprise class services.</a:t>
            </a:r>
          </a:p>
          <a:p>
            <a:pPr marL="285750" indent="-285750">
              <a:lnSpc>
                <a:spcPct val="150000"/>
              </a:lnSpc>
              <a:buSzPct val="100000"/>
              <a:buFont typeface="Arial" charset="0"/>
              <a:buChar char="•"/>
              <a:defRPr/>
            </a:pPr>
            <a:r>
              <a:rPr lang="en-US" altLang="zh-CN" sz="2400" dirty="0">
                <a:latin typeface="+mj-lt"/>
                <a:ea typeface="+mj-ea"/>
                <a:cs typeface="+mj-cs"/>
                <a:sym typeface="Pirulen Rg" charset="0"/>
              </a:rPr>
              <a:t>MFS eliminates split-brain conditions by synchronizing operations between instances across the cluster.</a:t>
            </a:r>
          </a:p>
          <a:p>
            <a:pPr marL="285750" indent="-285750">
              <a:lnSpc>
                <a:spcPct val="150000"/>
              </a:lnSpc>
              <a:buSzPct val="100000"/>
              <a:buFont typeface="Arial" charset="0"/>
              <a:buChar char="•"/>
              <a:defRPr/>
            </a:pPr>
            <a:r>
              <a:rPr lang="en-US" altLang="zh-CN" sz="2400" dirty="0">
                <a:latin typeface="+mj-lt"/>
                <a:ea typeface="+mj-ea"/>
                <a:cs typeface="+mj-cs"/>
                <a:sym typeface="Pirulen Rg" charset="0"/>
              </a:rPr>
              <a:t>MFS runs on each server in the virtualization cluster to deliver a highly available and scalable global namespace. </a:t>
            </a:r>
          </a:p>
        </p:txBody>
      </p:sp>
    </p:spTree>
    <p:extLst>
      <p:ext uri="{BB962C8B-B14F-4D97-AF65-F5344CB8AC3E}">
        <p14:creationId xmlns:p14="http://schemas.microsoft.com/office/powerpoint/2010/main" val="408851561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Read I/O Path</a:t>
            </a:r>
            <a:endParaRPr lang="en-US" dirty="0">
              <a:solidFill>
                <a:schemeClr val="tx1"/>
              </a:solidFill>
            </a:endParaRPr>
          </a:p>
        </p:txBody>
      </p:sp>
      <p:grpSp>
        <p:nvGrpSpPr>
          <p:cNvPr id="64" name="Group 8"/>
          <p:cNvGrpSpPr/>
          <p:nvPr/>
        </p:nvGrpSpPr>
        <p:grpSpPr>
          <a:xfrm>
            <a:off x="484862" y="1082555"/>
            <a:ext cx="11323649" cy="3248145"/>
            <a:chOff x="256262" y="1594565"/>
            <a:chExt cx="11323649" cy="4957664"/>
          </a:xfrm>
        </p:grpSpPr>
        <p:grpSp>
          <p:nvGrpSpPr>
            <p:cNvPr id="65" name="Group 9"/>
            <p:cNvGrpSpPr/>
            <p:nvPr/>
          </p:nvGrpSpPr>
          <p:grpSpPr>
            <a:xfrm>
              <a:off x="847306" y="1594565"/>
              <a:ext cx="1799911" cy="457200"/>
              <a:chOff x="598472" y="1577901"/>
              <a:chExt cx="1799911" cy="457200"/>
            </a:xfrm>
          </p:grpSpPr>
          <p:pic>
            <p:nvPicPr>
              <p:cNvPr id="159" name="Picture 103" descr="ICON_VM_detailed_2labels_Q30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72" y="1577901"/>
                <a:ext cx="380823" cy="457200"/>
              </a:xfrm>
              <a:prstGeom prst="rect">
                <a:avLst/>
              </a:prstGeom>
              <a:noFill/>
              <a:ln w="9525">
                <a:noFill/>
                <a:miter lim="800000"/>
                <a:headEnd/>
                <a:tailEnd/>
              </a:ln>
            </p:spPr>
          </p:pic>
          <p:sp>
            <p:nvSpPr>
              <p:cNvPr id="160" name="TextBox 104"/>
              <p:cNvSpPr txBox="1"/>
              <p:nvPr/>
            </p:nvSpPr>
            <p:spPr>
              <a:xfrm>
                <a:off x="1059042" y="1644856"/>
                <a:ext cx="1339341" cy="307777"/>
              </a:xfrm>
              <a:prstGeom prst="rect">
                <a:avLst/>
              </a:prstGeom>
              <a:noFill/>
            </p:spPr>
            <p:txBody>
              <a:bodyPr wrap="none" rtlCol="0">
                <a:spAutoFit/>
              </a:bodyPr>
              <a:lstStyle/>
              <a:p>
                <a:r>
                  <a:rPr lang="en-US" sz="1400" b="1" dirty="0">
                    <a:solidFill>
                      <a:prstClr val="black"/>
                    </a:solidFill>
                  </a:rPr>
                  <a:t>Application VM</a:t>
                </a:r>
              </a:p>
            </p:txBody>
          </p:sp>
        </p:grpSp>
        <p:sp>
          <p:nvSpPr>
            <p:cNvPr id="66" name="Rectangle 10"/>
            <p:cNvSpPr>
              <a:spLocks noChangeAspect="1"/>
            </p:cNvSpPr>
            <p:nvPr/>
          </p:nvSpPr>
          <p:spPr>
            <a:xfrm>
              <a:off x="256262" y="2689053"/>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0</a:t>
              </a:r>
            </a:p>
          </p:txBody>
        </p:sp>
        <p:sp>
          <p:nvSpPr>
            <p:cNvPr id="67" name="Up Arrow 11"/>
            <p:cNvSpPr/>
            <p:nvPr/>
          </p:nvSpPr>
          <p:spPr>
            <a:xfrm>
              <a:off x="1077709" y="2072573"/>
              <a:ext cx="150420" cy="616480"/>
            </a:xfrm>
            <a:prstGeom prst="upArrow">
              <a:avLst/>
            </a:prstGeom>
            <a:solidFill>
              <a:schemeClr val="tx1"/>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Up Arrow 12"/>
            <p:cNvSpPr/>
            <p:nvPr/>
          </p:nvSpPr>
          <p:spPr>
            <a:xfrm>
              <a:off x="847306" y="2048797"/>
              <a:ext cx="150420" cy="64008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13"/>
            <p:cNvSpPr>
              <a:spLocks noChangeAspect="1"/>
            </p:cNvSpPr>
            <p:nvPr/>
          </p:nvSpPr>
          <p:spPr>
            <a:xfrm>
              <a:off x="1268964" y="2288550"/>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70" name="Oval 14"/>
            <p:cNvSpPr>
              <a:spLocks noChangeAspect="1"/>
            </p:cNvSpPr>
            <p:nvPr/>
          </p:nvSpPr>
          <p:spPr>
            <a:xfrm>
              <a:off x="644009" y="2289373"/>
              <a:ext cx="182880" cy="1828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6</a:t>
              </a:r>
              <a:endParaRPr lang="en-US" b="1" dirty="0">
                <a:solidFill>
                  <a:prstClr val="black"/>
                </a:solidFill>
              </a:endParaRPr>
            </a:p>
          </p:txBody>
        </p:sp>
        <p:sp>
          <p:nvSpPr>
            <p:cNvPr id="71" name="Down Arrow 15"/>
            <p:cNvSpPr/>
            <p:nvPr/>
          </p:nvSpPr>
          <p:spPr>
            <a:xfrm>
              <a:off x="1835718" y="3767845"/>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16"/>
            <p:cNvSpPr>
              <a:spLocks noChangeAspect="1"/>
            </p:cNvSpPr>
            <p:nvPr/>
          </p:nvSpPr>
          <p:spPr>
            <a:xfrm>
              <a:off x="1499724" y="5060929"/>
              <a:ext cx="979201"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73" name="Oval 17"/>
            <p:cNvSpPr>
              <a:spLocks noChangeAspect="1"/>
            </p:cNvSpPr>
            <p:nvPr/>
          </p:nvSpPr>
          <p:spPr>
            <a:xfrm>
              <a:off x="1176695" y="5003702"/>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74" name="Bent-Up Arrow 18"/>
            <p:cNvSpPr/>
            <p:nvPr/>
          </p:nvSpPr>
          <p:spPr>
            <a:xfrm flipH="1">
              <a:off x="1054206" y="3779385"/>
              <a:ext cx="445518" cy="1491301"/>
            </a:xfrm>
            <a:prstGeom prst="bentUpArrow">
              <a:avLst>
                <a:gd name="adj1" fmla="val 13186"/>
                <a:gd name="adj2" fmla="val 16114"/>
                <a:gd name="adj3" fmla="val 1917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19"/>
            <p:cNvSpPr/>
            <p:nvPr/>
          </p:nvSpPr>
          <p:spPr>
            <a:xfrm rot="16200000">
              <a:off x="3219018" y="2284982"/>
              <a:ext cx="114561" cy="1872533"/>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Down Arrow 20"/>
            <p:cNvSpPr/>
            <p:nvPr/>
          </p:nvSpPr>
          <p:spPr>
            <a:xfrm rot="5400000">
              <a:off x="3219018" y="2668978"/>
              <a:ext cx="114561" cy="1872533"/>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Left-Right Arrow 21"/>
            <p:cNvSpPr/>
            <p:nvPr/>
          </p:nvSpPr>
          <p:spPr>
            <a:xfrm>
              <a:off x="2350242" y="2678564"/>
              <a:ext cx="1852114"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78" name="Rectangle 22"/>
            <p:cNvSpPr>
              <a:spLocks noChangeAspect="1"/>
            </p:cNvSpPr>
            <p:nvPr/>
          </p:nvSpPr>
          <p:spPr>
            <a:xfrm>
              <a:off x="4202356" y="2688877"/>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1</a:t>
              </a:r>
            </a:p>
          </p:txBody>
        </p:sp>
        <p:sp>
          <p:nvSpPr>
            <p:cNvPr id="79" name="Down Arrow 23"/>
            <p:cNvSpPr/>
            <p:nvPr/>
          </p:nvSpPr>
          <p:spPr>
            <a:xfrm rot="16200000">
              <a:off x="6796469" y="2649968"/>
              <a:ext cx="114561" cy="1135246"/>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Down Arrow 24"/>
            <p:cNvSpPr/>
            <p:nvPr/>
          </p:nvSpPr>
          <p:spPr>
            <a:xfrm rot="5400000">
              <a:off x="6796467" y="3033967"/>
              <a:ext cx="114561" cy="1135244"/>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Left-Right Arrow 25"/>
            <p:cNvSpPr/>
            <p:nvPr/>
          </p:nvSpPr>
          <p:spPr>
            <a:xfrm>
              <a:off x="6296336" y="2674907"/>
              <a:ext cx="1122865"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82" name="Oval 26"/>
            <p:cNvSpPr>
              <a:spLocks noChangeAspect="1"/>
            </p:cNvSpPr>
            <p:nvPr/>
          </p:nvSpPr>
          <p:spPr>
            <a:xfrm>
              <a:off x="7517307" y="315741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Oval 27"/>
            <p:cNvSpPr>
              <a:spLocks noChangeAspect="1"/>
            </p:cNvSpPr>
            <p:nvPr/>
          </p:nvSpPr>
          <p:spPr>
            <a:xfrm>
              <a:off x="7730437" y="315452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Oval 28"/>
            <p:cNvSpPr>
              <a:spLocks noChangeAspect="1"/>
            </p:cNvSpPr>
            <p:nvPr/>
          </p:nvSpPr>
          <p:spPr>
            <a:xfrm>
              <a:off x="7943567" y="315741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Rectangle 29"/>
            <p:cNvSpPr>
              <a:spLocks noChangeAspect="1"/>
            </p:cNvSpPr>
            <p:nvPr/>
          </p:nvSpPr>
          <p:spPr>
            <a:xfrm>
              <a:off x="9312448" y="2688877"/>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N</a:t>
              </a:r>
            </a:p>
          </p:txBody>
        </p:sp>
        <p:sp>
          <p:nvSpPr>
            <p:cNvPr id="86" name="Oval 30"/>
            <p:cNvSpPr>
              <a:spLocks noChangeAspect="1"/>
            </p:cNvSpPr>
            <p:nvPr/>
          </p:nvSpPr>
          <p:spPr>
            <a:xfrm>
              <a:off x="7517307" y="276117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Oval 31"/>
            <p:cNvSpPr>
              <a:spLocks noChangeAspect="1"/>
            </p:cNvSpPr>
            <p:nvPr/>
          </p:nvSpPr>
          <p:spPr>
            <a:xfrm>
              <a:off x="7730437" y="275828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Oval 32"/>
            <p:cNvSpPr>
              <a:spLocks noChangeAspect="1"/>
            </p:cNvSpPr>
            <p:nvPr/>
          </p:nvSpPr>
          <p:spPr>
            <a:xfrm>
              <a:off x="7943567" y="276117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Oval 33"/>
            <p:cNvSpPr>
              <a:spLocks noChangeAspect="1"/>
            </p:cNvSpPr>
            <p:nvPr/>
          </p:nvSpPr>
          <p:spPr>
            <a:xfrm>
              <a:off x="7518713" y="354720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Oval 34"/>
            <p:cNvSpPr>
              <a:spLocks noChangeAspect="1"/>
            </p:cNvSpPr>
            <p:nvPr/>
          </p:nvSpPr>
          <p:spPr>
            <a:xfrm>
              <a:off x="7731843" y="3544308"/>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Oval 35"/>
            <p:cNvSpPr>
              <a:spLocks noChangeAspect="1"/>
            </p:cNvSpPr>
            <p:nvPr/>
          </p:nvSpPr>
          <p:spPr>
            <a:xfrm>
              <a:off x="7944973" y="354720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Down Arrow 36"/>
            <p:cNvSpPr/>
            <p:nvPr/>
          </p:nvSpPr>
          <p:spPr>
            <a:xfrm rot="16200000">
              <a:off x="8667040" y="2657521"/>
              <a:ext cx="114561" cy="1135246"/>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Down Arrow 37"/>
            <p:cNvSpPr/>
            <p:nvPr/>
          </p:nvSpPr>
          <p:spPr>
            <a:xfrm rot="5400000">
              <a:off x="8677293" y="3044415"/>
              <a:ext cx="114561" cy="1135244"/>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Left-Right Arrow 38"/>
            <p:cNvSpPr/>
            <p:nvPr/>
          </p:nvSpPr>
          <p:spPr>
            <a:xfrm>
              <a:off x="8148450" y="2674907"/>
              <a:ext cx="1122865"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95" name="Rectangle 39"/>
            <p:cNvSpPr>
              <a:spLocks/>
            </p:cNvSpPr>
            <p:nvPr/>
          </p:nvSpPr>
          <p:spPr>
            <a:xfrm>
              <a:off x="1502985" y="5893942"/>
              <a:ext cx="975097" cy="3056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Read Cache</a:t>
              </a:r>
            </a:p>
          </p:txBody>
        </p:sp>
        <p:sp>
          <p:nvSpPr>
            <p:cNvPr id="96" name="Rectangle 40"/>
            <p:cNvSpPr>
              <a:spLocks/>
            </p:cNvSpPr>
            <p:nvPr/>
          </p:nvSpPr>
          <p:spPr>
            <a:xfrm>
              <a:off x="1502985" y="6312888"/>
              <a:ext cx="975097" cy="2393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HDD</a:t>
              </a:r>
            </a:p>
          </p:txBody>
        </p:sp>
        <p:sp>
          <p:nvSpPr>
            <p:cNvPr id="97" name="Rectangle 41"/>
            <p:cNvSpPr>
              <a:spLocks noChangeAspect="1"/>
            </p:cNvSpPr>
            <p:nvPr/>
          </p:nvSpPr>
          <p:spPr>
            <a:xfrm>
              <a:off x="1499724" y="5472605"/>
              <a:ext cx="978358"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Memory</a:t>
              </a:r>
            </a:p>
          </p:txBody>
        </p:sp>
        <p:cxnSp>
          <p:nvCxnSpPr>
            <p:cNvPr id="98" name="Straight Connector 42"/>
            <p:cNvCxnSpPr/>
            <p:nvPr/>
          </p:nvCxnSpPr>
          <p:spPr>
            <a:xfrm>
              <a:off x="989468" y="5667029"/>
              <a:ext cx="54864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9" name="Oval 43"/>
            <p:cNvSpPr>
              <a:spLocks noChangeAspect="1"/>
            </p:cNvSpPr>
            <p:nvPr/>
          </p:nvSpPr>
          <p:spPr>
            <a:xfrm>
              <a:off x="1025867" y="5399677"/>
              <a:ext cx="182880" cy="1828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a:t>
              </a:r>
              <a:endParaRPr lang="en-US" b="1" dirty="0">
                <a:solidFill>
                  <a:schemeClr val="tx1"/>
                </a:solidFill>
              </a:endParaRPr>
            </a:p>
          </p:txBody>
        </p:sp>
        <p:cxnSp>
          <p:nvCxnSpPr>
            <p:cNvPr id="100" name="Straight Arrow Connector 44"/>
            <p:cNvCxnSpPr/>
            <p:nvPr/>
          </p:nvCxnSpPr>
          <p:spPr>
            <a:xfrm flipH="1" flipV="1">
              <a:off x="924097" y="3747421"/>
              <a:ext cx="14834" cy="19498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45"/>
            <p:cNvCxnSpPr/>
            <p:nvPr/>
          </p:nvCxnSpPr>
          <p:spPr>
            <a:xfrm>
              <a:off x="803270" y="6047119"/>
              <a:ext cx="73152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Arrow Connector 46"/>
            <p:cNvCxnSpPr/>
            <p:nvPr/>
          </p:nvCxnSpPr>
          <p:spPr>
            <a:xfrm flipH="1" flipV="1">
              <a:off x="703686" y="3762163"/>
              <a:ext cx="13110" cy="231128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Oval 47"/>
            <p:cNvSpPr>
              <a:spLocks noChangeAspect="1"/>
            </p:cNvSpPr>
            <p:nvPr/>
          </p:nvSpPr>
          <p:spPr>
            <a:xfrm>
              <a:off x="813111" y="5815782"/>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a:t>
              </a:r>
              <a:endParaRPr lang="en-US" b="1" dirty="0">
                <a:solidFill>
                  <a:schemeClr val="tx1"/>
                </a:solidFill>
              </a:endParaRPr>
            </a:p>
          </p:txBody>
        </p:sp>
        <p:cxnSp>
          <p:nvCxnSpPr>
            <p:cNvPr id="104" name="Straight Connector 48"/>
            <p:cNvCxnSpPr/>
            <p:nvPr/>
          </p:nvCxnSpPr>
          <p:spPr>
            <a:xfrm>
              <a:off x="530352" y="6413472"/>
              <a:ext cx="983922"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Arrow Connector 49"/>
            <p:cNvCxnSpPr/>
            <p:nvPr/>
          </p:nvCxnSpPr>
          <p:spPr>
            <a:xfrm flipH="1" flipV="1">
              <a:off x="457013" y="3750308"/>
              <a:ext cx="8244" cy="2686179"/>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6" name="Oval 50"/>
            <p:cNvSpPr>
              <a:spLocks noChangeAspect="1"/>
            </p:cNvSpPr>
            <p:nvPr/>
          </p:nvSpPr>
          <p:spPr>
            <a:xfrm>
              <a:off x="547872" y="6134721"/>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a:t>
              </a:r>
              <a:endParaRPr lang="en-US" b="1" dirty="0">
                <a:solidFill>
                  <a:schemeClr val="tx1"/>
                </a:solidFill>
              </a:endParaRPr>
            </a:p>
          </p:txBody>
        </p:sp>
        <p:sp>
          <p:nvSpPr>
            <p:cNvPr id="107" name="Oval 51"/>
            <p:cNvSpPr>
              <a:spLocks noChangeAspect="1"/>
            </p:cNvSpPr>
            <p:nvPr/>
          </p:nvSpPr>
          <p:spPr>
            <a:xfrm>
              <a:off x="2646050" y="3680821"/>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a:t>
              </a:r>
              <a:endParaRPr lang="en-US" b="1" dirty="0">
                <a:solidFill>
                  <a:schemeClr val="tx1"/>
                </a:solidFill>
              </a:endParaRPr>
            </a:p>
          </p:txBody>
        </p:sp>
        <p:sp>
          <p:nvSpPr>
            <p:cNvPr id="108" name="Oval 52"/>
            <p:cNvSpPr>
              <a:spLocks noChangeAspect="1"/>
            </p:cNvSpPr>
            <p:nvPr/>
          </p:nvSpPr>
          <p:spPr>
            <a:xfrm>
              <a:off x="3001101" y="3687769"/>
              <a:ext cx="182880" cy="1828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a:t>
              </a:r>
              <a:endParaRPr lang="en-US" b="1" dirty="0">
                <a:solidFill>
                  <a:schemeClr val="tx1"/>
                </a:solidFill>
              </a:endParaRPr>
            </a:p>
          </p:txBody>
        </p:sp>
        <p:cxnSp>
          <p:nvCxnSpPr>
            <p:cNvPr id="109" name="Straight Connector 53"/>
            <p:cNvCxnSpPr>
              <a:cxnSpLocks noChangeAspect="1"/>
            </p:cNvCxnSpPr>
            <p:nvPr/>
          </p:nvCxnSpPr>
          <p:spPr>
            <a:xfrm flipH="1">
              <a:off x="2892365" y="3687294"/>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54"/>
            <p:cNvSpPr>
              <a:spLocks noChangeAspect="1"/>
            </p:cNvSpPr>
            <p:nvPr/>
          </p:nvSpPr>
          <p:spPr>
            <a:xfrm>
              <a:off x="3327210" y="3698160"/>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a:t>
              </a:r>
              <a:endParaRPr lang="en-US" b="1" dirty="0">
                <a:solidFill>
                  <a:schemeClr val="tx1"/>
                </a:solidFill>
              </a:endParaRPr>
            </a:p>
          </p:txBody>
        </p:sp>
        <p:cxnSp>
          <p:nvCxnSpPr>
            <p:cNvPr id="111" name="Straight Connector 55"/>
            <p:cNvCxnSpPr>
              <a:cxnSpLocks noChangeAspect="1"/>
            </p:cNvCxnSpPr>
            <p:nvPr/>
          </p:nvCxnSpPr>
          <p:spPr>
            <a:xfrm flipH="1">
              <a:off x="3218474" y="3697685"/>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val 56"/>
            <p:cNvSpPr>
              <a:spLocks noChangeAspect="1"/>
            </p:cNvSpPr>
            <p:nvPr/>
          </p:nvSpPr>
          <p:spPr>
            <a:xfrm>
              <a:off x="3123051" y="3273121"/>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13" name="Oval 57"/>
            <p:cNvSpPr>
              <a:spLocks noChangeAspect="1"/>
            </p:cNvSpPr>
            <p:nvPr/>
          </p:nvSpPr>
          <p:spPr>
            <a:xfrm>
              <a:off x="3680778" y="3697685"/>
              <a:ext cx="182880" cy="18288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a:t>
              </a:r>
              <a:endParaRPr lang="en-US" b="1" dirty="0">
                <a:solidFill>
                  <a:schemeClr val="tx1"/>
                </a:solidFill>
              </a:endParaRPr>
            </a:p>
          </p:txBody>
        </p:sp>
        <p:cxnSp>
          <p:nvCxnSpPr>
            <p:cNvPr id="114" name="Straight Connector 58"/>
            <p:cNvCxnSpPr>
              <a:cxnSpLocks noChangeAspect="1"/>
            </p:cNvCxnSpPr>
            <p:nvPr/>
          </p:nvCxnSpPr>
          <p:spPr>
            <a:xfrm flipH="1">
              <a:off x="3572042" y="3697210"/>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59"/>
            <p:cNvSpPr>
              <a:spLocks noChangeAspect="1"/>
            </p:cNvSpPr>
            <p:nvPr/>
          </p:nvSpPr>
          <p:spPr>
            <a:xfrm>
              <a:off x="1977546" y="4341979"/>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16" name="Down Arrow 60"/>
            <p:cNvSpPr/>
            <p:nvPr/>
          </p:nvSpPr>
          <p:spPr>
            <a:xfrm>
              <a:off x="5866135" y="3762878"/>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61"/>
            <p:cNvSpPr>
              <a:spLocks noChangeAspect="1"/>
            </p:cNvSpPr>
            <p:nvPr/>
          </p:nvSpPr>
          <p:spPr>
            <a:xfrm>
              <a:off x="5530141" y="5055962"/>
              <a:ext cx="979201"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118" name="Oval 62"/>
            <p:cNvSpPr>
              <a:spLocks noChangeAspect="1"/>
            </p:cNvSpPr>
            <p:nvPr/>
          </p:nvSpPr>
          <p:spPr>
            <a:xfrm>
              <a:off x="5207112" y="4998735"/>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119" name="Bent-Up Arrow 63"/>
            <p:cNvSpPr/>
            <p:nvPr/>
          </p:nvSpPr>
          <p:spPr>
            <a:xfrm flipH="1">
              <a:off x="5084623" y="3774418"/>
              <a:ext cx="445518" cy="1491301"/>
            </a:xfrm>
            <a:prstGeom prst="bentUpArrow">
              <a:avLst>
                <a:gd name="adj1" fmla="val 13186"/>
                <a:gd name="adj2" fmla="val 16114"/>
                <a:gd name="adj3" fmla="val 1917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64"/>
            <p:cNvSpPr>
              <a:spLocks/>
            </p:cNvSpPr>
            <p:nvPr/>
          </p:nvSpPr>
          <p:spPr>
            <a:xfrm>
              <a:off x="5533402" y="5888975"/>
              <a:ext cx="975097" cy="3056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Read Cache</a:t>
              </a:r>
            </a:p>
          </p:txBody>
        </p:sp>
        <p:sp>
          <p:nvSpPr>
            <p:cNvPr id="121" name="Rectangle 65"/>
            <p:cNvSpPr>
              <a:spLocks/>
            </p:cNvSpPr>
            <p:nvPr/>
          </p:nvSpPr>
          <p:spPr>
            <a:xfrm>
              <a:off x="5533402" y="6307921"/>
              <a:ext cx="975097" cy="2393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HDD</a:t>
              </a:r>
            </a:p>
          </p:txBody>
        </p:sp>
        <p:sp>
          <p:nvSpPr>
            <p:cNvPr id="122" name="Rectangle 66"/>
            <p:cNvSpPr>
              <a:spLocks noChangeAspect="1"/>
            </p:cNvSpPr>
            <p:nvPr/>
          </p:nvSpPr>
          <p:spPr>
            <a:xfrm>
              <a:off x="5530141" y="5467638"/>
              <a:ext cx="978358"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Memory</a:t>
              </a:r>
            </a:p>
          </p:txBody>
        </p:sp>
        <p:cxnSp>
          <p:nvCxnSpPr>
            <p:cNvPr id="123" name="Straight Connector 67"/>
            <p:cNvCxnSpPr/>
            <p:nvPr/>
          </p:nvCxnSpPr>
          <p:spPr>
            <a:xfrm>
              <a:off x="5019885" y="5662062"/>
              <a:ext cx="54864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4" name="Oval 68"/>
            <p:cNvSpPr>
              <a:spLocks noChangeAspect="1"/>
            </p:cNvSpPr>
            <p:nvPr/>
          </p:nvSpPr>
          <p:spPr>
            <a:xfrm>
              <a:off x="5056284" y="5394710"/>
              <a:ext cx="182880" cy="1828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a:t>
              </a:r>
              <a:endParaRPr lang="en-US" b="1" dirty="0">
                <a:solidFill>
                  <a:schemeClr val="tx1"/>
                </a:solidFill>
              </a:endParaRPr>
            </a:p>
          </p:txBody>
        </p:sp>
        <p:cxnSp>
          <p:nvCxnSpPr>
            <p:cNvPr id="125" name="Straight Arrow Connector 69"/>
            <p:cNvCxnSpPr/>
            <p:nvPr/>
          </p:nvCxnSpPr>
          <p:spPr>
            <a:xfrm flipH="1" flipV="1">
              <a:off x="4954514" y="3742454"/>
              <a:ext cx="14834" cy="19498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70"/>
            <p:cNvCxnSpPr/>
            <p:nvPr/>
          </p:nvCxnSpPr>
          <p:spPr>
            <a:xfrm>
              <a:off x="4833687" y="6042152"/>
              <a:ext cx="73152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Arrow Connector 71"/>
            <p:cNvCxnSpPr/>
            <p:nvPr/>
          </p:nvCxnSpPr>
          <p:spPr>
            <a:xfrm flipH="1" flipV="1">
              <a:off x="4734103" y="3757196"/>
              <a:ext cx="13110" cy="231128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Oval 72"/>
            <p:cNvSpPr>
              <a:spLocks noChangeAspect="1"/>
            </p:cNvSpPr>
            <p:nvPr/>
          </p:nvSpPr>
          <p:spPr>
            <a:xfrm>
              <a:off x="4843528" y="5810815"/>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a:t>
              </a:r>
              <a:endParaRPr lang="en-US" b="1" dirty="0">
                <a:solidFill>
                  <a:schemeClr val="tx1"/>
                </a:solidFill>
              </a:endParaRPr>
            </a:p>
          </p:txBody>
        </p:sp>
        <p:cxnSp>
          <p:nvCxnSpPr>
            <p:cNvPr id="129" name="Straight Connector 73"/>
            <p:cNvCxnSpPr/>
            <p:nvPr/>
          </p:nvCxnSpPr>
          <p:spPr>
            <a:xfrm>
              <a:off x="4560769" y="6408505"/>
              <a:ext cx="983922"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Arrow Connector 74"/>
            <p:cNvCxnSpPr/>
            <p:nvPr/>
          </p:nvCxnSpPr>
          <p:spPr>
            <a:xfrm flipH="1" flipV="1">
              <a:off x="4487430" y="3745341"/>
              <a:ext cx="8244" cy="2686179"/>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1" name="Oval 75"/>
            <p:cNvSpPr>
              <a:spLocks noChangeAspect="1"/>
            </p:cNvSpPr>
            <p:nvPr/>
          </p:nvSpPr>
          <p:spPr>
            <a:xfrm>
              <a:off x="4578289" y="6129754"/>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a:t>
              </a:r>
              <a:endParaRPr lang="en-US" b="1" dirty="0">
                <a:solidFill>
                  <a:schemeClr val="tx1"/>
                </a:solidFill>
              </a:endParaRPr>
            </a:p>
          </p:txBody>
        </p:sp>
        <p:sp>
          <p:nvSpPr>
            <p:cNvPr id="132" name="Oval 76"/>
            <p:cNvSpPr>
              <a:spLocks noChangeAspect="1"/>
            </p:cNvSpPr>
            <p:nvPr/>
          </p:nvSpPr>
          <p:spPr>
            <a:xfrm>
              <a:off x="6007963" y="4337012"/>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33" name="Down Arrow 77"/>
            <p:cNvSpPr/>
            <p:nvPr/>
          </p:nvSpPr>
          <p:spPr>
            <a:xfrm>
              <a:off x="10936704" y="3756305"/>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78"/>
            <p:cNvSpPr>
              <a:spLocks noChangeAspect="1"/>
            </p:cNvSpPr>
            <p:nvPr/>
          </p:nvSpPr>
          <p:spPr>
            <a:xfrm>
              <a:off x="10600710" y="5049389"/>
              <a:ext cx="979201"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135" name="Oval 79"/>
            <p:cNvSpPr>
              <a:spLocks noChangeAspect="1"/>
            </p:cNvSpPr>
            <p:nvPr/>
          </p:nvSpPr>
          <p:spPr>
            <a:xfrm>
              <a:off x="10277681" y="4992162"/>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136" name="Bent-Up Arrow 80"/>
            <p:cNvSpPr/>
            <p:nvPr/>
          </p:nvSpPr>
          <p:spPr>
            <a:xfrm flipH="1">
              <a:off x="10155192" y="3767845"/>
              <a:ext cx="445518" cy="1491301"/>
            </a:xfrm>
            <a:prstGeom prst="bentUpArrow">
              <a:avLst>
                <a:gd name="adj1" fmla="val 13186"/>
                <a:gd name="adj2" fmla="val 16114"/>
                <a:gd name="adj3" fmla="val 1917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81"/>
            <p:cNvSpPr>
              <a:spLocks/>
            </p:cNvSpPr>
            <p:nvPr/>
          </p:nvSpPr>
          <p:spPr>
            <a:xfrm>
              <a:off x="10603971" y="5882402"/>
              <a:ext cx="975097" cy="3056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Read Cache</a:t>
              </a:r>
            </a:p>
          </p:txBody>
        </p:sp>
        <p:sp>
          <p:nvSpPr>
            <p:cNvPr id="138" name="Rectangle 82"/>
            <p:cNvSpPr>
              <a:spLocks/>
            </p:cNvSpPr>
            <p:nvPr/>
          </p:nvSpPr>
          <p:spPr>
            <a:xfrm>
              <a:off x="10603971" y="6301348"/>
              <a:ext cx="975097" cy="2393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HDD</a:t>
              </a:r>
            </a:p>
          </p:txBody>
        </p:sp>
        <p:sp>
          <p:nvSpPr>
            <p:cNvPr id="139" name="Rectangle 83"/>
            <p:cNvSpPr>
              <a:spLocks noChangeAspect="1"/>
            </p:cNvSpPr>
            <p:nvPr/>
          </p:nvSpPr>
          <p:spPr>
            <a:xfrm>
              <a:off x="10600710" y="5461065"/>
              <a:ext cx="978358"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Memory</a:t>
              </a:r>
            </a:p>
          </p:txBody>
        </p:sp>
        <p:cxnSp>
          <p:nvCxnSpPr>
            <p:cNvPr id="140" name="Straight Connector 84"/>
            <p:cNvCxnSpPr/>
            <p:nvPr/>
          </p:nvCxnSpPr>
          <p:spPr>
            <a:xfrm>
              <a:off x="10090454" y="5655489"/>
              <a:ext cx="54864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1" name="Oval 85"/>
            <p:cNvSpPr>
              <a:spLocks noChangeAspect="1"/>
            </p:cNvSpPr>
            <p:nvPr/>
          </p:nvSpPr>
          <p:spPr>
            <a:xfrm>
              <a:off x="10126853" y="5388137"/>
              <a:ext cx="182880" cy="1828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a:t>
              </a:r>
              <a:endParaRPr lang="en-US" b="1" dirty="0">
                <a:solidFill>
                  <a:schemeClr val="tx1"/>
                </a:solidFill>
              </a:endParaRPr>
            </a:p>
          </p:txBody>
        </p:sp>
        <p:cxnSp>
          <p:nvCxnSpPr>
            <p:cNvPr id="142" name="Straight Arrow Connector 86"/>
            <p:cNvCxnSpPr/>
            <p:nvPr/>
          </p:nvCxnSpPr>
          <p:spPr>
            <a:xfrm flipH="1" flipV="1">
              <a:off x="10025083" y="3735881"/>
              <a:ext cx="14834" cy="19498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87"/>
            <p:cNvCxnSpPr/>
            <p:nvPr/>
          </p:nvCxnSpPr>
          <p:spPr>
            <a:xfrm>
              <a:off x="9904256" y="6035579"/>
              <a:ext cx="731520"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Arrow Connector 88"/>
            <p:cNvCxnSpPr/>
            <p:nvPr/>
          </p:nvCxnSpPr>
          <p:spPr>
            <a:xfrm flipH="1" flipV="1">
              <a:off x="9804672" y="3750623"/>
              <a:ext cx="13110" cy="231128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5" name="Oval 89"/>
            <p:cNvSpPr>
              <a:spLocks noChangeAspect="1"/>
            </p:cNvSpPr>
            <p:nvPr/>
          </p:nvSpPr>
          <p:spPr>
            <a:xfrm>
              <a:off x="9914097" y="5804242"/>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a:t>
              </a:r>
              <a:endParaRPr lang="en-US" b="1" dirty="0">
                <a:solidFill>
                  <a:schemeClr val="tx1"/>
                </a:solidFill>
              </a:endParaRPr>
            </a:p>
          </p:txBody>
        </p:sp>
        <p:cxnSp>
          <p:nvCxnSpPr>
            <p:cNvPr id="146" name="Straight Connector 90"/>
            <p:cNvCxnSpPr/>
            <p:nvPr/>
          </p:nvCxnSpPr>
          <p:spPr>
            <a:xfrm>
              <a:off x="9631338" y="6401932"/>
              <a:ext cx="983922"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Arrow Connector 91"/>
            <p:cNvCxnSpPr/>
            <p:nvPr/>
          </p:nvCxnSpPr>
          <p:spPr>
            <a:xfrm flipH="1" flipV="1">
              <a:off x="9557999" y="3738768"/>
              <a:ext cx="8244" cy="2686179"/>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8" name="Oval 92"/>
            <p:cNvSpPr>
              <a:spLocks noChangeAspect="1"/>
            </p:cNvSpPr>
            <p:nvPr/>
          </p:nvSpPr>
          <p:spPr>
            <a:xfrm>
              <a:off x="9648858" y="6123181"/>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a:t>
              </a:r>
              <a:endParaRPr lang="en-US" b="1" dirty="0">
                <a:solidFill>
                  <a:schemeClr val="tx1"/>
                </a:solidFill>
              </a:endParaRPr>
            </a:p>
          </p:txBody>
        </p:sp>
        <p:sp>
          <p:nvSpPr>
            <p:cNvPr id="149" name="Oval 93"/>
            <p:cNvSpPr>
              <a:spLocks noChangeAspect="1"/>
            </p:cNvSpPr>
            <p:nvPr/>
          </p:nvSpPr>
          <p:spPr>
            <a:xfrm>
              <a:off x="11078532" y="4330439"/>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50" name="Oval 94"/>
            <p:cNvSpPr>
              <a:spLocks noChangeAspect="1"/>
            </p:cNvSpPr>
            <p:nvPr/>
          </p:nvSpPr>
          <p:spPr>
            <a:xfrm>
              <a:off x="7045098" y="3269990"/>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51" name="Oval 95"/>
            <p:cNvSpPr>
              <a:spLocks noChangeAspect="1"/>
            </p:cNvSpPr>
            <p:nvPr/>
          </p:nvSpPr>
          <p:spPr>
            <a:xfrm>
              <a:off x="8437184" y="3269990"/>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52" name="Oval 96"/>
            <p:cNvSpPr>
              <a:spLocks noChangeAspect="1"/>
            </p:cNvSpPr>
            <p:nvPr/>
          </p:nvSpPr>
          <p:spPr>
            <a:xfrm>
              <a:off x="7202271" y="3742223"/>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a:t>
              </a:r>
              <a:endParaRPr lang="en-US" b="1" dirty="0">
                <a:solidFill>
                  <a:schemeClr val="tx1"/>
                </a:solidFill>
              </a:endParaRPr>
            </a:p>
          </p:txBody>
        </p:sp>
        <p:sp>
          <p:nvSpPr>
            <p:cNvPr id="153" name="Oval 97"/>
            <p:cNvSpPr>
              <a:spLocks noChangeAspect="1"/>
            </p:cNvSpPr>
            <p:nvPr/>
          </p:nvSpPr>
          <p:spPr>
            <a:xfrm>
              <a:off x="7557322" y="3749171"/>
              <a:ext cx="182880" cy="18288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3</a:t>
              </a:r>
              <a:endParaRPr lang="en-US" b="1" dirty="0">
                <a:solidFill>
                  <a:schemeClr val="tx1"/>
                </a:solidFill>
              </a:endParaRPr>
            </a:p>
          </p:txBody>
        </p:sp>
        <p:cxnSp>
          <p:nvCxnSpPr>
            <p:cNvPr id="154" name="Straight Connector 98"/>
            <p:cNvCxnSpPr>
              <a:cxnSpLocks noChangeAspect="1"/>
            </p:cNvCxnSpPr>
            <p:nvPr/>
          </p:nvCxnSpPr>
          <p:spPr>
            <a:xfrm flipH="1">
              <a:off x="7448586" y="3748696"/>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Oval 99"/>
            <p:cNvSpPr>
              <a:spLocks noChangeAspect="1"/>
            </p:cNvSpPr>
            <p:nvPr/>
          </p:nvSpPr>
          <p:spPr>
            <a:xfrm>
              <a:off x="7883431" y="3759562"/>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4</a:t>
              </a:r>
              <a:endParaRPr lang="en-US" b="1" dirty="0">
                <a:solidFill>
                  <a:schemeClr val="tx1"/>
                </a:solidFill>
              </a:endParaRPr>
            </a:p>
          </p:txBody>
        </p:sp>
        <p:cxnSp>
          <p:nvCxnSpPr>
            <p:cNvPr id="156" name="Straight Connector 100"/>
            <p:cNvCxnSpPr>
              <a:cxnSpLocks noChangeAspect="1"/>
            </p:cNvCxnSpPr>
            <p:nvPr/>
          </p:nvCxnSpPr>
          <p:spPr>
            <a:xfrm flipH="1">
              <a:off x="7774695" y="3759087"/>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Oval 101"/>
            <p:cNvSpPr>
              <a:spLocks noChangeAspect="1"/>
            </p:cNvSpPr>
            <p:nvPr/>
          </p:nvSpPr>
          <p:spPr>
            <a:xfrm>
              <a:off x="8236999" y="3759087"/>
              <a:ext cx="182880" cy="18288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5</a:t>
              </a:r>
              <a:endParaRPr lang="en-US" b="1" dirty="0">
                <a:solidFill>
                  <a:schemeClr val="tx1"/>
                </a:solidFill>
              </a:endParaRPr>
            </a:p>
          </p:txBody>
        </p:sp>
        <p:cxnSp>
          <p:nvCxnSpPr>
            <p:cNvPr id="158" name="Straight Connector 102"/>
            <p:cNvCxnSpPr>
              <a:cxnSpLocks noChangeAspect="1"/>
            </p:cNvCxnSpPr>
            <p:nvPr/>
          </p:nvCxnSpPr>
          <p:spPr>
            <a:xfrm flipH="1">
              <a:off x="8128263" y="3758612"/>
              <a:ext cx="84969" cy="1828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Rectangle 2"/>
          <p:cNvSpPr>
            <a:spLocks/>
          </p:cNvSpPr>
          <p:nvPr/>
        </p:nvSpPr>
        <p:spPr bwMode="auto">
          <a:xfrm>
            <a:off x="436563" y="4405313"/>
            <a:ext cx="11545887" cy="20569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285750" indent="-285750">
              <a:lnSpc>
                <a:spcPct val="150000"/>
              </a:lnSpc>
              <a:buSzPct val="100000"/>
              <a:buFont typeface="Arial" charset="0"/>
              <a:buChar char="•"/>
              <a:defRPr/>
            </a:pPr>
            <a:r>
              <a:rPr lang="en-US" altLang="zh-CN" sz="1400" dirty="0">
                <a:latin typeface="+mj-lt"/>
                <a:ea typeface="+mj-ea"/>
                <a:cs typeface="+mj-cs"/>
                <a:sym typeface="Pirulen Rg" charset="0"/>
              </a:rPr>
              <a:t>A </a:t>
            </a:r>
            <a:r>
              <a:rPr lang="en-US" altLang="zh-CN" sz="1400" dirty="0" err="1">
                <a:latin typeface="+mj-lt"/>
                <a:ea typeface="+mj-ea"/>
                <a:cs typeface="+mj-cs"/>
                <a:sym typeface="Pirulen Rg" charset="0"/>
              </a:rPr>
              <a:t>Maxta</a:t>
            </a:r>
            <a:r>
              <a:rPr lang="en-US" altLang="zh-CN" sz="1400" dirty="0">
                <a:latin typeface="+mj-lt"/>
                <a:ea typeface="+mj-ea"/>
                <a:cs typeface="+mj-cs"/>
                <a:sym typeface="Pirulen Rg" charset="0"/>
              </a:rPr>
              <a:t> read I/O is processed through the local </a:t>
            </a:r>
            <a:r>
              <a:rPr lang="en-US" altLang="zh-CN" sz="1400" dirty="0" err="1">
                <a:latin typeface="+mj-lt"/>
                <a:ea typeface="+mj-ea"/>
                <a:cs typeface="+mj-cs"/>
                <a:sym typeface="Pirulen Rg" charset="0"/>
              </a:rPr>
              <a:t>MxSP</a:t>
            </a:r>
            <a:r>
              <a:rPr lang="en-US" altLang="zh-CN" sz="1400" dirty="0">
                <a:latin typeface="+mj-lt"/>
                <a:ea typeface="+mj-ea"/>
                <a:cs typeface="+mj-cs"/>
                <a:sym typeface="Pirulen Rg" charset="0"/>
              </a:rPr>
              <a:t> instance closest to the VM guest.</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If the data is dirty (has not yet been moved from </a:t>
            </a:r>
            <a:r>
              <a:rPr lang="en-US" altLang="zh-CN" sz="1400" dirty="0" err="1">
                <a:latin typeface="+mj-lt"/>
                <a:ea typeface="+mj-ea"/>
                <a:cs typeface="+mj-cs"/>
                <a:sym typeface="Pirulen Rg" charset="0"/>
              </a:rPr>
              <a:t>MxIL</a:t>
            </a:r>
            <a:r>
              <a:rPr lang="en-US" altLang="zh-CN" sz="1400" dirty="0">
                <a:latin typeface="+mj-lt"/>
                <a:ea typeface="+mj-ea"/>
                <a:cs typeface="+mj-cs"/>
                <a:sym typeface="Pirulen Rg" charset="0"/>
              </a:rPr>
              <a:t> to spinning disk) then it is read directly from </a:t>
            </a:r>
            <a:r>
              <a:rPr lang="en-US" altLang="zh-CN" sz="1400" dirty="0" err="1">
                <a:latin typeface="+mj-lt"/>
                <a:ea typeface="+mj-ea"/>
                <a:cs typeface="+mj-cs"/>
                <a:sym typeface="Pirulen Rg" charset="0"/>
              </a:rPr>
              <a:t>MxIL</a:t>
            </a:r>
            <a:r>
              <a:rPr lang="en-US" altLang="zh-CN" sz="1400" dirty="0">
                <a:latin typeface="+mj-lt"/>
                <a:ea typeface="+mj-ea"/>
                <a:cs typeface="+mj-cs"/>
                <a:sym typeface="Pirulen Rg" charset="0"/>
              </a:rPr>
              <a:t>.</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The next level of read caching is the </a:t>
            </a:r>
            <a:r>
              <a:rPr lang="en-US" altLang="zh-CN" sz="1400" dirty="0" err="1">
                <a:latin typeface="+mj-lt"/>
                <a:ea typeface="+mj-ea"/>
                <a:cs typeface="+mj-cs"/>
                <a:sym typeface="Pirulen Rg" charset="0"/>
              </a:rPr>
              <a:t>MxSP</a:t>
            </a:r>
            <a:r>
              <a:rPr lang="en-US" altLang="zh-CN" sz="1400" dirty="0">
                <a:latin typeface="+mj-lt"/>
                <a:ea typeface="+mj-ea"/>
                <a:cs typeface="+mj-cs"/>
                <a:sym typeface="Pirulen Rg" charset="0"/>
              </a:rPr>
              <a:t> memory.</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If there is a cache miss from memory then the data is fetched from the read cache residing on flash media.</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If the data is not found in flash, </a:t>
            </a:r>
            <a:r>
              <a:rPr lang="en-US" altLang="zh-CN" sz="1400" dirty="0" err="1">
                <a:latin typeface="+mj-lt"/>
                <a:ea typeface="+mj-ea"/>
                <a:cs typeface="+mj-cs"/>
                <a:sym typeface="Pirulen Rg" charset="0"/>
              </a:rPr>
              <a:t>MxSP</a:t>
            </a:r>
            <a:r>
              <a:rPr lang="en-US" altLang="zh-CN" sz="1400" dirty="0">
                <a:latin typeface="+mj-lt"/>
                <a:ea typeface="+mj-ea"/>
                <a:cs typeface="+mj-cs"/>
                <a:sym typeface="Pirulen Rg" charset="0"/>
              </a:rPr>
              <a:t> will read the data from HDD.</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The read I/O is acknowledged back to the application VM after striped data has been read from all nodes.</a:t>
            </a:r>
          </a:p>
        </p:txBody>
      </p:sp>
    </p:spTree>
    <p:extLst>
      <p:ext uri="{BB962C8B-B14F-4D97-AF65-F5344CB8AC3E}">
        <p14:creationId xmlns:p14="http://schemas.microsoft.com/office/powerpoint/2010/main" val="48740409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ounded Rectangle 132"/>
          <p:cNvSpPr/>
          <p:nvPr/>
        </p:nvSpPr>
        <p:spPr>
          <a:xfrm>
            <a:off x="8316482" y="1158863"/>
            <a:ext cx="2537932" cy="2403983"/>
          </a:xfrm>
          <a:prstGeom prst="roundRect">
            <a:avLst/>
          </a:prstGeom>
          <a:solidFill>
            <a:schemeClr val="bg1"/>
          </a:solidFill>
          <a:ln w="15875"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9" name="Rounded Rectangle 108"/>
          <p:cNvSpPr/>
          <p:nvPr/>
        </p:nvSpPr>
        <p:spPr>
          <a:xfrm>
            <a:off x="3538669" y="1158863"/>
            <a:ext cx="2537932" cy="2403983"/>
          </a:xfrm>
          <a:prstGeom prst="roundRect">
            <a:avLst/>
          </a:prstGeom>
          <a:solidFill>
            <a:schemeClr val="bg1"/>
          </a:solidFill>
          <a:ln w="15875"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8" name="Rounded Rectangle 107"/>
          <p:cNvSpPr/>
          <p:nvPr/>
        </p:nvSpPr>
        <p:spPr>
          <a:xfrm>
            <a:off x="735250" y="1158863"/>
            <a:ext cx="2537932" cy="2403983"/>
          </a:xfrm>
          <a:prstGeom prst="roundRect">
            <a:avLst/>
          </a:prstGeom>
          <a:solidFill>
            <a:schemeClr val="bg1"/>
          </a:solidFill>
          <a:ln w="15875"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Title 1"/>
          <p:cNvSpPr>
            <a:spLocks noGrp="1"/>
          </p:cNvSpPr>
          <p:nvPr>
            <p:ph type="title"/>
          </p:nvPr>
        </p:nvSpPr>
        <p:spPr/>
        <p:txBody>
          <a:bodyPr anchor="ctr">
            <a:normAutofit/>
          </a:bodyPr>
          <a:lstStyle/>
          <a:p>
            <a:r>
              <a:rPr lang="en-US" dirty="0">
                <a:ea typeface="Verdana" panose="020B0604030504040204" pitchFamily="34" charset="0"/>
                <a:cs typeface="Verdana" panose="020B0604030504040204" pitchFamily="34" charset="0"/>
              </a:rPr>
              <a:t>Maxta Architecture</a:t>
            </a:r>
            <a:endParaRPr lang="en-US" dirty="0"/>
          </a:p>
        </p:txBody>
      </p:sp>
      <p:sp>
        <p:nvSpPr>
          <p:cNvPr id="6" name="TextBox 5"/>
          <p:cNvSpPr txBox="1"/>
          <p:nvPr/>
        </p:nvSpPr>
        <p:spPr>
          <a:xfrm>
            <a:off x="5838484" y="3418525"/>
            <a:ext cx="2721618" cy="264875"/>
          </a:xfrm>
          <a:prstGeom prst="rect">
            <a:avLst/>
          </a:prstGeom>
          <a:noFill/>
          <a:ln w="9525">
            <a:noFill/>
          </a:ln>
        </p:spPr>
        <p:txBody>
          <a:bodyPr wrap="none" rtlCol="0">
            <a:spAutoFit/>
          </a:bodyPr>
          <a:lstStyle/>
          <a:p>
            <a:r>
              <a:rPr lang="en-US" sz="1200" b="1" i="1" dirty="0">
                <a:latin typeface="+mn-lt"/>
              </a:rPr>
              <a:t>Maxta Aggregated Storage Pool</a:t>
            </a:r>
          </a:p>
        </p:txBody>
      </p:sp>
      <p:sp>
        <p:nvSpPr>
          <p:cNvPr id="14" name="TextBox 13"/>
          <p:cNvSpPr txBox="1"/>
          <p:nvPr/>
        </p:nvSpPr>
        <p:spPr>
          <a:xfrm>
            <a:off x="1470944" y="3672578"/>
            <a:ext cx="1069050" cy="235444"/>
          </a:xfrm>
          <a:prstGeom prst="rect">
            <a:avLst/>
          </a:prstGeom>
          <a:noFill/>
        </p:spPr>
        <p:txBody>
          <a:bodyPr wrap="square" rtlCol="0">
            <a:spAutoFit/>
          </a:bodyPr>
          <a:lstStyle/>
          <a:p>
            <a:pPr algn="ctr"/>
            <a:r>
              <a:rPr lang="en-US" sz="1000" b="1" dirty="0">
                <a:latin typeface="+mj-lt"/>
              </a:rPr>
              <a:t>Server </a:t>
            </a:r>
            <a:r>
              <a:rPr lang="en-US" sz="1000" b="1" i="1" dirty="0">
                <a:latin typeface="+mj-lt"/>
              </a:rPr>
              <a:t>1</a:t>
            </a:r>
          </a:p>
        </p:txBody>
      </p:sp>
      <p:sp>
        <p:nvSpPr>
          <p:cNvPr id="15" name="Rounded Rectangle 11"/>
          <p:cNvSpPr/>
          <p:nvPr/>
        </p:nvSpPr>
        <p:spPr bwMode="auto">
          <a:xfrm>
            <a:off x="815425" y="2645166"/>
            <a:ext cx="2318207" cy="208892"/>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sp>
        <p:nvSpPr>
          <p:cNvPr id="16" name="Freeform 12"/>
          <p:cNvSpPr/>
          <p:nvPr/>
        </p:nvSpPr>
        <p:spPr bwMode="auto">
          <a:xfrm>
            <a:off x="774827" y="1321680"/>
            <a:ext cx="1755867" cy="337330"/>
          </a:xfrm>
          <a:custGeom>
            <a:avLst/>
            <a:gdLst>
              <a:gd name="connsiteX0" fmla="*/ 1583448 w 1583448"/>
              <a:gd name="connsiteY0" fmla="*/ 387586 h 387586"/>
              <a:gd name="connsiteX1" fmla="*/ 1583448 w 1583448"/>
              <a:gd name="connsiteY1" fmla="*/ 140191 h 387586"/>
              <a:gd name="connsiteX2" fmla="*/ 1575200 w 1583448"/>
              <a:gd name="connsiteY2" fmla="*/ 82465 h 387586"/>
              <a:gd name="connsiteX3" fmla="*/ 1575200 w 1583448"/>
              <a:gd name="connsiteY3" fmla="*/ 82465 h 387586"/>
              <a:gd name="connsiteX4" fmla="*/ 1525718 w 1583448"/>
              <a:gd name="connsiteY4" fmla="*/ 8246 h 387586"/>
              <a:gd name="connsiteX5" fmla="*/ 1467988 w 1583448"/>
              <a:gd name="connsiteY5" fmla="*/ 0 h 387586"/>
              <a:gd name="connsiteX6" fmla="*/ 115459 w 1583448"/>
              <a:gd name="connsiteY6" fmla="*/ 0 h 387586"/>
              <a:gd name="connsiteX7" fmla="*/ 57729 w 1583448"/>
              <a:gd name="connsiteY7" fmla="*/ 16493 h 387586"/>
              <a:gd name="connsiteX8" fmla="*/ 57729 w 1583448"/>
              <a:gd name="connsiteY8" fmla="*/ 16493 h 387586"/>
              <a:gd name="connsiteX9" fmla="*/ 8247 w 1583448"/>
              <a:gd name="connsiteY9" fmla="*/ 74218 h 387586"/>
              <a:gd name="connsiteX10" fmla="*/ 8247 w 1583448"/>
              <a:gd name="connsiteY10" fmla="*/ 74218 h 387586"/>
              <a:gd name="connsiteX11" fmla="*/ 0 w 1583448"/>
              <a:gd name="connsiteY11" fmla="*/ 156684 h 387586"/>
              <a:gd name="connsiteX12" fmla="*/ 0 w 1583448"/>
              <a:gd name="connsiteY12" fmla="*/ 156684 h 3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flip="none" rotWithShape="1">
            <a:gsLst>
              <a:gs pos="1000">
                <a:schemeClr val="bg1">
                  <a:alpha val="19000"/>
                </a:schemeClr>
              </a:gs>
              <a:gs pos="100000">
                <a:schemeClr val="bg1">
                  <a:alpha val="0"/>
                </a:schemeClr>
              </a:gs>
            </a:gsLst>
            <a:lin ang="18000000" scaled="0"/>
            <a:tileRect/>
          </a:gradFill>
          <a:ln w="9525" cap="flat" cmpd="sng" algn="ctr">
            <a:noFill/>
            <a:prstDash val="solid"/>
            <a:round/>
            <a:headEnd type="none" w="med" len="med"/>
            <a:tailEnd type="none" w="med" len="med"/>
          </a:ln>
          <a:effectLst/>
        </p:spPr>
        <p:txBody>
          <a:bodyPr anchor="ctr"/>
          <a:lstStyle/>
          <a:p>
            <a:pPr>
              <a:defRPr/>
            </a:pPr>
            <a:endParaRPr lang="en-US" dirty="0">
              <a:latin typeface="+mj-lt"/>
            </a:endParaRPr>
          </a:p>
        </p:txBody>
      </p:sp>
      <p:sp>
        <p:nvSpPr>
          <p:cNvPr id="17" name="Rounded Rectangle 16"/>
          <p:cNvSpPr/>
          <p:nvPr/>
        </p:nvSpPr>
        <p:spPr bwMode="auto">
          <a:xfrm>
            <a:off x="815425" y="2275122"/>
            <a:ext cx="2318208" cy="206450"/>
          </a:xfrm>
          <a:prstGeom prst="roundRect">
            <a:avLst/>
          </a:prstGeom>
          <a:solidFill>
            <a:srgbClr val="63A802"/>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bg1"/>
                </a:solidFill>
                <a:latin typeface="+mj-lt"/>
              </a:rPr>
              <a:t>MxSP</a:t>
            </a:r>
          </a:p>
        </p:txBody>
      </p:sp>
      <p:pic>
        <p:nvPicPr>
          <p:cNvPr id="19" name="Picture 13" descr="ICON_VM_basic_flat_R2_Q408.png"/>
          <p:cNvPicPr>
            <a:picLocks noChangeAspect="1"/>
          </p:cNvPicPr>
          <p:nvPr/>
        </p:nvPicPr>
        <p:blipFill>
          <a:blip r:embed="rId3" cstate="print"/>
          <a:srcRect/>
          <a:stretch>
            <a:fillRect/>
          </a:stretch>
        </p:blipFill>
        <p:spPr bwMode="auto">
          <a:xfrm>
            <a:off x="883473" y="1338356"/>
            <a:ext cx="596747" cy="420524"/>
          </a:xfrm>
          <a:prstGeom prst="rect">
            <a:avLst/>
          </a:prstGeom>
          <a:noFill/>
          <a:ln w="9525">
            <a:noFill/>
            <a:miter lim="800000"/>
            <a:headEnd/>
            <a:tailEnd/>
          </a:ln>
        </p:spPr>
      </p:pic>
      <p:sp>
        <p:nvSpPr>
          <p:cNvPr id="20" name="Oval 19"/>
          <p:cNvSpPr/>
          <p:nvPr/>
        </p:nvSpPr>
        <p:spPr bwMode="auto">
          <a:xfrm>
            <a:off x="1620742"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21" name="Oval 20"/>
          <p:cNvSpPr/>
          <p:nvPr/>
        </p:nvSpPr>
        <p:spPr bwMode="auto">
          <a:xfrm>
            <a:off x="1722330"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22" name="Oval 21"/>
          <p:cNvSpPr/>
          <p:nvPr/>
        </p:nvSpPr>
        <p:spPr bwMode="auto">
          <a:xfrm>
            <a:off x="1519153"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23" name="AutoShape 66"/>
          <p:cNvSpPr>
            <a:spLocks noChangeAspect="1" noChangeArrowheads="1"/>
          </p:cNvSpPr>
          <p:nvPr/>
        </p:nvSpPr>
        <p:spPr bwMode="auto">
          <a:xfrm>
            <a:off x="1204157" y="3102939"/>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24" name="TextBox 23"/>
          <p:cNvSpPr txBox="1"/>
          <p:nvPr/>
        </p:nvSpPr>
        <p:spPr>
          <a:xfrm>
            <a:off x="2142690" y="3300124"/>
            <a:ext cx="747552" cy="235444"/>
          </a:xfrm>
          <a:prstGeom prst="rect">
            <a:avLst/>
          </a:prstGeom>
          <a:noFill/>
        </p:spPr>
        <p:txBody>
          <a:bodyPr wrap="square" rtlCol="0">
            <a:spAutoFit/>
          </a:bodyPr>
          <a:lstStyle/>
          <a:p>
            <a:r>
              <a:rPr lang="en-US" sz="1000" dirty="0">
                <a:latin typeface="+mj-lt"/>
              </a:rPr>
              <a:t>SSD </a:t>
            </a:r>
          </a:p>
        </p:txBody>
      </p:sp>
      <p:sp>
        <p:nvSpPr>
          <p:cNvPr id="25" name="AutoShape 66"/>
          <p:cNvSpPr>
            <a:spLocks noChangeAspect="1" noChangeArrowheads="1"/>
          </p:cNvSpPr>
          <p:nvPr/>
        </p:nvSpPr>
        <p:spPr bwMode="auto">
          <a:xfrm>
            <a:off x="1317720" y="3140376"/>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26" name="AutoShape 66"/>
          <p:cNvSpPr>
            <a:spLocks noChangeAspect="1" noChangeArrowheads="1"/>
          </p:cNvSpPr>
          <p:nvPr/>
        </p:nvSpPr>
        <p:spPr bwMode="auto">
          <a:xfrm>
            <a:off x="1456442" y="3181876"/>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pic>
        <p:nvPicPr>
          <p:cNvPr id="27" name="Picture 26"/>
          <p:cNvPicPr>
            <a:picLocks noChangeAspect="1"/>
          </p:cNvPicPr>
          <p:nvPr/>
        </p:nvPicPr>
        <p:blipFill>
          <a:blip r:embed="rId4" cstate="print"/>
          <a:stretch>
            <a:fillRect/>
          </a:stretch>
        </p:blipFill>
        <p:spPr>
          <a:xfrm>
            <a:off x="1997402" y="3141704"/>
            <a:ext cx="609529" cy="113862"/>
          </a:xfrm>
          <a:prstGeom prst="rect">
            <a:avLst/>
          </a:prstGeom>
        </p:spPr>
      </p:pic>
      <p:pic>
        <p:nvPicPr>
          <p:cNvPr id="28" name="Picture 27"/>
          <p:cNvPicPr>
            <a:picLocks noChangeAspect="1"/>
          </p:cNvPicPr>
          <p:nvPr/>
        </p:nvPicPr>
        <p:blipFill>
          <a:blip r:embed="rId4" cstate="print"/>
          <a:stretch>
            <a:fillRect/>
          </a:stretch>
        </p:blipFill>
        <p:spPr>
          <a:xfrm>
            <a:off x="2184949" y="3184208"/>
            <a:ext cx="609529" cy="113862"/>
          </a:xfrm>
          <a:prstGeom prst="rect">
            <a:avLst/>
          </a:prstGeom>
        </p:spPr>
      </p:pic>
      <p:sp>
        <p:nvSpPr>
          <p:cNvPr id="29" name="TextBox 28"/>
          <p:cNvSpPr txBox="1"/>
          <p:nvPr/>
        </p:nvSpPr>
        <p:spPr>
          <a:xfrm>
            <a:off x="1065907" y="3313174"/>
            <a:ext cx="1093089" cy="235444"/>
          </a:xfrm>
          <a:prstGeom prst="rect">
            <a:avLst/>
          </a:prstGeom>
          <a:noFill/>
        </p:spPr>
        <p:txBody>
          <a:bodyPr wrap="square" rtlCol="0">
            <a:spAutoFit/>
          </a:bodyPr>
          <a:lstStyle/>
          <a:p>
            <a:r>
              <a:rPr lang="en-US" sz="1000" dirty="0">
                <a:latin typeface="+mj-lt"/>
              </a:rPr>
              <a:t>Disk Drives</a:t>
            </a:r>
          </a:p>
        </p:txBody>
      </p:sp>
      <p:pic>
        <p:nvPicPr>
          <p:cNvPr id="30" name="Picture 29"/>
          <p:cNvPicPr>
            <a:picLocks noChangeAspect="1"/>
          </p:cNvPicPr>
          <p:nvPr/>
        </p:nvPicPr>
        <p:blipFill>
          <a:blip r:embed="rId4" cstate="print"/>
          <a:stretch>
            <a:fillRect/>
          </a:stretch>
        </p:blipFill>
        <p:spPr>
          <a:xfrm>
            <a:off x="2349054" y="3257073"/>
            <a:ext cx="609529" cy="113862"/>
          </a:xfrm>
          <a:prstGeom prst="rect">
            <a:avLst/>
          </a:prstGeom>
        </p:spPr>
      </p:pic>
      <p:pic>
        <p:nvPicPr>
          <p:cNvPr id="31" name="Picture 13" descr="ICON_VM_basic_flat_R2_Q408.png"/>
          <p:cNvPicPr>
            <a:picLocks noChangeAspect="1"/>
          </p:cNvPicPr>
          <p:nvPr/>
        </p:nvPicPr>
        <p:blipFill>
          <a:blip r:embed="rId3" cstate="print"/>
          <a:srcRect/>
          <a:stretch>
            <a:fillRect/>
          </a:stretch>
        </p:blipFill>
        <p:spPr bwMode="auto">
          <a:xfrm>
            <a:off x="1855006" y="1335903"/>
            <a:ext cx="596747" cy="420524"/>
          </a:xfrm>
          <a:prstGeom prst="rect">
            <a:avLst/>
          </a:prstGeom>
          <a:noFill/>
          <a:ln w="9525">
            <a:noFill/>
            <a:miter lim="800000"/>
            <a:headEnd/>
            <a:tailEnd/>
          </a:ln>
        </p:spPr>
      </p:pic>
      <p:sp>
        <p:nvSpPr>
          <p:cNvPr id="40" name="TextBox 39"/>
          <p:cNvSpPr txBox="1"/>
          <p:nvPr/>
        </p:nvSpPr>
        <p:spPr>
          <a:xfrm>
            <a:off x="9105979" y="3672578"/>
            <a:ext cx="1120826" cy="235444"/>
          </a:xfrm>
          <a:prstGeom prst="rect">
            <a:avLst/>
          </a:prstGeom>
          <a:noFill/>
        </p:spPr>
        <p:txBody>
          <a:bodyPr wrap="square" rtlCol="0">
            <a:spAutoFit/>
          </a:bodyPr>
          <a:lstStyle/>
          <a:p>
            <a:pPr algn="ctr"/>
            <a:r>
              <a:rPr lang="en-US" sz="1000" b="1" dirty="0">
                <a:latin typeface="+mj-lt"/>
              </a:rPr>
              <a:t>Server </a:t>
            </a:r>
            <a:r>
              <a:rPr lang="en-US" sz="1000" b="1" i="1" dirty="0">
                <a:latin typeface="+mj-lt"/>
              </a:rPr>
              <a:t>n</a:t>
            </a:r>
          </a:p>
        </p:txBody>
      </p:sp>
      <p:sp>
        <p:nvSpPr>
          <p:cNvPr id="66" name="TextBox 65"/>
          <p:cNvSpPr txBox="1"/>
          <p:nvPr/>
        </p:nvSpPr>
        <p:spPr>
          <a:xfrm>
            <a:off x="4130595" y="3673755"/>
            <a:ext cx="1129950" cy="235444"/>
          </a:xfrm>
          <a:prstGeom prst="rect">
            <a:avLst/>
          </a:prstGeom>
          <a:noFill/>
        </p:spPr>
        <p:txBody>
          <a:bodyPr wrap="square" rtlCol="0">
            <a:spAutoFit/>
          </a:bodyPr>
          <a:lstStyle/>
          <a:p>
            <a:pPr algn="ctr"/>
            <a:r>
              <a:rPr lang="en-US" sz="1000" b="1" dirty="0">
                <a:latin typeface="+mj-lt"/>
              </a:rPr>
              <a:t>Server </a:t>
            </a:r>
            <a:r>
              <a:rPr lang="en-US" sz="1000" b="1" i="1" dirty="0">
                <a:latin typeface="+mj-lt"/>
              </a:rPr>
              <a:t>2</a:t>
            </a:r>
          </a:p>
        </p:txBody>
      </p:sp>
      <p:sp>
        <p:nvSpPr>
          <p:cNvPr id="85" name="Rounded Rectangle 84"/>
          <p:cNvSpPr/>
          <p:nvPr/>
        </p:nvSpPr>
        <p:spPr bwMode="auto">
          <a:xfrm>
            <a:off x="815425" y="1912663"/>
            <a:ext cx="9927717" cy="230690"/>
          </a:xfrm>
          <a:prstGeom prst="roundRect">
            <a:avLst/>
          </a:prstGeom>
          <a:solidFill>
            <a:srgbClr val="02569B"/>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tx1"/>
                </a:solidFill>
                <a:latin typeface="+mj-lt"/>
              </a:rPr>
              <a:t>       </a:t>
            </a:r>
            <a:r>
              <a:rPr lang="en-US" sz="1200" b="1" dirty="0">
                <a:solidFill>
                  <a:schemeClr val="bg1"/>
                </a:solidFill>
                <a:latin typeface="+mj-lt"/>
              </a:rPr>
              <a:t>Maxta Global Namespace</a:t>
            </a:r>
          </a:p>
        </p:txBody>
      </p:sp>
      <p:sp>
        <p:nvSpPr>
          <p:cNvPr id="86" name="Oval 85"/>
          <p:cNvSpPr/>
          <p:nvPr/>
        </p:nvSpPr>
        <p:spPr bwMode="auto">
          <a:xfrm>
            <a:off x="6189498" y="3064475"/>
            <a:ext cx="196925" cy="15180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87" name="Oval 86"/>
          <p:cNvSpPr/>
          <p:nvPr/>
        </p:nvSpPr>
        <p:spPr bwMode="auto">
          <a:xfrm>
            <a:off x="6955318" y="3064475"/>
            <a:ext cx="196925" cy="15180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88" name="Oval 87"/>
          <p:cNvSpPr/>
          <p:nvPr/>
        </p:nvSpPr>
        <p:spPr bwMode="auto">
          <a:xfrm>
            <a:off x="7728952" y="3058403"/>
            <a:ext cx="196925" cy="15180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89" name="Rounded Rectangle 88"/>
          <p:cNvSpPr/>
          <p:nvPr/>
        </p:nvSpPr>
        <p:spPr bwMode="auto">
          <a:xfrm>
            <a:off x="1330488" y="4054788"/>
            <a:ext cx="9339881" cy="165076"/>
          </a:xfrm>
          <a:prstGeom prst="roundRect">
            <a:avLst/>
          </a:prstGeom>
          <a:solidFill>
            <a:schemeClr val="accent1">
              <a:lumMod val="20000"/>
              <a:lumOff val="80000"/>
            </a:schemeClr>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tx1"/>
                </a:solidFill>
                <a:latin typeface="+mj-lt"/>
              </a:rPr>
              <a:t>Ethernet</a:t>
            </a:r>
          </a:p>
        </p:txBody>
      </p:sp>
      <p:sp>
        <p:nvSpPr>
          <p:cNvPr id="94" name="Up-Down Arrow 93"/>
          <p:cNvSpPr/>
          <p:nvPr/>
        </p:nvSpPr>
        <p:spPr bwMode="auto">
          <a:xfrm>
            <a:off x="2982026" y="2481572"/>
            <a:ext cx="131878" cy="1554480"/>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96" name="Up-Down Arrow 95"/>
          <p:cNvSpPr/>
          <p:nvPr/>
        </p:nvSpPr>
        <p:spPr bwMode="auto">
          <a:xfrm>
            <a:off x="1383342" y="2481572"/>
            <a:ext cx="112184" cy="622673"/>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97" name="Up-Down Arrow 96"/>
          <p:cNvSpPr/>
          <p:nvPr/>
        </p:nvSpPr>
        <p:spPr bwMode="auto">
          <a:xfrm>
            <a:off x="2489715" y="2481572"/>
            <a:ext cx="122231" cy="639356"/>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pic>
        <p:nvPicPr>
          <p:cNvPr id="103" name="Picture 102" descr="ICON_Laptop_Q308"/>
          <p:cNvPicPr>
            <a:picLocks noChangeAspect="1" noChangeArrowheads="1"/>
          </p:cNvPicPr>
          <p:nvPr/>
        </p:nvPicPr>
        <p:blipFill>
          <a:blip r:embed="rId5" cstate="print"/>
          <a:srcRect/>
          <a:stretch>
            <a:fillRect/>
          </a:stretch>
        </p:blipFill>
        <p:spPr bwMode="auto">
          <a:xfrm>
            <a:off x="11267458" y="3658938"/>
            <a:ext cx="677838" cy="577342"/>
          </a:xfrm>
          <a:prstGeom prst="rect">
            <a:avLst/>
          </a:prstGeom>
          <a:noFill/>
          <a:ln w="9525">
            <a:noFill/>
            <a:miter lim="800000"/>
            <a:headEnd/>
            <a:tailEnd/>
          </a:ln>
        </p:spPr>
      </p:pic>
      <p:sp>
        <p:nvSpPr>
          <p:cNvPr id="104" name="TextBox 103"/>
          <p:cNvSpPr txBox="1"/>
          <p:nvPr/>
        </p:nvSpPr>
        <p:spPr>
          <a:xfrm>
            <a:off x="11056100" y="4229612"/>
            <a:ext cx="1199048" cy="276999"/>
          </a:xfrm>
          <a:prstGeom prst="rect">
            <a:avLst/>
          </a:prstGeom>
          <a:noFill/>
        </p:spPr>
        <p:txBody>
          <a:bodyPr wrap="square" rtlCol="0">
            <a:spAutoFit/>
          </a:bodyPr>
          <a:lstStyle/>
          <a:p>
            <a:r>
              <a:rPr lang="en-US" sz="1200" b="1" dirty="0">
                <a:latin typeface="+mj-lt"/>
              </a:rPr>
              <a:t>Virtualization UI</a:t>
            </a:r>
          </a:p>
        </p:txBody>
      </p:sp>
      <p:sp>
        <p:nvSpPr>
          <p:cNvPr id="90" name="Rounded Rectangle 89"/>
          <p:cNvSpPr>
            <a:spLocks/>
          </p:cNvSpPr>
          <p:nvPr/>
        </p:nvSpPr>
        <p:spPr>
          <a:xfrm>
            <a:off x="435855" y="4338589"/>
            <a:ext cx="2548645" cy="1933693"/>
          </a:xfrm>
          <a:prstGeom prst="roundRect">
            <a:avLst/>
          </a:prstGeom>
          <a:solidFill>
            <a:srgbClr val="01285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00" b="1" u="sng" dirty="0"/>
              <a:t>Data Services</a:t>
            </a:r>
          </a:p>
          <a:p>
            <a:pPr marL="285750" indent="-285750">
              <a:spcBef>
                <a:spcPts val="600"/>
              </a:spcBef>
              <a:buFont typeface="Arial" panose="020B0604020202020204" pitchFamily="34" charset="0"/>
              <a:buChar char="•"/>
            </a:pPr>
            <a:r>
              <a:rPr lang="en-US" sz="1600" dirty="0"/>
              <a:t>Global Namespace</a:t>
            </a:r>
          </a:p>
          <a:p>
            <a:pPr marL="285750" indent="-285750">
              <a:buFont typeface="Arial" panose="020B0604020202020204" pitchFamily="34" charset="0"/>
              <a:buChar char="•"/>
            </a:pPr>
            <a:r>
              <a:rPr lang="en-US" sz="1600" dirty="0"/>
              <a:t>Snapshots</a:t>
            </a:r>
          </a:p>
          <a:p>
            <a:pPr marL="285750" indent="-285750">
              <a:buFont typeface="Arial" panose="020B0604020202020204" pitchFamily="34" charset="0"/>
              <a:buChar char="•"/>
            </a:pPr>
            <a:r>
              <a:rPr lang="en-US" sz="1600" dirty="0"/>
              <a:t>Clones</a:t>
            </a:r>
          </a:p>
          <a:p>
            <a:pPr marL="285750" indent="-285750">
              <a:buFont typeface="Arial" panose="020B0604020202020204" pitchFamily="34" charset="0"/>
              <a:buChar char="•"/>
            </a:pPr>
            <a:r>
              <a:rPr lang="en-US" sz="1600" dirty="0"/>
              <a:t>Capacity Optimization</a:t>
            </a:r>
          </a:p>
          <a:p>
            <a:pPr marL="285750" indent="-285750">
              <a:buFont typeface="Arial" panose="020B0604020202020204" pitchFamily="34" charset="0"/>
              <a:buChar char="•"/>
            </a:pPr>
            <a:r>
              <a:rPr lang="en-US" sz="1600" dirty="0"/>
              <a:t>Data Integrity &amp; HA</a:t>
            </a:r>
          </a:p>
        </p:txBody>
      </p:sp>
      <p:sp>
        <p:nvSpPr>
          <p:cNvPr id="107" name="Rounded Rectangle 106"/>
          <p:cNvSpPr>
            <a:spLocks/>
          </p:cNvSpPr>
          <p:nvPr/>
        </p:nvSpPr>
        <p:spPr>
          <a:xfrm>
            <a:off x="3022600" y="4370182"/>
            <a:ext cx="2717800" cy="1902100"/>
          </a:xfrm>
          <a:prstGeom prst="roundRect">
            <a:avLst/>
          </a:prstGeom>
          <a:solidFill>
            <a:srgbClr val="63A80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u="sng" dirty="0"/>
              <a:t>Performance</a:t>
            </a:r>
          </a:p>
          <a:p>
            <a:pPr marL="285750" indent="-285750">
              <a:spcBef>
                <a:spcPts val="600"/>
              </a:spcBef>
              <a:buFont typeface="Arial" panose="020B0604020202020204" pitchFamily="34" charset="0"/>
              <a:buChar char="•"/>
            </a:pPr>
            <a:r>
              <a:rPr lang="en-US" sz="1600" dirty="0"/>
              <a:t>Dynamic Auto </a:t>
            </a:r>
            <a:r>
              <a:rPr lang="en-US" sz="1600" dirty="0" err="1"/>
              <a:t>Tiering</a:t>
            </a:r>
            <a:endParaRPr lang="en-US" sz="1600" dirty="0"/>
          </a:p>
          <a:p>
            <a:pPr marL="285750" indent="-285750">
              <a:buFont typeface="Arial" panose="020B0604020202020204" pitchFamily="34" charset="0"/>
              <a:buChar char="•"/>
            </a:pPr>
            <a:r>
              <a:rPr lang="en-US" sz="1600" dirty="0"/>
              <a:t>Optimize for SSD Cache</a:t>
            </a:r>
          </a:p>
          <a:p>
            <a:pPr marL="285750" indent="-285750">
              <a:buFont typeface="Arial" panose="020B0604020202020204" pitchFamily="34" charset="0"/>
              <a:buChar char="•"/>
            </a:pPr>
            <a:r>
              <a:rPr lang="en-US" sz="1600" dirty="0"/>
              <a:t>Application Defined</a:t>
            </a:r>
          </a:p>
          <a:p>
            <a:pPr marL="285750" indent="-285750">
              <a:buFont typeface="Arial" panose="020B0604020202020204" pitchFamily="34" charset="0"/>
              <a:buChar char="•"/>
            </a:pPr>
            <a:r>
              <a:rPr lang="en-US" sz="1600" dirty="0"/>
              <a:t>Optimize Block Size</a:t>
            </a:r>
          </a:p>
          <a:p>
            <a:pPr marL="285750" indent="-285750">
              <a:buFont typeface="Arial" panose="020B0604020202020204" pitchFamily="34" charset="0"/>
              <a:buChar char="•"/>
            </a:pPr>
            <a:r>
              <a:rPr lang="en-US" sz="1600" dirty="0"/>
              <a:t>Data Placement (locality)</a:t>
            </a:r>
          </a:p>
          <a:p>
            <a:endParaRPr lang="en-US" sz="1600" dirty="0"/>
          </a:p>
        </p:txBody>
      </p:sp>
      <p:sp>
        <p:nvSpPr>
          <p:cNvPr id="110" name="Rounded Rectangle 109"/>
          <p:cNvSpPr>
            <a:spLocks/>
          </p:cNvSpPr>
          <p:nvPr/>
        </p:nvSpPr>
        <p:spPr>
          <a:xfrm>
            <a:off x="8509000" y="4419600"/>
            <a:ext cx="2628900" cy="18526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00" b="1" u="sng" dirty="0">
                <a:solidFill>
                  <a:schemeClr val="tx1"/>
                </a:solidFill>
              </a:rPr>
              <a:t>Multi-hypervisor support</a:t>
            </a:r>
          </a:p>
          <a:p>
            <a:endParaRPr lang="en-US" dirty="0"/>
          </a:p>
          <a:p>
            <a:endParaRPr lang="en-US" dirty="0"/>
          </a:p>
        </p:txBody>
      </p:sp>
      <p:pic>
        <p:nvPicPr>
          <p:cNvPr id="111" name="Picture 1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4923" y="5020261"/>
            <a:ext cx="1186249" cy="365760"/>
          </a:xfrm>
          <a:prstGeom prst="rect">
            <a:avLst/>
          </a:prstGeom>
        </p:spPr>
      </p:pic>
      <p:pic>
        <p:nvPicPr>
          <p:cNvPr id="112" name="Picture 111"/>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42320" y="5536525"/>
            <a:ext cx="732464" cy="548640"/>
          </a:xfrm>
          <a:prstGeom prst="rect">
            <a:avLst/>
          </a:prstGeom>
        </p:spPr>
      </p:pic>
      <p:pic>
        <p:nvPicPr>
          <p:cNvPr id="92" name="Picture 9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7099" y="5319281"/>
            <a:ext cx="1181101" cy="598919"/>
          </a:xfrm>
          <a:prstGeom prst="rect">
            <a:avLst/>
          </a:prstGeom>
        </p:spPr>
      </p:pic>
      <p:cxnSp>
        <p:nvCxnSpPr>
          <p:cNvPr id="115" name="Straight Connector 114"/>
          <p:cNvCxnSpPr/>
          <p:nvPr/>
        </p:nvCxnSpPr>
        <p:spPr>
          <a:xfrm>
            <a:off x="9759789" y="4889716"/>
            <a:ext cx="0" cy="1188720"/>
          </a:xfrm>
          <a:prstGeom prst="line">
            <a:avLst/>
          </a:prstGeom>
          <a:ln w="22225">
            <a:prstDash val="dash"/>
          </a:ln>
        </p:spPr>
        <p:style>
          <a:lnRef idx="1">
            <a:schemeClr val="dk1"/>
          </a:lnRef>
          <a:fillRef idx="0">
            <a:schemeClr val="dk1"/>
          </a:fillRef>
          <a:effectRef idx="0">
            <a:schemeClr val="dk1"/>
          </a:effectRef>
          <a:fontRef idx="minor">
            <a:schemeClr val="tx1"/>
          </a:fontRef>
        </p:style>
      </p:cxnSp>
      <p:pic>
        <p:nvPicPr>
          <p:cNvPr id="106" name="Picture 13" descr="ICON_VM_basic_flat_R2_Q408.png"/>
          <p:cNvPicPr>
            <a:picLocks noChangeAspect="1"/>
          </p:cNvPicPr>
          <p:nvPr/>
        </p:nvPicPr>
        <p:blipFill>
          <a:blip r:embed="rId3" cstate="print"/>
          <a:srcRect/>
          <a:stretch>
            <a:fillRect/>
          </a:stretch>
        </p:blipFill>
        <p:spPr bwMode="auto">
          <a:xfrm>
            <a:off x="2528181" y="1335903"/>
            <a:ext cx="596747" cy="420524"/>
          </a:xfrm>
          <a:prstGeom prst="rect">
            <a:avLst/>
          </a:prstGeom>
          <a:noFill/>
          <a:ln w="9525">
            <a:noFill/>
            <a:miter lim="800000"/>
            <a:headEnd/>
            <a:tailEnd/>
          </a:ln>
        </p:spPr>
      </p:pic>
      <p:sp>
        <p:nvSpPr>
          <p:cNvPr id="113" name="Rounded Rectangle 11"/>
          <p:cNvSpPr/>
          <p:nvPr/>
        </p:nvSpPr>
        <p:spPr bwMode="auto">
          <a:xfrm>
            <a:off x="3647122" y="2645166"/>
            <a:ext cx="2318207" cy="208892"/>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sp>
        <p:nvSpPr>
          <p:cNvPr id="114" name="Freeform 12"/>
          <p:cNvSpPr/>
          <p:nvPr/>
        </p:nvSpPr>
        <p:spPr bwMode="auto">
          <a:xfrm>
            <a:off x="3606524" y="1321680"/>
            <a:ext cx="1755867" cy="337330"/>
          </a:xfrm>
          <a:custGeom>
            <a:avLst/>
            <a:gdLst>
              <a:gd name="connsiteX0" fmla="*/ 1583448 w 1583448"/>
              <a:gd name="connsiteY0" fmla="*/ 387586 h 387586"/>
              <a:gd name="connsiteX1" fmla="*/ 1583448 w 1583448"/>
              <a:gd name="connsiteY1" fmla="*/ 140191 h 387586"/>
              <a:gd name="connsiteX2" fmla="*/ 1575200 w 1583448"/>
              <a:gd name="connsiteY2" fmla="*/ 82465 h 387586"/>
              <a:gd name="connsiteX3" fmla="*/ 1575200 w 1583448"/>
              <a:gd name="connsiteY3" fmla="*/ 82465 h 387586"/>
              <a:gd name="connsiteX4" fmla="*/ 1525718 w 1583448"/>
              <a:gd name="connsiteY4" fmla="*/ 8246 h 387586"/>
              <a:gd name="connsiteX5" fmla="*/ 1467988 w 1583448"/>
              <a:gd name="connsiteY5" fmla="*/ 0 h 387586"/>
              <a:gd name="connsiteX6" fmla="*/ 115459 w 1583448"/>
              <a:gd name="connsiteY6" fmla="*/ 0 h 387586"/>
              <a:gd name="connsiteX7" fmla="*/ 57729 w 1583448"/>
              <a:gd name="connsiteY7" fmla="*/ 16493 h 387586"/>
              <a:gd name="connsiteX8" fmla="*/ 57729 w 1583448"/>
              <a:gd name="connsiteY8" fmla="*/ 16493 h 387586"/>
              <a:gd name="connsiteX9" fmla="*/ 8247 w 1583448"/>
              <a:gd name="connsiteY9" fmla="*/ 74218 h 387586"/>
              <a:gd name="connsiteX10" fmla="*/ 8247 w 1583448"/>
              <a:gd name="connsiteY10" fmla="*/ 74218 h 387586"/>
              <a:gd name="connsiteX11" fmla="*/ 0 w 1583448"/>
              <a:gd name="connsiteY11" fmla="*/ 156684 h 387586"/>
              <a:gd name="connsiteX12" fmla="*/ 0 w 1583448"/>
              <a:gd name="connsiteY12" fmla="*/ 156684 h 3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flip="none" rotWithShape="1">
            <a:gsLst>
              <a:gs pos="1000">
                <a:schemeClr val="bg1">
                  <a:alpha val="19000"/>
                </a:schemeClr>
              </a:gs>
              <a:gs pos="100000">
                <a:schemeClr val="bg1">
                  <a:alpha val="0"/>
                </a:schemeClr>
              </a:gs>
            </a:gsLst>
            <a:lin ang="18000000" scaled="0"/>
            <a:tileRect/>
          </a:gradFill>
          <a:ln w="9525" cap="flat" cmpd="sng" algn="ctr">
            <a:noFill/>
            <a:prstDash val="solid"/>
            <a:round/>
            <a:headEnd type="none" w="med" len="med"/>
            <a:tailEnd type="none" w="med" len="med"/>
          </a:ln>
          <a:effectLst/>
        </p:spPr>
        <p:txBody>
          <a:bodyPr anchor="ctr"/>
          <a:lstStyle/>
          <a:p>
            <a:pPr>
              <a:defRPr/>
            </a:pPr>
            <a:endParaRPr lang="en-US" dirty="0">
              <a:latin typeface="+mj-lt"/>
            </a:endParaRPr>
          </a:p>
        </p:txBody>
      </p:sp>
      <p:sp>
        <p:nvSpPr>
          <p:cNvPr id="116" name="Rounded Rectangle 115"/>
          <p:cNvSpPr/>
          <p:nvPr/>
        </p:nvSpPr>
        <p:spPr bwMode="auto">
          <a:xfrm>
            <a:off x="3643262" y="2275122"/>
            <a:ext cx="2322067" cy="206450"/>
          </a:xfrm>
          <a:prstGeom prst="roundRect">
            <a:avLst/>
          </a:prstGeom>
          <a:solidFill>
            <a:srgbClr val="63A802"/>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bg1"/>
                </a:solidFill>
                <a:latin typeface="+mj-lt"/>
              </a:rPr>
              <a:t>MxSP</a:t>
            </a:r>
          </a:p>
        </p:txBody>
      </p:sp>
      <p:pic>
        <p:nvPicPr>
          <p:cNvPr id="117" name="Picture 13" descr="ICON_VM_basic_flat_R2_Q408.png"/>
          <p:cNvPicPr>
            <a:picLocks noChangeAspect="1"/>
          </p:cNvPicPr>
          <p:nvPr/>
        </p:nvPicPr>
        <p:blipFill>
          <a:blip r:embed="rId3" cstate="print"/>
          <a:srcRect/>
          <a:stretch>
            <a:fillRect/>
          </a:stretch>
        </p:blipFill>
        <p:spPr bwMode="auto">
          <a:xfrm>
            <a:off x="3715170" y="1338356"/>
            <a:ext cx="596747" cy="420524"/>
          </a:xfrm>
          <a:prstGeom prst="rect">
            <a:avLst/>
          </a:prstGeom>
          <a:noFill/>
          <a:ln w="9525">
            <a:noFill/>
            <a:miter lim="800000"/>
            <a:headEnd/>
            <a:tailEnd/>
          </a:ln>
        </p:spPr>
      </p:pic>
      <p:sp>
        <p:nvSpPr>
          <p:cNvPr id="118" name="Oval 117"/>
          <p:cNvSpPr/>
          <p:nvPr/>
        </p:nvSpPr>
        <p:spPr bwMode="auto">
          <a:xfrm>
            <a:off x="4452439"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19" name="Oval 118"/>
          <p:cNvSpPr/>
          <p:nvPr/>
        </p:nvSpPr>
        <p:spPr bwMode="auto">
          <a:xfrm>
            <a:off x="4554027"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20" name="Oval 119"/>
          <p:cNvSpPr/>
          <p:nvPr/>
        </p:nvSpPr>
        <p:spPr bwMode="auto">
          <a:xfrm>
            <a:off x="4350850"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21" name="AutoShape 66"/>
          <p:cNvSpPr>
            <a:spLocks noChangeAspect="1" noChangeArrowheads="1"/>
          </p:cNvSpPr>
          <p:nvPr/>
        </p:nvSpPr>
        <p:spPr bwMode="auto">
          <a:xfrm>
            <a:off x="4005744" y="3082971"/>
            <a:ext cx="299919" cy="197581"/>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122" name="TextBox 121"/>
          <p:cNvSpPr txBox="1"/>
          <p:nvPr/>
        </p:nvSpPr>
        <p:spPr>
          <a:xfrm>
            <a:off x="4974387" y="3300124"/>
            <a:ext cx="747552" cy="235444"/>
          </a:xfrm>
          <a:prstGeom prst="rect">
            <a:avLst/>
          </a:prstGeom>
          <a:noFill/>
        </p:spPr>
        <p:txBody>
          <a:bodyPr wrap="square" rtlCol="0">
            <a:spAutoFit/>
          </a:bodyPr>
          <a:lstStyle/>
          <a:p>
            <a:r>
              <a:rPr lang="en-US" sz="1000" dirty="0">
                <a:latin typeface="+mj-lt"/>
              </a:rPr>
              <a:t>SSD </a:t>
            </a:r>
          </a:p>
        </p:txBody>
      </p:sp>
      <p:sp>
        <p:nvSpPr>
          <p:cNvPr id="123" name="AutoShape 66"/>
          <p:cNvSpPr>
            <a:spLocks noChangeAspect="1" noChangeArrowheads="1"/>
          </p:cNvSpPr>
          <p:nvPr/>
        </p:nvSpPr>
        <p:spPr bwMode="auto">
          <a:xfrm>
            <a:off x="4119307" y="3120408"/>
            <a:ext cx="299919" cy="197581"/>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124" name="AutoShape 66"/>
          <p:cNvSpPr>
            <a:spLocks noChangeAspect="1" noChangeArrowheads="1"/>
          </p:cNvSpPr>
          <p:nvPr/>
        </p:nvSpPr>
        <p:spPr bwMode="auto">
          <a:xfrm>
            <a:off x="4258029" y="3161908"/>
            <a:ext cx="299919" cy="197581"/>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pic>
        <p:nvPicPr>
          <p:cNvPr id="125" name="Picture 124"/>
          <p:cNvPicPr>
            <a:picLocks noChangeAspect="1"/>
          </p:cNvPicPr>
          <p:nvPr/>
        </p:nvPicPr>
        <p:blipFill>
          <a:blip r:embed="rId4" cstate="print"/>
          <a:stretch>
            <a:fillRect/>
          </a:stretch>
        </p:blipFill>
        <p:spPr>
          <a:xfrm>
            <a:off x="4829099" y="3141704"/>
            <a:ext cx="609529" cy="113862"/>
          </a:xfrm>
          <a:prstGeom prst="rect">
            <a:avLst/>
          </a:prstGeom>
        </p:spPr>
      </p:pic>
      <p:pic>
        <p:nvPicPr>
          <p:cNvPr id="126" name="Picture 125"/>
          <p:cNvPicPr>
            <a:picLocks noChangeAspect="1"/>
          </p:cNvPicPr>
          <p:nvPr/>
        </p:nvPicPr>
        <p:blipFill>
          <a:blip r:embed="rId4" cstate="print"/>
          <a:stretch>
            <a:fillRect/>
          </a:stretch>
        </p:blipFill>
        <p:spPr>
          <a:xfrm>
            <a:off x="5016646" y="3184208"/>
            <a:ext cx="609529" cy="113862"/>
          </a:xfrm>
          <a:prstGeom prst="rect">
            <a:avLst/>
          </a:prstGeom>
        </p:spPr>
      </p:pic>
      <p:sp>
        <p:nvSpPr>
          <p:cNvPr id="127" name="TextBox 126"/>
          <p:cNvSpPr txBox="1"/>
          <p:nvPr/>
        </p:nvSpPr>
        <p:spPr>
          <a:xfrm>
            <a:off x="3897604" y="3313174"/>
            <a:ext cx="1093089" cy="235444"/>
          </a:xfrm>
          <a:prstGeom prst="rect">
            <a:avLst/>
          </a:prstGeom>
          <a:noFill/>
        </p:spPr>
        <p:txBody>
          <a:bodyPr wrap="square" rtlCol="0">
            <a:spAutoFit/>
          </a:bodyPr>
          <a:lstStyle/>
          <a:p>
            <a:r>
              <a:rPr lang="en-US" sz="1000" dirty="0">
                <a:latin typeface="+mj-lt"/>
              </a:rPr>
              <a:t>Disk Drives</a:t>
            </a:r>
          </a:p>
        </p:txBody>
      </p:sp>
      <p:pic>
        <p:nvPicPr>
          <p:cNvPr id="128" name="Picture 127"/>
          <p:cNvPicPr>
            <a:picLocks noChangeAspect="1"/>
          </p:cNvPicPr>
          <p:nvPr/>
        </p:nvPicPr>
        <p:blipFill>
          <a:blip r:embed="rId4" cstate="print"/>
          <a:stretch>
            <a:fillRect/>
          </a:stretch>
        </p:blipFill>
        <p:spPr>
          <a:xfrm>
            <a:off x="5180751" y="3257073"/>
            <a:ext cx="609529" cy="113862"/>
          </a:xfrm>
          <a:prstGeom prst="rect">
            <a:avLst/>
          </a:prstGeom>
        </p:spPr>
      </p:pic>
      <p:pic>
        <p:nvPicPr>
          <p:cNvPr id="129" name="Picture 13" descr="ICON_VM_basic_flat_R2_Q408.png"/>
          <p:cNvPicPr>
            <a:picLocks noChangeAspect="1"/>
          </p:cNvPicPr>
          <p:nvPr/>
        </p:nvPicPr>
        <p:blipFill>
          <a:blip r:embed="rId3" cstate="print"/>
          <a:srcRect/>
          <a:stretch>
            <a:fillRect/>
          </a:stretch>
        </p:blipFill>
        <p:spPr bwMode="auto">
          <a:xfrm>
            <a:off x="4686703" y="1335903"/>
            <a:ext cx="596747" cy="420524"/>
          </a:xfrm>
          <a:prstGeom prst="rect">
            <a:avLst/>
          </a:prstGeom>
          <a:noFill/>
          <a:ln w="9525">
            <a:noFill/>
            <a:miter lim="800000"/>
            <a:headEnd/>
            <a:tailEnd/>
          </a:ln>
        </p:spPr>
      </p:pic>
      <p:sp>
        <p:nvSpPr>
          <p:cNvPr id="130" name="Up-Down Arrow 129"/>
          <p:cNvSpPr/>
          <p:nvPr/>
        </p:nvSpPr>
        <p:spPr bwMode="auto">
          <a:xfrm>
            <a:off x="4215039" y="2481572"/>
            <a:ext cx="112184" cy="622673"/>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31" name="Up-Down Arrow 130"/>
          <p:cNvSpPr/>
          <p:nvPr/>
        </p:nvSpPr>
        <p:spPr bwMode="auto">
          <a:xfrm>
            <a:off x="5321412" y="2481572"/>
            <a:ext cx="122231" cy="639356"/>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pic>
        <p:nvPicPr>
          <p:cNvPr id="132" name="Picture 13" descr="ICON_VM_basic_flat_R2_Q408.png"/>
          <p:cNvPicPr>
            <a:picLocks noChangeAspect="1"/>
          </p:cNvPicPr>
          <p:nvPr/>
        </p:nvPicPr>
        <p:blipFill>
          <a:blip r:embed="rId3" cstate="print"/>
          <a:srcRect/>
          <a:stretch>
            <a:fillRect/>
          </a:stretch>
        </p:blipFill>
        <p:spPr bwMode="auto">
          <a:xfrm>
            <a:off x="5359878" y="1335903"/>
            <a:ext cx="596747" cy="420524"/>
          </a:xfrm>
          <a:prstGeom prst="rect">
            <a:avLst/>
          </a:prstGeom>
          <a:noFill/>
          <a:ln w="9525">
            <a:noFill/>
            <a:miter lim="800000"/>
            <a:headEnd/>
            <a:tailEnd/>
          </a:ln>
        </p:spPr>
      </p:pic>
      <p:sp>
        <p:nvSpPr>
          <p:cNvPr id="93" name="Up-Down Arrow 92"/>
          <p:cNvSpPr/>
          <p:nvPr/>
        </p:nvSpPr>
        <p:spPr bwMode="auto">
          <a:xfrm>
            <a:off x="5710303" y="2481572"/>
            <a:ext cx="138022" cy="1554480"/>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34" name="Rounded Rectangle 11"/>
          <p:cNvSpPr/>
          <p:nvPr/>
        </p:nvSpPr>
        <p:spPr bwMode="auto">
          <a:xfrm>
            <a:off x="8424935" y="2645166"/>
            <a:ext cx="2318207" cy="208892"/>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sp>
        <p:nvSpPr>
          <p:cNvPr id="135" name="Freeform 12"/>
          <p:cNvSpPr/>
          <p:nvPr/>
        </p:nvSpPr>
        <p:spPr bwMode="auto">
          <a:xfrm>
            <a:off x="8384337" y="1321680"/>
            <a:ext cx="1755867" cy="337330"/>
          </a:xfrm>
          <a:custGeom>
            <a:avLst/>
            <a:gdLst>
              <a:gd name="connsiteX0" fmla="*/ 1583448 w 1583448"/>
              <a:gd name="connsiteY0" fmla="*/ 387586 h 387586"/>
              <a:gd name="connsiteX1" fmla="*/ 1583448 w 1583448"/>
              <a:gd name="connsiteY1" fmla="*/ 140191 h 387586"/>
              <a:gd name="connsiteX2" fmla="*/ 1575200 w 1583448"/>
              <a:gd name="connsiteY2" fmla="*/ 82465 h 387586"/>
              <a:gd name="connsiteX3" fmla="*/ 1575200 w 1583448"/>
              <a:gd name="connsiteY3" fmla="*/ 82465 h 387586"/>
              <a:gd name="connsiteX4" fmla="*/ 1525718 w 1583448"/>
              <a:gd name="connsiteY4" fmla="*/ 8246 h 387586"/>
              <a:gd name="connsiteX5" fmla="*/ 1467988 w 1583448"/>
              <a:gd name="connsiteY5" fmla="*/ 0 h 387586"/>
              <a:gd name="connsiteX6" fmla="*/ 115459 w 1583448"/>
              <a:gd name="connsiteY6" fmla="*/ 0 h 387586"/>
              <a:gd name="connsiteX7" fmla="*/ 57729 w 1583448"/>
              <a:gd name="connsiteY7" fmla="*/ 16493 h 387586"/>
              <a:gd name="connsiteX8" fmla="*/ 57729 w 1583448"/>
              <a:gd name="connsiteY8" fmla="*/ 16493 h 387586"/>
              <a:gd name="connsiteX9" fmla="*/ 8247 w 1583448"/>
              <a:gd name="connsiteY9" fmla="*/ 74218 h 387586"/>
              <a:gd name="connsiteX10" fmla="*/ 8247 w 1583448"/>
              <a:gd name="connsiteY10" fmla="*/ 74218 h 387586"/>
              <a:gd name="connsiteX11" fmla="*/ 0 w 1583448"/>
              <a:gd name="connsiteY11" fmla="*/ 156684 h 387586"/>
              <a:gd name="connsiteX12" fmla="*/ 0 w 1583448"/>
              <a:gd name="connsiteY12" fmla="*/ 156684 h 3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flip="none" rotWithShape="1">
            <a:gsLst>
              <a:gs pos="1000">
                <a:schemeClr val="bg1">
                  <a:alpha val="19000"/>
                </a:schemeClr>
              </a:gs>
              <a:gs pos="100000">
                <a:schemeClr val="bg1">
                  <a:alpha val="0"/>
                </a:schemeClr>
              </a:gs>
            </a:gsLst>
            <a:lin ang="18000000" scaled="0"/>
            <a:tileRect/>
          </a:gradFill>
          <a:ln w="9525" cap="flat" cmpd="sng" algn="ctr">
            <a:noFill/>
            <a:prstDash val="solid"/>
            <a:round/>
            <a:headEnd type="none" w="med" len="med"/>
            <a:tailEnd type="none" w="med" len="med"/>
          </a:ln>
          <a:effectLst/>
        </p:spPr>
        <p:txBody>
          <a:bodyPr anchor="ctr"/>
          <a:lstStyle/>
          <a:p>
            <a:pPr>
              <a:defRPr/>
            </a:pPr>
            <a:endParaRPr lang="en-US" dirty="0">
              <a:latin typeface="+mj-lt"/>
            </a:endParaRPr>
          </a:p>
        </p:txBody>
      </p:sp>
      <p:sp>
        <p:nvSpPr>
          <p:cNvPr id="136" name="Rounded Rectangle 135"/>
          <p:cNvSpPr/>
          <p:nvPr/>
        </p:nvSpPr>
        <p:spPr bwMode="auto">
          <a:xfrm>
            <a:off x="8424935" y="2275122"/>
            <a:ext cx="2318208" cy="206450"/>
          </a:xfrm>
          <a:prstGeom prst="roundRect">
            <a:avLst/>
          </a:prstGeom>
          <a:solidFill>
            <a:srgbClr val="63A802"/>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bg1"/>
                </a:solidFill>
                <a:latin typeface="+mj-lt"/>
              </a:rPr>
              <a:t>MxSP</a:t>
            </a:r>
          </a:p>
        </p:txBody>
      </p:sp>
      <p:pic>
        <p:nvPicPr>
          <p:cNvPr id="137" name="Picture 13" descr="ICON_VM_basic_flat_R2_Q408.png"/>
          <p:cNvPicPr>
            <a:picLocks noChangeAspect="1"/>
          </p:cNvPicPr>
          <p:nvPr/>
        </p:nvPicPr>
        <p:blipFill>
          <a:blip r:embed="rId3" cstate="print"/>
          <a:srcRect/>
          <a:stretch>
            <a:fillRect/>
          </a:stretch>
        </p:blipFill>
        <p:spPr bwMode="auto">
          <a:xfrm>
            <a:off x="8492983" y="1338356"/>
            <a:ext cx="596747" cy="420524"/>
          </a:xfrm>
          <a:prstGeom prst="rect">
            <a:avLst/>
          </a:prstGeom>
          <a:noFill/>
          <a:ln w="9525">
            <a:noFill/>
            <a:miter lim="800000"/>
            <a:headEnd/>
            <a:tailEnd/>
          </a:ln>
        </p:spPr>
      </p:pic>
      <p:sp>
        <p:nvSpPr>
          <p:cNvPr id="138" name="Oval 137"/>
          <p:cNvSpPr/>
          <p:nvPr/>
        </p:nvSpPr>
        <p:spPr bwMode="auto">
          <a:xfrm>
            <a:off x="9230252"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39" name="Oval 138"/>
          <p:cNvSpPr/>
          <p:nvPr/>
        </p:nvSpPr>
        <p:spPr bwMode="auto">
          <a:xfrm>
            <a:off x="9331840"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40" name="Oval 139"/>
          <p:cNvSpPr/>
          <p:nvPr/>
        </p:nvSpPr>
        <p:spPr bwMode="auto">
          <a:xfrm>
            <a:off x="9128663" y="1569037"/>
            <a:ext cx="56263" cy="4371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41" name="AutoShape 66"/>
          <p:cNvSpPr>
            <a:spLocks noChangeAspect="1" noChangeArrowheads="1"/>
          </p:cNvSpPr>
          <p:nvPr/>
        </p:nvSpPr>
        <p:spPr bwMode="auto">
          <a:xfrm>
            <a:off x="8806503" y="3102939"/>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142" name="TextBox 141"/>
          <p:cNvSpPr txBox="1"/>
          <p:nvPr/>
        </p:nvSpPr>
        <p:spPr>
          <a:xfrm>
            <a:off x="9752200" y="3300124"/>
            <a:ext cx="747552" cy="235444"/>
          </a:xfrm>
          <a:prstGeom prst="rect">
            <a:avLst/>
          </a:prstGeom>
          <a:noFill/>
        </p:spPr>
        <p:txBody>
          <a:bodyPr wrap="square" rtlCol="0">
            <a:spAutoFit/>
          </a:bodyPr>
          <a:lstStyle/>
          <a:p>
            <a:r>
              <a:rPr lang="en-US" sz="1000" dirty="0">
                <a:latin typeface="+mj-lt"/>
              </a:rPr>
              <a:t>SSD </a:t>
            </a:r>
          </a:p>
        </p:txBody>
      </p:sp>
      <p:sp>
        <p:nvSpPr>
          <p:cNvPr id="143" name="AutoShape 66"/>
          <p:cNvSpPr>
            <a:spLocks noChangeAspect="1" noChangeArrowheads="1"/>
          </p:cNvSpPr>
          <p:nvPr/>
        </p:nvSpPr>
        <p:spPr bwMode="auto">
          <a:xfrm>
            <a:off x="8920066" y="3140376"/>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sp>
        <p:nvSpPr>
          <p:cNvPr id="144" name="AutoShape 66"/>
          <p:cNvSpPr>
            <a:spLocks noChangeAspect="1" noChangeArrowheads="1"/>
          </p:cNvSpPr>
          <p:nvPr/>
        </p:nvSpPr>
        <p:spPr bwMode="auto">
          <a:xfrm>
            <a:off x="9058788" y="3181876"/>
            <a:ext cx="269609" cy="177613"/>
          </a:xfrm>
          <a:prstGeom prst="can">
            <a:avLst>
              <a:gd name="adj" fmla="val 25000"/>
            </a:avLst>
          </a:prstGeom>
          <a:gradFill rotWithShape="1">
            <a:gsLst>
              <a:gs pos="0">
                <a:srgbClr val="98A29B"/>
              </a:gs>
              <a:gs pos="100000">
                <a:srgbClr val="98A29B">
                  <a:gamma/>
                  <a:shade val="46275"/>
                  <a:invGamma/>
                </a:srgbClr>
              </a:gs>
            </a:gsLst>
            <a:lin ang="0" scaled="1"/>
          </a:gradFill>
          <a:ln w="12700">
            <a:solidFill>
              <a:srgbClr val="000000"/>
            </a:solidFill>
            <a:round/>
            <a:headEnd type="none" w="sm" len="sm"/>
            <a:tailEnd type="none" w="sm" len="sm"/>
          </a:ln>
          <a:effectLst/>
        </p:spPr>
        <p:txBody>
          <a:bodyPr anchor="ctr">
            <a:prstTxWarp prst="textNoShape">
              <a:avLst/>
            </a:prstTxWarp>
          </a:bodyPr>
          <a:lstStyle/>
          <a:p>
            <a:endParaRPr lang="en-US" dirty="0">
              <a:latin typeface="+mj-lt"/>
            </a:endParaRPr>
          </a:p>
        </p:txBody>
      </p:sp>
      <p:pic>
        <p:nvPicPr>
          <p:cNvPr id="145" name="Picture 144"/>
          <p:cNvPicPr>
            <a:picLocks noChangeAspect="1"/>
          </p:cNvPicPr>
          <p:nvPr/>
        </p:nvPicPr>
        <p:blipFill>
          <a:blip r:embed="rId4" cstate="print"/>
          <a:stretch>
            <a:fillRect/>
          </a:stretch>
        </p:blipFill>
        <p:spPr>
          <a:xfrm>
            <a:off x="9606912" y="3141704"/>
            <a:ext cx="609529" cy="113862"/>
          </a:xfrm>
          <a:prstGeom prst="rect">
            <a:avLst/>
          </a:prstGeom>
        </p:spPr>
      </p:pic>
      <p:pic>
        <p:nvPicPr>
          <p:cNvPr id="146" name="Picture 145"/>
          <p:cNvPicPr>
            <a:picLocks noChangeAspect="1"/>
          </p:cNvPicPr>
          <p:nvPr/>
        </p:nvPicPr>
        <p:blipFill>
          <a:blip r:embed="rId4" cstate="print"/>
          <a:stretch>
            <a:fillRect/>
          </a:stretch>
        </p:blipFill>
        <p:spPr>
          <a:xfrm>
            <a:off x="9794459" y="3184208"/>
            <a:ext cx="609529" cy="113862"/>
          </a:xfrm>
          <a:prstGeom prst="rect">
            <a:avLst/>
          </a:prstGeom>
        </p:spPr>
      </p:pic>
      <p:sp>
        <p:nvSpPr>
          <p:cNvPr id="147" name="TextBox 146"/>
          <p:cNvSpPr txBox="1"/>
          <p:nvPr/>
        </p:nvSpPr>
        <p:spPr>
          <a:xfrm>
            <a:off x="8675417" y="3313174"/>
            <a:ext cx="1093089" cy="235444"/>
          </a:xfrm>
          <a:prstGeom prst="rect">
            <a:avLst/>
          </a:prstGeom>
          <a:noFill/>
        </p:spPr>
        <p:txBody>
          <a:bodyPr wrap="square" rtlCol="0">
            <a:spAutoFit/>
          </a:bodyPr>
          <a:lstStyle/>
          <a:p>
            <a:r>
              <a:rPr lang="en-US" sz="1000" dirty="0">
                <a:latin typeface="+mj-lt"/>
              </a:rPr>
              <a:t>Disk Drives</a:t>
            </a:r>
          </a:p>
        </p:txBody>
      </p:sp>
      <p:pic>
        <p:nvPicPr>
          <p:cNvPr id="148" name="Picture 147"/>
          <p:cNvPicPr>
            <a:picLocks noChangeAspect="1"/>
          </p:cNvPicPr>
          <p:nvPr/>
        </p:nvPicPr>
        <p:blipFill>
          <a:blip r:embed="rId4" cstate="print"/>
          <a:stretch>
            <a:fillRect/>
          </a:stretch>
        </p:blipFill>
        <p:spPr>
          <a:xfrm>
            <a:off x="9958564" y="3257073"/>
            <a:ext cx="609529" cy="113862"/>
          </a:xfrm>
          <a:prstGeom prst="rect">
            <a:avLst/>
          </a:prstGeom>
        </p:spPr>
      </p:pic>
      <p:pic>
        <p:nvPicPr>
          <p:cNvPr id="149" name="Picture 13" descr="ICON_VM_basic_flat_R2_Q408.png"/>
          <p:cNvPicPr>
            <a:picLocks noChangeAspect="1"/>
          </p:cNvPicPr>
          <p:nvPr/>
        </p:nvPicPr>
        <p:blipFill>
          <a:blip r:embed="rId3" cstate="print"/>
          <a:srcRect/>
          <a:stretch>
            <a:fillRect/>
          </a:stretch>
        </p:blipFill>
        <p:spPr bwMode="auto">
          <a:xfrm>
            <a:off x="9464516" y="1335903"/>
            <a:ext cx="596747" cy="420524"/>
          </a:xfrm>
          <a:prstGeom prst="rect">
            <a:avLst/>
          </a:prstGeom>
          <a:noFill/>
          <a:ln w="9525">
            <a:noFill/>
            <a:miter lim="800000"/>
            <a:headEnd/>
            <a:tailEnd/>
          </a:ln>
        </p:spPr>
      </p:pic>
      <p:sp>
        <p:nvSpPr>
          <p:cNvPr id="150" name="Up-Down Arrow 149"/>
          <p:cNvSpPr/>
          <p:nvPr/>
        </p:nvSpPr>
        <p:spPr bwMode="auto">
          <a:xfrm>
            <a:off x="8992852" y="2481572"/>
            <a:ext cx="112184" cy="622673"/>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51" name="Up-Down Arrow 150"/>
          <p:cNvSpPr/>
          <p:nvPr/>
        </p:nvSpPr>
        <p:spPr bwMode="auto">
          <a:xfrm>
            <a:off x="10099225" y="2481572"/>
            <a:ext cx="122231" cy="639356"/>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pic>
        <p:nvPicPr>
          <p:cNvPr id="152" name="Picture 13" descr="ICON_VM_basic_flat_R2_Q408.png"/>
          <p:cNvPicPr>
            <a:picLocks noChangeAspect="1"/>
          </p:cNvPicPr>
          <p:nvPr/>
        </p:nvPicPr>
        <p:blipFill>
          <a:blip r:embed="rId3" cstate="print"/>
          <a:srcRect/>
          <a:stretch>
            <a:fillRect/>
          </a:stretch>
        </p:blipFill>
        <p:spPr bwMode="auto">
          <a:xfrm>
            <a:off x="10137691" y="1335903"/>
            <a:ext cx="596747" cy="420524"/>
          </a:xfrm>
          <a:prstGeom prst="rect">
            <a:avLst/>
          </a:prstGeom>
          <a:noFill/>
          <a:ln w="9525">
            <a:noFill/>
            <a:miter lim="800000"/>
            <a:headEnd/>
            <a:tailEnd/>
          </a:ln>
        </p:spPr>
      </p:pic>
      <p:sp>
        <p:nvSpPr>
          <p:cNvPr id="95" name="Up-Down Arrow 94"/>
          <p:cNvSpPr/>
          <p:nvPr/>
        </p:nvSpPr>
        <p:spPr bwMode="auto">
          <a:xfrm>
            <a:off x="8547026" y="2481571"/>
            <a:ext cx="123469" cy="1554480"/>
          </a:xfrm>
          <a:prstGeom prst="up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mj-lt"/>
            </a:endParaRPr>
          </a:p>
        </p:txBody>
      </p:sp>
      <p:sp>
        <p:nvSpPr>
          <p:cNvPr id="102" name="Rounded Rectangle 101"/>
          <p:cNvSpPr/>
          <p:nvPr/>
        </p:nvSpPr>
        <p:spPr>
          <a:xfrm>
            <a:off x="505278" y="2982795"/>
            <a:ext cx="10760554" cy="677909"/>
          </a:xfrm>
          <a:prstGeom prst="roundRect">
            <a:avLst/>
          </a:prstGeom>
          <a:solidFill>
            <a:schemeClr val="bg1">
              <a:alpha val="40000"/>
            </a:schemeClr>
          </a:solidFill>
          <a:ln w="15875" cap="rnd">
            <a:solidFill>
              <a:srgbClr val="02569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1" name="Rounded Rectangle 90"/>
          <p:cNvSpPr>
            <a:spLocks/>
          </p:cNvSpPr>
          <p:nvPr/>
        </p:nvSpPr>
        <p:spPr>
          <a:xfrm>
            <a:off x="5798118" y="4419600"/>
            <a:ext cx="2638917" cy="18542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00" b="1" u="sng" dirty="0"/>
              <a:t>Scalability</a:t>
            </a:r>
          </a:p>
          <a:p>
            <a:pPr marL="285750" indent="-285750">
              <a:spcBef>
                <a:spcPts val="600"/>
              </a:spcBef>
              <a:buFont typeface="Arial" panose="020B0604020202020204" pitchFamily="34" charset="0"/>
              <a:buChar char="•"/>
            </a:pPr>
            <a:r>
              <a:rPr lang="en-US" sz="1600" dirty="0"/>
              <a:t>Scale Out</a:t>
            </a:r>
          </a:p>
          <a:p>
            <a:pPr marL="285750" indent="-285750">
              <a:buFont typeface="Arial" panose="020B0604020202020204" pitchFamily="34" charset="0"/>
              <a:buChar char="•"/>
            </a:pPr>
            <a:r>
              <a:rPr lang="en-US" sz="1600" dirty="0"/>
              <a:t>Scale Up </a:t>
            </a:r>
          </a:p>
          <a:p>
            <a:pPr marL="285750" indent="-285750">
              <a:buFont typeface="Arial" panose="020B0604020202020204" pitchFamily="34" charset="0"/>
              <a:buChar char="•"/>
            </a:pPr>
            <a:r>
              <a:rPr lang="en-US" sz="1600" dirty="0"/>
              <a:t>Scale Compute and Storage Independently</a:t>
            </a:r>
          </a:p>
          <a:p>
            <a:endParaRPr lang="en-US" sz="1600" dirty="0"/>
          </a:p>
        </p:txBody>
      </p:sp>
    </p:spTree>
    <p:extLst>
      <p:ext uri="{BB962C8B-B14F-4D97-AF65-F5344CB8AC3E}">
        <p14:creationId xmlns:p14="http://schemas.microsoft.com/office/powerpoint/2010/main" val="2579911696"/>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Write I/O Path</a:t>
            </a:r>
            <a:endParaRPr lang="en-US" dirty="0">
              <a:solidFill>
                <a:schemeClr val="tx1"/>
              </a:solidFill>
            </a:endParaRPr>
          </a:p>
        </p:txBody>
      </p:sp>
      <p:grpSp>
        <p:nvGrpSpPr>
          <p:cNvPr id="4" name="Group 4"/>
          <p:cNvGrpSpPr/>
          <p:nvPr/>
        </p:nvGrpSpPr>
        <p:grpSpPr>
          <a:xfrm>
            <a:off x="522962" y="1123551"/>
            <a:ext cx="11139958" cy="3588149"/>
            <a:chOff x="256262" y="1324745"/>
            <a:chExt cx="11139958" cy="4808542"/>
          </a:xfrm>
        </p:grpSpPr>
        <p:grpSp>
          <p:nvGrpSpPr>
            <p:cNvPr id="5" name="Group 8"/>
            <p:cNvGrpSpPr/>
            <p:nvPr/>
          </p:nvGrpSpPr>
          <p:grpSpPr>
            <a:xfrm>
              <a:off x="847306" y="1324745"/>
              <a:ext cx="1799911" cy="457200"/>
              <a:chOff x="598472" y="1577901"/>
              <a:chExt cx="1799911" cy="457200"/>
            </a:xfrm>
          </p:grpSpPr>
          <p:pic>
            <p:nvPicPr>
              <p:cNvPr id="62" name="Picture 9" descr="ICON_VM_detailed_2labels_Q30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72" y="1577901"/>
                <a:ext cx="380823" cy="457200"/>
              </a:xfrm>
              <a:prstGeom prst="rect">
                <a:avLst/>
              </a:prstGeom>
              <a:noFill/>
              <a:ln w="9525">
                <a:noFill/>
                <a:miter lim="800000"/>
                <a:headEnd/>
                <a:tailEnd/>
              </a:ln>
            </p:spPr>
          </p:pic>
          <p:sp>
            <p:nvSpPr>
              <p:cNvPr id="63" name="TextBox 10"/>
              <p:cNvSpPr txBox="1"/>
              <p:nvPr/>
            </p:nvSpPr>
            <p:spPr>
              <a:xfrm>
                <a:off x="1059042" y="1644856"/>
                <a:ext cx="1339341" cy="307777"/>
              </a:xfrm>
              <a:prstGeom prst="rect">
                <a:avLst/>
              </a:prstGeom>
              <a:noFill/>
            </p:spPr>
            <p:txBody>
              <a:bodyPr wrap="none" rtlCol="0">
                <a:spAutoFit/>
              </a:bodyPr>
              <a:lstStyle/>
              <a:p>
                <a:r>
                  <a:rPr lang="en-US" sz="1400" b="1" dirty="0">
                    <a:solidFill>
                      <a:prstClr val="black"/>
                    </a:solidFill>
                  </a:rPr>
                  <a:t>Application VM</a:t>
                </a:r>
              </a:p>
            </p:txBody>
          </p:sp>
        </p:grpSp>
        <p:sp>
          <p:nvSpPr>
            <p:cNvPr id="6" name="Rectangle 11"/>
            <p:cNvSpPr>
              <a:spLocks noChangeAspect="1"/>
            </p:cNvSpPr>
            <p:nvPr/>
          </p:nvSpPr>
          <p:spPr>
            <a:xfrm>
              <a:off x="256262" y="2419233"/>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0</a:t>
              </a:r>
            </a:p>
          </p:txBody>
        </p:sp>
        <p:sp>
          <p:nvSpPr>
            <p:cNvPr id="7" name="Up Arrow 12"/>
            <p:cNvSpPr/>
            <p:nvPr/>
          </p:nvSpPr>
          <p:spPr>
            <a:xfrm>
              <a:off x="1077709" y="1802753"/>
              <a:ext cx="150420" cy="616480"/>
            </a:xfrm>
            <a:prstGeom prst="upArrow">
              <a:avLst/>
            </a:prstGeom>
            <a:solidFill>
              <a:schemeClr val="tx1"/>
            </a:solidFill>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Up Arrow 13"/>
            <p:cNvSpPr/>
            <p:nvPr/>
          </p:nvSpPr>
          <p:spPr>
            <a:xfrm>
              <a:off x="847306" y="1778977"/>
              <a:ext cx="150420" cy="64008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14"/>
            <p:cNvSpPr>
              <a:spLocks noChangeAspect="1"/>
            </p:cNvSpPr>
            <p:nvPr/>
          </p:nvSpPr>
          <p:spPr>
            <a:xfrm>
              <a:off x="1268964" y="2018730"/>
              <a:ext cx="182880" cy="1828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1</a:t>
              </a:r>
              <a:endParaRPr lang="en-US" b="1" dirty="0">
                <a:solidFill>
                  <a:prstClr val="black"/>
                </a:solidFill>
              </a:endParaRPr>
            </a:p>
          </p:txBody>
        </p:sp>
        <p:sp>
          <p:nvSpPr>
            <p:cNvPr id="10" name="Oval 15"/>
            <p:cNvSpPr>
              <a:spLocks noChangeAspect="1"/>
            </p:cNvSpPr>
            <p:nvPr/>
          </p:nvSpPr>
          <p:spPr>
            <a:xfrm>
              <a:off x="644009" y="2019553"/>
              <a:ext cx="182880" cy="18288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4</a:t>
              </a:r>
              <a:endParaRPr lang="en-US" b="1" dirty="0">
                <a:solidFill>
                  <a:prstClr val="black"/>
                </a:solidFill>
              </a:endParaRPr>
            </a:p>
          </p:txBody>
        </p:sp>
        <p:sp>
          <p:nvSpPr>
            <p:cNvPr id="11" name="Down Arrow 16"/>
            <p:cNvSpPr/>
            <p:nvPr/>
          </p:nvSpPr>
          <p:spPr>
            <a:xfrm>
              <a:off x="1451844" y="3498025"/>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7"/>
            <p:cNvSpPr>
              <a:spLocks noChangeAspect="1"/>
            </p:cNvSpPr>
            <p:nvPr/>
          </p:nvSpPr>
          <p:spPr>
            <a:xfrm>
              <a:off x="1115851" y="4791109"/>
              <a:ext cx="836804"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13" name="Oval 18"/>
            <p:cNvSpPr>
              <a:spLocks noChangeAspect="1"/>
            </p:cNvSpPr>
            <p:nvPr/>
          </p:nvSpPr>
          <p:spPr>
            <a:xfrm>
              <a:off x="1579097" y="4020853"/>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14" name="Bent-Up Arrow 19"/>
            <p:cNvSpPr/>
            <p:nvPr/>
          </p:nvSpPr>
          <p:spPr>
            <a:xfrm flipH="1">
              <a:off x="543080" y="3509565"/>
              <a:ext cx="572770" cy="1491301"/>
            </a:xfrm>
            <a:prstGeom prst="bentUpArrow">
              <a:avLst>
                <a:gd name="adj1" fmla="val 11134"/>
                <a:gd name="adj2" fmla="val 10983"/>
                <a:gd name="adj3" fmla="val 1096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0"/>
            <p:cNvSpPr>
              <a:spLocks noChangeAspect="1"/>
            </p:cNvSpPr>
            <p:nvPr/>
          </p:nvSpPr>
          <p:spPr>
            <a:xfrm>
              <a:off x="360199" y="4017502"/>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sp>
          <p:nvSpPr>
            <p:cNvPr id="16" name="Rectangle 21"/>
            <p:cNvSpPr>
              <a:spLocks noChangeAspect="1"/>
            </p:cNvSpPr>
            <p:nvPr/>
          </p:nvSpPr>
          <p:spPr>
            <a:xfrm>
              <a:off x="1129567" y="5717315"/>
              <a:ext cx="823088" cy="4159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HDD</a:t>
              </a:r>
            </a:p>
          </p:txBody>
        </p:sp>
        <p:cxnSp>
          <p:nvCxnSpPr>
            <p:cNvPr id="17" name="Straight Arrow Connector 22"/>
            <p:cNvCxnSpPr>
              <a:endCxn id="16" idx="0"/>
            </p:cNvCxnSpPr>
            <p:nvPr/>
          </p:nvCxnSpPr>
          <p:spPr>
            <a:xfrm>
              <a:off x="1534253" y="5109585"/>
              <a:ext cx="6858" cy="60773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Oval 23"/>
            <p:cNvSpPr>
              <a:spLocks noChangeAspect="1"/>
            </p:cNvSpPr>
            <p:nvPr/>
          </p:nvSpPr>
          <p:spPr>
            <a:xfrm>
              <a:off x="1579097" y="5316812"/>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5</a:t>
              </a:r>
              <a:endParaRPr lang="en-US" b="1" dirty="0">
                <a:solidFill>
                  <a:prstClr val="black"/>
                </a:solidFill>
              </a:endParaRPr>
            </a:p>
          </p:txBody>
        </p:sp>
        <p:sp>
          <p:nvSpPr>
            <p:cNvPr id="19" name="Down Arrow 24"/>
            <p:cNvSpPr/>
            <p:nvPr/>
          </p:nvSpPr>
          <p:spPr>
            <a:xfrm rot="16200000">
              <a:off x="3219018" y="2015162"/>
              <a:ext cx="114561" cy="1872533"/>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Down Arrow 25"/>
            <p:cNvSpPr/>
            <p:nvPr/>
          </p:nvSpPr>
          <p:spPr>
            <a:xfrm rot="5400000">
              <a:off x="3219018" y="2399158"/>
              <a:ext cx="114561" cy="1872533"/>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6"/>
            <p:cNvSpPr>
              <a:spLocks noChangeAspect="1"/>
            </p:cNvSpPr>
            <p:nvPr/>
          </p:nvSpPr>
          <p:spPr>
            <a:xfrm>
              <a:off x="3092541" y="3010754"/>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22" name="Oval 27"/>
            <p:cNvSpPr>
              <a:spLocks noChangeAspect="1"/>
            </p:cNvSpPr>
            <p:nvPr/>
          </p:nvSpPr>
          <p:spPr>
            <a:xfrm>
              <a:off x="3092541" y="3392705"/>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sp>
          <p:nvSpPr>
            <p:cNvPr id="23" name="Left-Right Arrow 28"/>
            <p:cNvSpPr/>
            <p:nvPr/>
          </p:nvSpPr>
          <p:spPr>
            <a:xfrm>
              <a:off x="2350242" y="2408744"/>
              <a:ext cx="1852114"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24" name="Rectangle 29"/>
            <p:cNvSpPr>
              <a:spLocks noChangeAspect="1"/>
            </p:cNvSpPr>
            <p:nvPr/>
          </p:nvSpPr>
          <p:spPr>
            <a:xfrm>
              <a:off x="4202356" y="2419057"/>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1</a:t>
              </a:r>
            </a:p>
          </p:txBody>
        </p:sp>
        <p:sp>
          <p:nvSpPr>
            <p:cNvPr id="25" name="Down Arrow 30"/>
            <p:cNvSpPr/>
            <p:nvPr/>
          </p:nvSpPr>
          <p:spPr>
            <a:xfrm>
              <a:off x="5397938" y="3497849"/>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31"/>
            <p:cNvSpPr>
              <a:spLocks noChangeAspect="1"/>
            </p:cNvSpPr>
            <p:nvPr/>
          </p:nvSpPr>
          <p:spPr>
            <a:xfrm>
              <a:off x="5061945" y="4790933"/>
              <a:ext cx="836804"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27" name="Oval 32"/>
            <p:cNvSpPr>
              <a:spLocks noChangeAspect="1"/>
            </p:cNvSpPr>
            <p:nvPr/>
          </p:nvSpPr>
          <p:spPr>
            <a:xfrm>
              <a:off x="5525191" y="4020677"/>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29" name="Bent-Up Arrow 33"/>
            <p:cNvSpPr/>
            <p:nvPr/>
          </p:nvSpPr>
          <p:spPr>
            <a:xfrm flipH="1">
              <a:off x="4489174" y="3509389"/>
              <a:ext cx="572770" cy="1491301"/>
            </a:xfrm>
            <a:prstGeom prst="bentUpArrow">
              <a:avLst>
                <a:gd name="adj1" fmla="val 11134"/>
                <a:gd name="adj2" fmla="val 10983"/>
                <a:gd name="adj3" fmla="val 1096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4"/>
            <p:cNvSpPr>
              <a:spLocks noChangeAspect="1"/>
            </p:cNvSpPr>
            <p:nvPr/>
          </p:nvSpPr>
          <p:spPr>
            <a:xfrm>
              <a:off x="4306293" y="4017326"/>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sp>
          <p:nvSpPr>
            <p:cNvPr id="31" name="Rectangle 35"/>
            <p:cNvSpPr>
              <a:spLocks noChangeAspect="1"/>
            </p:cNvSpPr>
            <p:nvPr/>
          </p:nvSpPr>
          <p:spPr>
            <a:xfrm>
              <a:off x="5075661" y="5717139"/>
              <a:ext cx="823088" cy="4159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HDD</a:t>
              </a:r>
            </a:p>
          </p:txBody>
        </p:sp>
        <p:cxnSp>
          <p:nvCxnSpPr>
            <p:cNvPr id="32" name="Straight Arrow Connector 36"/>
            <p:cNvCxnSpPr>
              <a:endCxn id="31" idx="0"/>
            </p:cNvCxnSpPr>
            <p:nvPr/>
          </p:nvCxnSpPr>
          <p:spPr>
            <a:xfrm>
              <a:off x="5480347" y="5109409"/>
              <a:ext cx="6858" cy="60773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Oval 37"/>
            <p:cNvSpPr>
              <a:spLocks noChangeAspect="1"/>
            </p:cNvSpPr>
            <p:nvPr/>
          </p:nvSpPr>
          <p:spPr>
            <a:xfrm>
              <a:off x="5525191" y="5316636"/>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5</a:t>
              </a:r>
              <a:endParaRPr lang="en-US" b="1" dirty="0">
                <a:solidFill>
                  <a:prstClr val="black"/>
                </a:solidFill>
              </a:endParaRPr>
            </a:p>
          </p:txBody>
        </p:sp>
        <p:sp>
          <p:nvSpPr>
            <p:cNvPr id="34" name="Down Arrow 38"/>
            <p:cNvSpPr/>
            <p:nvPr/>
          </p:nvSpPr>
          <p:spPr>
            <a:xfrm rot="16200000">
              <a:off x="6796469" y="2380148"/>
              <a:ext cx="114561" cy="1135246"/>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Down Arrow 39"/>
            <p:cNvSpPr/>
            <p:nvPr/>
          </p:nvSpPr>
          <p:spPr>
            <a:xfrm rot="5400000">
              <a:off x="6796467" y="2764147"/>
              <a:ext cx="114561" cy="1135244"/>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40"/>
            <p:cNvSpPr>
              <a:spLocks noChangeAspect="1"/>
            </p:cNvSpPr>
            <p:nvPr/>
          </p:nvSpPr>
          <p:spPr>
            <a:xfrm>
              <a:off x="7038635" y="3007097"/>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37" name="Oval 41"/>
            <p:cNvSpPr>
              <a:spLocks noChangeAspect="1"/>
            </p:cNvSpPr>
            <p:nvPr/>
          </p:nvSpPr>
          <p:spPr>
            <a:xfrm>
              <a:off x="7038635" y="3389048"/>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sp>
          <p:nvSpPr>
            <p:cNvPr id="38" name="Left-Right Arrow 42"/>
            <p:cNvSpPr/>
            <p:nvPr/>
          </p:nvSpPr>
          <p:spPr>
            <a:xfrm>
              <a:off x="6296336" y="2405087"/>
              <a:ext cx="1122865"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39" name="Oval 43"/>
            <p:cNvSpPr>
              <a:spLocks noChangeAspect="1"/>
            </p:cNvSpPr>
            <p:nvPr/>
          </p:nvSpPr>
          <p:spPr>
            <a:xfrm>
              <a:off x="7517307" y="288759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44"/>
            <p:cNvSpPr>
              <a:spLocks noChangeAspect="1"/>
            </p:cNvSpPr>
            <p:nvPr/>
          </p:nvSpPr>
          <p:spPr>
            <a:xfrm>
              <a:off x="7730437" y="288470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5"/>
            <p:cNvSpPr>
              <a:spLocks noChangeAspect="1"/>
            </p:cNvSpPr>
            <p:nvPr/>
          </p:nvSpPr>
          <p:spPr>
            <a:xfrm>
              <a:off x="7943567" y="288759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6"/>
            <p:cNvSpPr>
              <a:spLocks noChangeAspect="1"/>
            </p:cNvSpPr>
            <p:nvPr/>
          </p:nvSpPr>
          <p:spPr>
            <a:xfrm>
              <a:off x="9312448" y="2419057"/>
              <a:ext cx="2083772" cy="1064744"/>
            </a:xfrm>
            <a:prstGeom prst="rect">
              <a:avLst/>
            </a:prstGeom>
            <a:solidFill>
              <a:srgbClr val="0256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MFS on Node N</a:t>
              </a:r>
            </a:p>
          </p:txBody>
        </p:sp>
        <p:sp>
          <p:nvSpPr>
            <p:cNvPr id="43" name="Down Arrow 47"/>
            <p:cNvSpPr/>
            <p:nvPr/>
          </p:nvSpPr>
          <p:spPr>
            <a:xfrm>
              <a:off x="10508030" y="3497849"/>
              <a:ext cx="127253" cy="128268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8"/>
            <p:cNvSpPr>
              <a:spLocks noChangeAspect="1"/>
            </p:cNvSpPr>
            <p:nvPr/>
          </p:nvSpPr>
          <p:spPr>
            <a:xfrm>
              <a:off x="10172037" y="4790933"/>
              <a:ext cx="836804" cy="308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MxIL</a:t>
              </a:r>
            </a:p>
          </p:txBody>
        </p:sp>
        <p:sp>
          <p:nvSpPr>
            <p:cNvPr id="45" name="Oval 49"/>
            <p:cNvSpPr>
              <a:spLocks noChangeAspect="1"/>
            </p:cNvSpPr>
            <p:nvPr/>
          </p:nvSpPr>
          <p:spPr>
            <a:xfrm>
              <a:off x="10635283" y="4020677"/>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46" name="Bent-Up Arrow 50"/>
            <p:cNvSpPr/>
            <p:nvPr/>
          </p:nvSpPr>
          <p:spPr>
            <a:xfrm flipH="1">
              <a:off x="9599266" y="3509389"/>
              <a:ext cx="572770" cy="1491301"/>
            </a:xfrm>
            <a:prstGeom prst="bentUpArrow">
              <a:avLst>
                <a:gd name="adj1" fmla="val 11134"/>
                <a:gd name="adj2" fmla="val 10983"/>
                <a:gd name="adj3" fmla="val 10965"/>
              </a:avLst>
            </a:prstGeom>
            <a:solidFill>
              <a:schemeClr val="tx1"/>
            </a:solidFill>
            <a:scene3d>
              <a:camera prst="orthographicFront">
                <a:rot lat="0" lon="21599994"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51"/>
            <p:cNvSpPr>
              <a:spLocks noChangeAspect="1"/>
            </p:cNvSpPr>
            <p:nvPr/>
          </p:nvSpPr>
          <p:spPr>
            <a:xfrm>
              <a:off x="9416385" y="4017326"/>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sp>
          <p:nvSpPr>
            <p:cNvPr id="48" name="Rectangle 52"/>
            <p:cNvSpPr>
              <a:spLocks noChangeAspect="1"/>
            </p:cNvSpPr>
            <p:nvPr/>
          </p:nvSpPr>
          <p:spPr>
            <a:xfrm>
              <a:off x="10185753" y="5717139"/>
              <a:ext cx="823088" cy="41597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HDD</a:t>
              </a:r>
            </a:p>
          </p:txBody>
        </p:sp>
        <p:cxnSp>
          <p:nvCxnSpPr>
            <p:cNvPr id="49" name="Straight Arrow Connector 53"/>
            <p:cNvCxnSpPr>
              <a:endCxn id="48" idx="0"/>
            </p:cNvCxnSpPr>
            <p:nvPr/>
          </p:nvCxnSpPr>
          <p:spPr>
            <a:xfrm>
              <a:off x="10590439" y="5109409"/>
              <a:ext cx="6858" cy="60773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Oval 54"/>
            <p:cNvSpPr>
              <a:spLocks noChangeAspect="1"/>
            </p:cNvSpPr>
            <p:nvPr/>
          </p:nvSpPr>
          <p:spPr>
            <a:xfrm>
              <a:off x="10635283" y="5316636"/>
              <a:ext cx="182880" cy="18288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5</a:t>
              </a:r>
              <a:endParaRPr lang="en-US" b="1" dirty="0">
                <a:solidFill>
                  <a:prstClr val="black"/>
                </a:solidFill>
              </a:endParaRPr>
            </a:p>
          </p:txBody>
        </p:sp>
        <p:sp>
          <p:nvSpPr>
            <p:cNvPr id="51" name="Oval 55"/>
            <p:cNvSpPr>
              <a:spLocks noChangeAspect="1"/>
            </p:cNvSpPr>
            <p:nvPr/>
          </p:nvSpPr>
          <p:spPr>
            <a:xfrm>
              <a:off x="7517307" y="249135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6"/>
            <p:cNvSpPr>
              <a:spLocks noChangeAspect="1"/>
            </p:cNvSpPr>
            <p:nvPr/>
          </p:nvSpPr>
          <p:spPr>
            <a:xfrm>
              <a:off x="7730437" y="248846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7"/>
            <p:cNvSpPr>
              <a:spLocks noChangeAspect="1"/>
            </p:cNvSpPr>
            <p:nvPr/>
          </p:nvSpPr>
          <p:spPr>
            <a:xfrm>
              <a:off x="7943567" y="2491356"/>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Oval 58"/>
            <p:cNvSpPr>
              <a:spLocks noChangeAspect="1"/>
            </p:cNvSpPr>
            <p:nvPr/>
          </p:nvSpPr>
          <p:spPr>
            <a:xfrm>
              <a:off x="7518713" y="327738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Oval 59"/>
            <p:cNvSpPr>
              <a:spLocks noChangeAspect="1"/>
            </p:cNvSpPr>
            <p:nvPr/>
          </p:nvSpPr>
          <p:spPr>
            <a:xfrm>
              <a:off x="7731843" y="3274488"/>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Oval 60"/>
            <p:cNvSpPr>
              <a:spLocks noChangeAspect="1"/>
            </p:cNvSpPr>
            <p:nvPr/>
          </p:nvSpPr>
          <p:spPr>
            <a:xfrm>
              <a:off x="7944973" y="3277382"/>
              <a:ext cx="135458" cy="135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Down Arrow 61"/>
            <p:cNvSpPr/>
            <p:nvPr/>
          </p:nvSpPr>
          <p:spPr>
            <a:xfrm rot="16200000">
              <a:off x="8667040" y="2387701"/>
              <a:ext cx="114561" cy="1135246"/>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Down Arrow 62"/>
            <p:cNvSpPr/>
            <p:nvPr/>
          </p:nvSpPr>
          <p:spPr>
            <a:xfrm rot="5400000">
              <a:off x="8677293" y="2774595"/>
              <a:ext cx="114561" cy="1135244"/>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Left-Right Arrow 63"/>
            <p:cNvSpPr/>
            <p:nvPr/>
          </p:nvSpPr>
          <p:spPr>
            <a:xfrm>
              <a:off x="8148450" y="2405087"/>
              <a:ext cx="1122865" cy="30252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IO</a:t>
              </a:r>
            </a:p>
          </p:txBody>
        </p:sp>
        <p:sp>
          <p:nvSpPr>
            <p:cNvPr id="60" name="Oval 64"/>
            <p:cNvSpPr>
              <a:spLocks noChangeAspect="1"/>
            </p:cNvSpPr>
            <p:nvPr/>
          </p:nvSpPr>
          <p:spPr>
            <a:xfrm>
              <a:off x="8437184" y="3018952"/>
              <a:ext cx="182880" cy="18288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2</a:t>
              </a:r>
              <a:endParaRPr lang="en-US" b="1" dirty="0">
                <a:solidFill>
                  <a:prstClr val="black"/>
                </a:solidFill>
              </a:endParaRPr>
            </a:p>
          </p:txBody>
        </p:sp>
        <p:sp>
          <p:nvSpPr>
            <p:cNvPr id="61" name="Oval 65"/>
            <p:cNvSpPr>
              <a:spLocks noChangeAspect="1"/>
            </p:cNvSpPr>
            <p:nvPr/>
          </p:nvSpPr>
          <p:spPr>
            <a:xfrm>
              <a:off x="8437184" y="3400903"/>
              <a:ext cx="182880" cy="18288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3</a:t>
              </a:r>
              <a:endParaRPr lang="en-US" b="1" dirty="0">
                <a:solidFill>
                  <a:prstClr val="black"/>
                </a:solidFill>
              </a:endParaRPr>
            </a:p>
          </p:txBody>
        </p:sp>
      </p:grpSp>
      <p:sp>
        <p:nvSpPr>
          <p:cNvPr id="64" name="Rectangle 2"/>
          <p:cNvSpPr>
            <a:spLocks/>
          </p:cNvSpPr>
          <p:nvPr/>
        </p:nvSpPr>
        <p:spPr bwMode="auto">
          <a:xfrm>
            <a:off x="322263" y="4722813"/>
            <a:ext cx="11545887" cy="20133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285750" indent="-285750">
              <a:lnSpc>
                <a:spcPct val="150000"/>
              </a:lnSpc>
              <a:buSzPct val="100000"/>
              <a:buFont typeface="Arial" charset="0"/>
              <a:buChar char="•"/>
              <a:defRPr/>
            </a:pPr>
            <a:r>
              <a:rPr lang="en-US" altLang="zh-CN" sz="1400" dirty="0">
                <a:latin typeface="+mj-lt"/>
                <a:ea typeface="+mj-ea"/>
                <a:cs typeface="+mj-cs"/>
                <a:sym typeface="Pirulen Rg" charset="0"/>
              </a:rPr>
              <a:t>A </a:t>
            </a:r>
            <a:r>
              <a:rPr lang="en-US" altLang="zh-CN" sz="1400" dirty="0" err="1">
                <a:latin typeface="+mj-lt"/>
                <a:ea typeface="+mj-ea"/>
                <a:cs typeface="+mj-cs"/>
                <a:sym typeface="Pirulen Rg" charset="0"/>
              </a:rPr>
              <a:t>Maxta</a:t>
            </a:r>
            <a:r>
              <a:rPr lang="en-US" altLang="zh-CN" sz="1400" dirty="0">
                <a:latin typeface="+mj-lt"/>
                <a:ea typeface="+mj-ea"/>
                <a:cs typeface="+mj-cs"/>
                <a:sym typeface="Pirulen Rg" charset="0"/>
              </a:rPr>
              <a:t> write I/O is processed through the local </a:t>
            </a:r>
            <a:r>
              <a:rPr lang="en-US" altLang="zh-CN" sz="1400" dirty="0" err="1">
                <a:latin typeface="+mj-lt"/>
                <a:ea typeface="+mj-ea"/>
                <a:cs typeface="+mj-cs"/>
                <a:sym typeface="Pirulen Rg" charset="0"/>
              </a:rPr>
              <a:t>MxSP</a:t>
            </a:r>
            <a:r>
              <a:rPr lang="en-US" altLang="zh-CN" sz="1400" dirty="0">
                <a:latin typeface="+mj-lt"/>
                <a:ea typeface="+mj-ea"/>
                <a:cs typeface="+mj-cs"/>
                <a:sym typeface="Pirulen Rg" charset="0"/>
              </a:rPr>
              <a:t> instance closest to the VM guest.</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The data is striped as widely as possible and replica copies are created. The data and its replicas are written across the network to </a:t>
            </a:r>
            <a:r>
              <a:rPr lang="en-US" altLang="zh-CN" sz="1400" dirty="0" err="1">
                <a:latin typeface="+mj-lt"/>
                <a:ea typeface="+mj-ea"/>
                <a:cs typeface="+mj-cs"/>
                <a:sym typeface="Pirulen Rg" charset="0"/>
              </a:rPr>
              <a:t>MxIL</a:t>
            </a:r>
            <a:r>
              <a:rPr lang="en-US" altLang="zh-CN" sz="1400" dirty="0">
                <a:latin typeface="+mj-lt"/>
                <a:ea typeface="+mj-ea"/>
                <a:cs typeface="+mj-cs"/>
                <a:sym typeface="Pirulen Rg" charset="0"/>
              </a:rPr>
              <a:t> residing on flash media on at least two different nodes.</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Each node acknowledges that data has been written to flash media.</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The write I/O is acknowledged back to the application after all data, including replicas, has been written to flash.</a:t>
            </a:r>
          </a:p>
          <a:p>
            <a:pPr marL="285750" indent="-285750">
              <a:lnSpc>
                <a:spcPct val="150000"/>
              </a:lnSpc>
              <a:buSzPct val="100000"/>
              <a:buFont typeface="Arial" charset="0"/>
              <a:buChar char="•"/>
              <a:defRPr/>
            </a:pPr>
            <a:r>
              <a:rPr lang="en-US" altLang="zh-CN" sz="1400" dirty="0">
                <a:latin typeface="+mj-lt"/>
                <a:ea typeface="+mj-ea"/>
                <a:cs typeface="+mj-cs"/>
                <a:sym typeface="Pirulen Rg" charset="0"/>
              </a:rPr>
              <a:t>Data is eventually de-staged onto spinning disk.</a:t>
            </a: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rPr>
              <a:t>Write</a:t>
            </a:r>
            <a:r>
              <a:rPr lang="zh-CN" altLang="en-US" dirty="0">
                <a:solidFill>
                  <a:schemeClr val="tx1"/>
                </a:solidFill>
              </a:rPr>
              <a:t> </a:t>
            </a:r>
            <a:r>
              <a:rPr lang="en-US" altLang="zh-CN" dirty="0">
                <a:solidFill>
                  <a:schemeClr val="tx1"/>
                </a:solidFill>
              </a:rPr>
              <a:t>operation</a:t>
            </a:r>
            <a:r>
              <a:rPr lang="zh-CN" altLang="en-US" dirty="0">
                <a:solidFill>
                  <a:schemeClr val="tx1"/>
                </a:solidFill>
              </a:rPr>
              <a:t> </a:t>
            </a:r>
            <a:r>
              <a:rPr lang="en-US" altLang="zh-CN" dirty="0">
                <a:solidFill>
                  <a:schemeClr val="tx1"/>
                </a:solidFill>
              </a:rPr>
              <a:t>timeout(Resync)</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355600" y="1473200"/>
            <a:ext cx="11658600" cy="4826000"/>
          </a:xfrm>
          <a:prstGeom prst="rect">
            <a:avLst/>
          </a:prstGeom>
        </p:spPr>
      </p:pic>
    </p:spTree>
    <p:extLst>
      <p:ext uri="{BB962C8B-B14F-4D97-AF65-F5344CB8AC3E}">
        <p14:creationId xmlns:p14="http://schemas.microsoft.com/office/powerpoint/2010/main" val="212322886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Resynchronization Operations</a:t>
            </a:r>
            <a:endParaRPr lang="en-US" dirty="0">
              <a:solidFill>
                <a:schemeClr val="tx1"/>
              </a:solidFill>
            </a:endParaRPr>
          </a:p>
        </p:txBody>
      </p:sp>
      <p:sp>
        <p:nvSpPr>
          <p:cNvPr id="28" name="TextBox 27"/>
          <p:cNvSpPr txBox="1"/>
          <p:nvPr/>
        </p:nvSpPr>
        <p:spPr>
          <a:xfrm>
            <a:off x="630727" y="1385947"/>
            <a:ext cx="10392873" cy="4708981"/>
          </a:xfrm>
          <a:prstGeom prst="rect">
            <a:avLst/>
          </a:prstGeom>
          <a:noFill/>
        </p:spPr>
        <p:txBody>
          <a:bodyPr wrap="square" rtlCol="0">
            <a:spAutoFit/>
          </a:bodyPr>
          <a:lstStyle/>
          <a:p>
            <a:pPr marL="285750" indent="-285750">
              <a:lnSpc>
                <a:spcPct val="150000"/>
              </a:lnSpc>
              <a:buSzPct val="100000"/>
              <a:buFont typeface="Arial" charset="0"/>
              <a:buChar char="•"/>
              <a:defRPr/>
            </a:pPr>
            <a:r>
              <a:rPr lang="en-US" altLang="zh-CN" sz="2000" dirty="0">
                <a:latin typeface="+mj-lt"/>
                <a:ea typeface="+mj-ea"/>
                <a:cs typeface="+mj-cs"/>
              </a:rPr>
              <a:t>Occurs as a Background Task </a:t>
            </a:r>
          </a:p>
          <a:p>
            <a:pPr marL="285750" indent="-285750">
              <a:lnSpc>
                <a:spcPct val="150000"/>
              </a:lnSpc>
              <a:buSzPct val="100000"/>
              <a:buFont typeface="Arial" charset="0"/>
              <a:buChar char="•"/>
              <a:defRPr/>
            </a:pPr>
            <a:r>
              <a:rPr lang="en-US" altLang="zh-CN" sz="2000" dirty="0">
                <a:latin typeface="+mj-lt"/>
                <a:ea typeface="+mj-ea"/>
                <a:cs typeface="+mj-cs"/>
              </a:rPr>
              <a:t>Prioritized Lower Than VM Workload Operations</a:t>
            </a:r>
          </a:p>
          <a:p>
            <a:pPr marL="285750" indent="-285750">
              <a:lnSpc>
                <a:spcPct val="150000"/>
              </a:lnSpc>
              <a:buSzPct val="100000"/>
              <a:buFont typeface="Arial" charset="0"/>
              <a:buChar char="•"/>
              <a:defRPr/>
            </a:pPr>
            <a:r>
              <a:rPr lang="en-US" altLang="zh-CN" sz="2000" dirty="0">
                <a:latin typeface="+mj-lt"/>
                <a:ea typeface="+mj-ea"/>
                <a:cs typeface="+mj-cs"/>
              </a:rPr>
              <a:t>Ability to Set VM </a:t>
            </a:r>
            <a:r>
              <a:rPr lang="en-US" altLang="zh-CN" sz="2000" dirty="0" err="1">
                <a:latin typeface="+mj-lt"/>
                <a:ea typeface="+mj-ea"/>
                <a:cs typeface="+mj-cs"/>
              </a:rPr>
              <a:t>Resync</a:t>
            </a:r>
            <a:r>
              <a:rPr lang="en-US" altLang="zh-CN" sz="2000" dirty="0">
                <a:latin typeface="+mj-lt"/>
                <a:ea typeface="+mj-ea"/>
                <a:cs typeface="+mj-cs"/>
              </a:rPr>
              <a:t> Priority</a:t>
            </a:r>
          </a:p>
          <a:p>
            <a:pPr marL="742950" lvl="2" indent="-285750">
              <a:lnSpc>
                <a:spcPct val="150000"/>
              </a:lnSpc>
              <a:buSzPct val="100000"/>
              <a:buFont typeface="Arial" charset="0"/>
              <a:buChar char="•"/>
              <a:defRPr/>
            </a:pPr>
            <a:r>
              <a:rPr lang="en-US" altLang="zh-CN" sz="2000" dirty="0">
                <a:latin typeface="+mj-lt"/>
                <a:ea typeface="+mj-ea"/>
                <a:cs typeface="+mj-cs"/>
              </a:rPr>
              <a:t>i.e. some VMs have higher priority than others</a:t>
            </a:r>
          </a:p>
          <a:p>
            <a:pPr marL="285750" indent="-285750">
              <a:lnSpc>
                <a:spcPct val="150000"/>
              </a:lnSpc>
              <a:buSzPct val="100000"/>
              <a:buFont typeface="Arial" charset="0"/>
              <a:buChar char="•"/>
              <a:defRPr/>
            </a:pPr>
            <a:r>
              <a:rPr lang="en-US" altLang="zh-CN" sz="2000" dirty="0">
                <a:latin typeface="+mj-lt"/>
                <a:ea typeface="+mj-ea"/>
                <a:cs typeface="+mj-cs"/>
              </a:rPr>
              <a:t>Types of </a:t>
            </a:r>
            <a:r>
              <a:rPr lang="en-US" altLang="zh-CN" sz="2000" dirty="0" err="1">
                <a:latin typeface="+mj-lt"/>
                <a:ea typeface="+mj-ea"/>
                <a:cs typeface="+mj-cs"/>
              </a:rPr>
              <a:t>Resyncs</a:t>
            </a:r>
            <a:endParaRPr lang="en-US" altLang="zh-CN" sz="2000" dirty="0">
              <a:latin typeface="+mj-lt"/>
              <a:ea typeface="+mj-ea"/>
              <a:cs typeface="+mj-cs"/>
            </a:endParaRPr>
          </a:p>
          <a:p>
            <a:pPr marL="742950" lvl="2" indent="-285750">
              <a:lnSpc>
                <a:spcPct val="150000"/>
              </a:lnSpc>
              <a:buSzPct val="100000"/>
              <a:buFont typeface="Arial" charset="0"/>
              <a:buChar char="•"/>
              <a:defRPr/>
            </a:pPr>
            <a:r>
              <a:rPr lang="en-US" altLang="zh-CN" sz="2000" dirty="0">
                <a:latin typeface="+mj-lt"/>
                <a:ea typeface="+mj-ea"/>
                <a:cs typeface="+mj-cs"/>
              </a:rPr>
              <a:t>Incremental</a:t>
            </a:r>
          </a:p>
          <a:p>
            <a:pPr marL="1200150" lvl="4" indent="-285750">
              <a:lnSpc>
                <a:spcPct val="150000"/>
              </a:lnSpc>
              <a:buSzPct val="100000"/>
              <a:buFont typeface="Arial" charset="0"/>
              <a:buChar char="•"/>
              <a:defRPr/>
            </a:pPr>
            <a:r>
              <a:rPr lang="en-US" altLang="zh-CN" sz="2000" dirty="0" err="1">
                <a:latin typeface="+mj-lt"/>
                <a:ea typeface="+mj-ea"/>
                <a:cs typeface="+mj-cs"/>
              </a:rPr>
              <a:t>Resync</a:t>
            </a:r>
            <a:r>
              <a:rPr lang="en-US" altLang="zh-CN" sz="2000" dirty="0">
                <a:latin typeface="+mj-lt"/>
                <a:ea typeface="+mj-ea"/>
                <a:cs typeface="+mj-cs"/>
              </a:rPr>
              <a:t> ONLY the “delta” changes</a:t>
            </a:r>
          </a:p>
          <a:p>
            <a:pPr marL="742950" lvl="2" indent="-285750">
              <a:lnSpc>
                <a:spcPct val="150000"/>
              </a:lnSpc>
              <a:buSzPct val="100000"/>
              <a:buFont typeface="Arial" charset="0"/>
              <a:buChar char="•"/>
              <a:defRPr/>
            </a:pPr>
            <a:r>
              <a:rPr lang="en-US" altLang="zh-CN" sz="2000" dirty="0">
                <a:latin typeface="+mj-lt"/>
                <a:ea typeface="+mj-ea"/>
                <a:cs typeface="+mj-cs"/>
              </a:rPr>
              <a:t>Full</a:t>
            </a:r>
          </a:p>
          <a:p>
            <a:pPr marL="1200150" lvl="4" indent="-285750">
              <a:lnSpc>
                <a:spcPct val="150000"/>
              </a:lnSpc>
              <a:buSzPct val="100000"/>
              <a:buFont typeface="Arial" charset="0"/>
              <a:buChar char="•"/>
              <a:defRPr/>
            </a:pPr>
            <a:r>
              <a:rPr lang="en-US" altLang="zh-CN" sz="2000" dirty="0">
                <a:latin typeface="+mj-lt"/>
                <a:ea typeface="+mj-ea"/>
                <a:cs typeface="+mj-cs"/>
              </a:rPr>
              <a:t>Entire dataset is resynchronized</a:t>
            </a:r>
          </a:p>
          <a:p>
            <a:pPr>
              <a:lnSpc>
                <a:spcPct val="150000"/>
              </a:lnSpc>
              <a:defRPr/>
            </a:pPr>
            <a:endParaRPr lang="en-US" altLang="zh-CN" sz="2000" dirty="0">
              <a:latin typeface="+mj-lt"/>
              <a:ea typeface="+mj-ea"/>
              <a:cs typeface="+mj-cs"/>
            </a:endParaRP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Floating Master</a:t>
            </a:r>
            <a:r>
              <a:rPr lang="zh-CN" altLang="en-US" dirty="0">
                <a:solidFill>
                  <a:schemeClr val="tx1"/>
                </a:solidFill>
              </a:rPr>
              <a:t> </a:t>
            </a:r>
            <a:r>
              <a:rPr lang="en-US" altLang="zh-CN" dirty="0">
                <a:solidFill>
                  <a:schemeClr val="tx1"/>
                </a:solidFill>
              </a:rPr>
              <a:t>(1) </a:t>
            </a:r>
            <a:endParaRPr lang="en-US" dirty="0">
              <a:solidFill>
                <a:schemeClr val="tx1"/>
              </a:solidFill>
            </a:endParaRPr>
          </a:p>
        </p:txBody>
      </p:sp>
      <p:sp>
        <p:nvSpPr>
          <p:cNvPr id="13" name="Rectangle 2"/>
          <p:cNvSpPr>
            <a:spLocks/>
          </p:cNvSpPr>
          <p:nvPr/>
        </p:nvSpPr>
        <p:spPr bwMode="auto">
          <a:xfrm>
            <a:off x="400050" y="1187450"/>
            <a:ext cx="11545888" cy="28623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285750" indent="-285750">
              <a:lnSpc>
                <a:spcPct val="150000"/>
              </a:lnSpc>
              <a:buSzPct val="100000"/>
              <a:buFont typeface="Arial" charset="0"/>
              <a:buChar char="•"/>
              <a:defRPr/>
            </a:pPr>
            <a:r>
              <a:rPr lang="en-US" altLang="zh-CN" sz="2000" dirty="0">
                <a:latin typeface="+mj-lt"/>
                <a:ea typeface="+mj-ea"/>
                <a:cs typeface="+mj-cs"/>
                <a:sym typeface="Pirulen Rg" charset="0"/>
              </a:rPr>
              <a:t>Traditional storage systems maintain a master for all VMs, exists in a server-client relationship and can become a bottleneck for IO traffic. </a:t>
            </a:r>
          </a:p>
          <a:p>
            <a:pPr marL="285750" indent="-285750">
              <a:lnSpc>
                <a:spcPct val="150000"/>
              </a:lnSpc>
              <a:buSzPct val="100000"/>
              <a:buFont typeface="Arial" charset="0"/>
              <a:buChar char="•"/>
              <a:defRPr/>
            </a:pP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allows the role of master to be passed from node to node and by maintaining masters on a </a:t>
            </a:r>
            <a:r>
              <a:rPr lang="en-US" altLang="zh-CN" sz="2000" b="1" dirty="0">
                <a:latin typeface="+mj-lt"/>
                <a:ea typeface="+mj-ea"/>
                <a:cs typeface="+mj-cs"/>
                <a:sym typeface="Pirulen Rg" charset="0"/>
              </a:rPr>
              <a:t>per-VM basis</a:t>
            </a:r>
            <a:r>
              <a:rPr lang="en-US" altLang="zh-CN" sz="2000" dirty="0">
                <a:latin typeface="+mj-lt"/>
                <a:ea typeface="+mj-ea"/>
                <a:cs typeface="+mj-cs"/>
                <a:sym typeface="Pirulen Rg" charset="0"/>
              </a:rPr>
              <a:t>.</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Floating master can eliminate unnecessary network hops in the case of a VM migration</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Improved</a:t>
            </a:r>
            <a:r>
              <a:rPr lang="zh-CN" altLang="en-US" sz="2000" dirty="0">
                <a:latin typeface="+mj-lt"/>
                <a:ea typeface="+mj-ea"/>
                <a:cs typeface="+mj-cs"/>
                <a:sym typeface="Pirulen Rg" charset="0"/>
              </a:rPr>
              <a:t> </a:t>
            </a:r>
            <a:r>
              <a:rPr lang="en-US" altLang="zh-CN" sz="2000" dirty="0">
                <a:latin typeface="+mj-lt"/>
                <a:ea typeface="+mj-ea"/>
                <a:cs typeface="+mj-cs"/>
                <a:sym typeface="Pirulen Rg" charset="0"/>
              </a:rPr>
              <a:t>Performance</a:t>
            </a:r>
          </a:p>
        </p:txBody>
      </p:sp>
      <p:pic>
        <p:nvPicPr>
          <p:cNvPr id="4" name="Content Placeholder 8"/>
          <p:cNvPicPr>
            <a:picLocks/>
          </p:cNvPicPr>
          <p:nvPr/>
        </p:nvPicPr>
        <p:blipFill>
          <a:blip r:embed="rId3">
            <a:extLst>
              <a:ext uri="{28A0092B-C50C-407E-A947-70E740481C1C}">
                <a14:useLocalDpi xmlns:a14="http://schemas.microsoft.com/office/drawing/2010/main" val="0"/>
              </a:ext>
            </a:extLst>
          </a:blip>
          <a:stretch>
            <a:fillRect/>
          </a:stretch>
        </p:blipFill>
        <p:spPr>
          <a:xfrm>
            <a:off x="507999" y="4243784"/>
            <a:ext cx="4186019" cy="2017316"/>
          </a:xfrm>
          <a:prstGeom prst="rect">
            <a:avLst/>
          </a:prstGeom>
          <a:ln>
            <a:solidFill>
              <a:schemeClr val="tx1"/>
            </a:solidFill>
          </a:ln>
        </p:spPr>
      </p:pic>
      <p:pic>
        <p:nvPicPr>
          <p:cNvPr id="5" name="Content Placeholder 9"/>
          <p:cNvPicPr>
            <a:picLocks/>
          </p:cNvPicPr>
          <p:nvPr/>
        </p:nvPicPr>
        <p:blipFill>
          <a:blip r:embed="rId4">
            <a:extLst>
              <a:ext uri="{28A0092B-C50C-407E-A947-70E740481C1C}">
                <a14:useLocalDpi xmlns:a14="http://schemas.microsoft.com/office/drawing/2010/main" val="0"/>
              </a:ext>
            </a:extLst>
          </a:blip>
          <a:stretch>
            <a:fillRect/>
          </a:stretch>
        </p:blipFill>
        <p:spPr>
          <a:xfrm>
            <a:off x="5537200" y="4243784"/>
            <a:ext cx="4216400" cy="2017316"/>
          </a:xfrm>
          <a:prstGeom prst="rect">
            <a:avLst/>
          </a:prstGeom>
          <a:ln>
            <a:solidFill>
              <a:schemeClr val="tx1"/>
            </a:solidFill>
          </a:ln>
        </p:spPr>
      </p:pic>
      <p:cxnSp>
        <p:nvCxnSpPr>
          <p:cNvPr id="6" name="Straight Connector 13"/>
          <p:cNvCxnSpPr/>
          <p:nvPr/>
        </p:nvCxnSpPr>
        <p:spPr>
          <a:xfrm>
            <a:off x="5105400" y="4140200"/>
            <a:ext cx="0" cy="2469515"/>
          </a:xfrm>
          <a:prstGeom prst="line">
            <a:avLst/>
          </a:prstGeom>
          <a:ln w="28575">
            <a:solidFill>
              <a:srgbClr val="1F4E79"/>
            </a:solidFill>
            <a:prstDash val="dash"/>
          </a:ln>
        </p:spPr>
        <p:style>
          <a:lnRef idx="1">
            <a:schemeClr val="accent1"/>
          </a:lnRef>
          <a:fillRef idx="0">
            <a:schemeClr val="accent1"/>
          </a:fillRef>
          <a:effectRef idx="0">
            <a:schemeClr val="accent1"/>
          </a:effectRef>
          <a:fontRef idx="minor">
            <a:schemeClr val="tx1"/>
          </a:fontRef>
        </p:style>
      </p:cxnSp>
      <p:sp>
        <p:nvSpPr>
          <p:cNvPr id="8" name="TextBox 10"/>
          <p:cNvSpPr txBox="1"/>
          <p:nvPr/>
        </p:nvSpPr>
        <p:spPr>
          <a:xfrm>
            <a:off x="603520" y="6361590"/>
            <a:ext cx="4006580" cy="307777"/>
          </a:xfrm>
          <a:prstGeom prst="rect">
            <a:avLst/>
          </a:prstGeom>
          <a:noFill/>
          <a:ln>
            <a:noFill/>
          </a:ln>
        </p:spPr>
        <p:txBody>
          <a:bodyPr wrap="square" rtlCol="0">
            <a:spAutoFit/>
          </a:bodyPr>
          <a:lstStyle/>
          <a:p>
            <a:r>
              <a:rPr lang="en-US" sz="1400" dirty="0"/>
              <a:t>I/O Path with Floating Master after VM is deployed</a:t>
            </a:r>
          </a:p>
        </p:txBody>
      </p:sp>
      <p:sp>
        <p:nvSpPr>
          <p:cNvPr id="9" name="TextBox 11"/>
          <p:cNvSpPr txBox="1"/>
          <p:nvPr/>
        </p:nvSpPr>
        <p:spPr>
          <a:xfrm>
            <a:off x="5627374" y="6330812"/>
            <a:ext cx="3875163" cy="307777"/>
          </a:xfrm>
          <a:prstGeom prst="rect">
            <a:avLst/>
          </a:prstGeom>
          <a:noFill/>
          <a:ln>
            <a:noFill/>
          </a:ln>
        </p:spPr>
        <p:txBody>
          <a:bodyPr wrap="none" rtlCol="0">
            <a:spAutoFit/>
          </a:bodyPr>
          <a:lstStyle/>
          <a:p>
            <a:r>
              <a:rPr lang="en-US" sz="1400" dirty="0"/>
              <a:t>I/O Path with Floating Master after VM is migrated</a:t>
            </a:r>
          </a:p>
        </p:txBody>
      </p:sp>
    </p:spTree>
    <p:extLst>
      <p:ext uri="{BB962C8B-B14F-4D97-AF65-F5344CB8AC3E}">
        <p14:creationId xmlns:p14="http://schemas.microsoft.com/office/powerpoint/2010/main" val="91883938"/>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Floating Master</a:t>
            </a:r>
            <a:r>
              <a:rPr lang="zh-CN" altLang="en-US" dirty="0">
                <a:solidFill>
                  <a:schemeClr val="tx1"/>
                </a:solidFill>
              </a:rPr>
              <a:t> </a:t>
            </a:r>
            <a:r>
              <a:rPr lang="en-US" altLang="zh-CN" dirty="0">
                <a:solidFill>
                  <a:schemeClr val="tx1"/>
                </a:solidFill>
              </a:rPr>
              <a:t>(2) </a:t>
            </a:r>
            <a:endParaRPr lang="en-US" dirty="0">
              <a:solidFill>
                <a:schemeClr val="tx1"/>
              </a:solidFill>
            </a:endParaRPr>
          </a:p>
        </p:txBody>
      </p:sp>
      <p:pic>
        <p:nvPicPr>
          <p:cNvPr id="7" name="Content Placeholder 8"/>
          <p:cNvPicPr>
            <a:picLocks/>
          </p:cNvPicPr>
          <p:nvPr/>
        </p:nvPicPr>
        <p:blipFill>
          <a:blip r:embed="rId3">
            <a:extLst>
              <a:ext uri="{28A0092B-C50C-407E-A947-70E740481C1C}">
                <a14:useLocalDpi xmlns:a14="http://schemas.microsoft.com/office/drawing/2010/main" val="0"/>
              </a:ext>
            </a:extLst>
          </a:blip>
          <a:stretch>
            <a:fillRect/>
          </a:stretch>
        </p:blipFill>
        <p:spPr>
          <a:xfrm>
            <a:off x="335379" y="1420112"/>
            <a:ext cx="5120640" cy="2926080"/>
          </a:xfrm>
          <a:prstGeom prst="rect">
            <a:avLst/>
          </a:prstGeom>
          <a:ln>
            <a:solidFill>
              <a:schemeClr val="tx1"/>
            </a:solidFill>
          </a:ln>
        </p:spPr>
      </p:pic>
      <p:sp>
        <p:nvSpPr>
          <p:cNvPr id="13" name="Rectangle 2"/>
          <p:cNvSpPr>
            <a:spLocks/>
          </p:cNvSpPr>
          <p:nvPr/>
        </p:nvSpPr>
        <p:spPr bwMode="auto">
          <a:xfrm>
            <a:off x="5676901" y="1420112"/>
            <a:ext cx="6413500" cy="30008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mj-lt"/>
              <a:buAutoNum type="arabicPeriod"/>
              <a:defRPr/>
            </a:pPr>
            <a:r>
              <a:rPr lang="en-US" altLang="zh-CN" dirty="0">
                <a:latin typeface="+mj-lt"/>
                <a:ea typeface="+mj-ea"/>
                <a:cs typeface="+mj-cs"/>
                <a:sym typeface="Pirulen Rg" charset="0"/>
              </a:rPr>
              <a:t>The VM’s master resides with the VM on Node 0.</a:t>
            </a:r>
          </a:p>
          <a:p>
            <a:pPr marL="342900" indent="-342900">
              <a:lnSpc>
                <a:spcPct val="150000"/>
              </a:lnSpc>
              <a:buSzPct val="100000"/>
              <a:buFont typeface="+mj-lt"/>
              <a:buAutoNum type="arabicPeriod"/>
              <a:defRPr/>
            </a:pPr>
            <a:r>
              <a:rPr lang="en-US" altLang="zh-CN" dirty="0">
                <a:latin typeface="+mj-lt"/>
                <a:ea typeface="+mj-ea"/>
                <a:cs typeface="+mj-cs"/>
                <a:sym typeface="Pirulen Rg" charset="0"/>
              </a:rPr>
              <a:t>Reads and writes come from the VM into Node 0.</a:t>
            </a:r>
          </a:p>
          <a:p>
            <a:pPr marL="342900" indent="-342900">
              <a:lnSpc>
                <a:spcPct val="150000"/>
              </a:lnSpc>
              <a:buSzPct val="100000"/>
              <a:buFont typeface="+mj-lt"/>
              <a:buAutoNum type="arabicPeriod"/>
              <a:defRPr/>
            </a:pPr>
            <a:r>
              <a:rPr lang="en-US" altLang="zh-CN" dirty="0">
                <a:latin typeface="+mj-lt"/>
                <a:ea typeface="+mj-ea"/>
                <a:cs typeface="+mj-cs"/>
                <a:sym typeface="Pirulen Rg" charset="0"/>
              </a:rPr>
              <a:t>The master directs these IOs across the network to the appropriate nodes.</a:t>
            </a:r>
          </a:p>
          <a:p>
            <a:pPr marL="342900" indent="-342900">
              <a:lnSpc>
                <a:spcPct val="150000"/>
              </a:lnSpc>
              <a:buSzPct val="100000"/>
              <a:buFont typeface="+mj-lt"/>
              <a:buAutoNum type="arabicPeriod"/>
              <a:defRPr/>
            </a:pPr>
            <a:r>
              <a:rPr lang="en-US" altLang="zh-CN" dirty="0">
                <a:latin typeface="+mj-lt"/>
                <a:ea typeface="+mj-ea"/>
                <a:cs typeface="+mj-cs"/>
                <a:sym typeface="Pirulen Rg" charset="0"/>
              </a:rPr>
              <a:t>The nodes send their acknowledgements back to the master on Node 0.</a:t>
            </a:r>
          </a:p>
          <a:p>
            <a:pPr marL="342900" indent="-342900">
              <a:lnSpc>
                <a:spcPct val="150000"/>
              </a:lnSpc>
              <a:buSzPct val="100000"/>
              <a:buFont typeface="+mj-lt"/>
              <a:buAutoNum type="arabicPeriod"/>
              <a:defRPr/>
            </a:pPr>
            <a:r>
              <a:rPr lang="en-US" altLang="zh-CN" dirty="0">
                <a:latin typeface="+mj-lt"/>
                <a:ea typeface="+mj-ea"/>
                <a:cs typeface="+mj-cs"/>
                <a:sym typeface="Pirulen Rg" charset="0"/>
              </a:rPr>
              <a:t>The master on Node 0 sends the acknowledgment to the VM.</a:t>
            </a:r>
          </a:p>
        </p:txBody>
      </p:sp>
    </p:spTree>
    <p:extLst>
      <p:ext uri="{BB962C8B-B14F-4D97-AF65-F5344CB8AC3E}">
        <p14:creationId xmlns:p14="http://schemas.microsoft.com/office/powerpoint/2010/main" val="2616177958"/>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Floating Master</a:t>
            </a:r>
            <a:r>
              <a:rPr lang="zh-CN" altLang="en-US" dirty="0">
                <a:solidFill>
                  <a:schemeClr val="tx1"/>
                </a:solidFill>
              </a:rPr>
              <a:t> </a:t>
            </a:r>
            <a:r>
              <a:rPr lang="en-US" altLang="zh-CN" dirty="0">
                <a:solidFill>
                  <a:schemeClr val="tx1"/>
                </a:solidFill>
              </a:rPr>
              <a:t>(3) </a:t>
            </a:r>
            <a:endParaRPr lang="en-US" dirty="0">
              <a:solidFill>
                <a:schemeClr val="tx1"/>
              </a:solidFill>
            </a:endParaRPr>
          </a:p>
        </p:txBody>
      </p:sp>
      <p:sp>
        <p:nvSpPr>
          <p:cNvPr id="13" name="Rectangle 2"/>
          <p:cNvSpPr>
            <a:spLocks/>
          </p:cNvSpPr>
          <p:nvPr/>
        </p:nvSpPr>
        <p:spPr bwMode="auto">
          <a:xfrm>
            <a:off x="6096000" y="1333500"/>
            <a:ext cx="5854700" cy="48554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185738" indent="-185738">
              <a:lnSpc>
                <a:spcPct val="150000"/>
              </a:lnSpc>
              <a:defRPr/>
            </a:pPr>
            <a:r>
              <a:rPr lang="en-US" altLang="zh-CN" sz="1600" dirty="0">
                <a:latin typeface="+mj-lt"/>
                <a:ea typeface="+mj-ea"/>
                <a:cs typeface="+mj-cs"/>
                <a:sym typeface="Pirulen Rg" charset="0"/>
              </a:rPr>
              <a:t>Now, if that VM is migrated from Node 0 to Node 1 without </a:t>
            </a:r>
            <a:r>
              <a:rPr lang="en-US" altLang="zh-CN" sz="1600" dirty="0" err="1">
                <a:latin typeface="+mj-lt"/>
                <a:ea typeface="+mj-ea"/>
                <a:cs typeface="+mj-cs"/>
                <a:sym typeface="Pirulen Rg" charset="0"/>
              </a:rPr>
              <a:t>MxSP’s</a:t>
            </a:r>
            <a:r>
              <a:rPr lang="en-US" altLang="zh-CN" sz="1600" dirty="0">
                <a:latin typeface="+mj-lt"/>
                <a:ea typeface="+mj-ea"/>
                <a:cs typeface="+mj-cs"/>
                <a:sym typeface="Pirulen Rg" charset="0"/>
              </a:rPr>
              <a:t> concept of a floating master:</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The master remains on Node 0.</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Reads and writes come from the VM into Node 1.</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Node 1 sends the IOs to the master on Node 0.</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The master directs these IOs across the network to the appropriate nodes.</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The nodes send their acknowledgments back to the master on Node 0.</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The master on Node 0 sends the acknowledgement to Node 1, where the VM resides.</a:t>
            </a:r>
          </a:p>
          <a:p>
            <a:pPr marL="185738" indent="-185738">
              <a:lnSpc>
                <a:spcPct val="150000"/>
              </a:lnSpc>
              <a:buSzPct val="100000"/>
              <a:buFontTx/>
              <a:buAutoNum type="arabicPeriod"/>
              <a:defRPr/>
            </a:pPr>
            <a:r>
              <a:rPr lang="en-US" altLang="zh-CN" sz="1600" dirty="0">
                <a:latin typeface="+mj-lt"/>
                <a:ea typeface="+mj-ea"/>
                <a:cs typeface="+mj-cs"/>
                <a:sym typeface="Pirulen Rg" charset="0"/>
              </a:rPr>
              <a:t>Node 1 sends the acknowledgement to the VM.</a:t>
            </a:r>
          </a:p>
          <a:p>
            <a:pPr marL="285750" indent="-285750">
              <a:lnSpc>
                <a:spcPct val="150000"/>
              </a:lnSpc>
              <a:buSzPct val="100000"/>
              <a:buFont typeface="Arial"/>
              <a:buChar char="•"/>
              <a:defRPr/>
            </a:pPr>
            <a:endParaRPr lang="en-US" altLang="zh-CN" sz="1600" dirty="0">
              <a:latin typeface="+mj-lt"/>
              <a:ea typeface="+mj-ea"/>
              <a:cs typeface="+mj-cs"/>
              <a:sym typeface="Pirulen Rg" charset="0"/>
            </a:endParaRPr>
          </a:p>
        </p:txBody>
      </p:sp>
      <p:pic>
        <p:nvPicPr>
          <p:cNvPr id="14"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088" y="2006600"/>
            <a:ext cx="5375275" cy="2535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790114"/>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Floating Master (4)</a:t>
            </a:r>
            <a:endParaRPr lang="en-US" dirty="0">
              <a:solidFill>
                <a:schemeClr val="tx1"/>
              </a:solidFill>
            </a:endParaRPr>
          </a:p>
        </p:txBody>
      </p:sp>
      <p:sp>
        <p:nvSpPr>
          <p:cNvPr id="13" name="Rectangle 2"/>
          <p:cNvSpPr>
            <a:spLocks/>
          </p:cNvSpPr>
          <p:nvPr/>
        </p:nvSpPr>
        <p:spPr bwMode="auto">
          <a:xfrm>
            <a:off x="6096000" y="1397000"/>
            <a:ext cx="5994400" cy="30469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176213" indent="-176213">
              <a:lnSpc>
                <a:spcPct val="150000"/>
              </a:lnSpc>
              <a:defRPr/>
            </a:pPr>
            <a:r>
              <a:rPr lang="en-US" altLang="zh-CN" sz="1600" dirty="0">
                <a:latin typeface="+mj-lt"/>
                <a:ea typeface="+mj-ea"/>
                <a:cs typeface="+mj-cs"/>
                <a:sym typeface="Pirulen Rg" charset="0"/>
              </a:rPr>
              <a:t>With </a:t>
            </a:r>
            <a:r>
              <a:rPr lang="en-US" altLang="zh-CN" sz="1600" dirty="0" err="1">
                <a:latin typeface="+mj-lt"/>
                <a:ea typeface="+mj-ea"/>
                <a:cs typeface="+mj-cs"/>
                <a:sym typeface="Pirulen Rg" charset="0"/>
              </a:rPr>
              <a:t>MxSP’s</a:t>
            </a:r>
            <a:r>
              <a:rPr lang="en-US" altLang="zh-CN" sz="1600" dirty="0">
                <a:latin typeface="+mj-lt"/>
                <a:ea typeface="+mj-ea"/>
                <a:cs typeface="+mj-cs"/>
                <a:sym typeface="Pirulen Rg" charset="0"/>
              </a:rPr>
              <a:t> floating master, after the VM has been migrated to Node 1:</a:t>
            </a:r>
          </a:p>
          <a:p>
            <a:pPr marL="176213" indent="-176213">
              <a:lnSpc>
                <a:spcPct val="150000"/>
              </a:lnSpc>
              <a:buSzPct val="100000"/>
              <a:buFontTx/>
              <a:buAutoNum type="arabicPeriod"/>
              <a:defRPr/>
            </a:pPr>
            <a:r>
              <a:rPr lang="en-US" altLang="zh-CN" sz="1600" dirty="0">
                <a:latin typeface="+mj-lt"/>
                <a:ea typeface="+mj-ea"/>
                <a:cs typeface="+mj-cs"/>
                <a:sym typeface="Pirulen Rg" charset="0"/>
              </a:rPr>
              <a:t>The master moves with the VM to Node 1.</a:t>
            </a:r>
          </a:p>
          <a:p>
            <a:pPr marL="176213" indent="-176213">
              <a:lnSpc>
                <a:spcPct val="150000"/>
              </a:lnSpc>
              <a:buSzPct val="100000"/>
              <a:buFontTx/>
              <a:buAutoNum type="arabicPeriod"/>
              <a:defRPr/>
            </a:pPr>
            <a:r>
              <a:rPr lang="en-US" altLang="zh-CN" sz="1600" dirty="0">
                <a:latin typeface="+mj-lt"/>
                <a:ea typeface="+mj-ea"/>
                <a:cs typeface="+mj-cs"/>
                <a:sym typeface="Pirulen Rg" charset="0"/>
              </a:rPr>
              <a:t>Reads and writes come from the VM into Node 1.</a:t>
            </a:r>
          </a:p>
          <a:p>
            <a:pPr marL="176213" indent="-176213">
              <a:lnSpc>
                <a:spcPct val="150000"/>
              </a:lnSpc>
              <a:buSzPct val="100000"/>
              <a:buFontTx/>
              <a:buAutoNum type="arabicPeriod"/>
              <a:defRPr/>
            </a:pPr>
            <a:r>
              <a:rPr lang="en-US" altLang="zh-CN" sz="1600" dirty="0">
                <a:latin typeface="+mj-lt"/>
                <a:ea typeface="+mj-ea"/>
                <a:cs typeface="+mj-cs"/>
                <a:sym typeface="Pirulen Rg" charset="0"/>
              </a:rPr>
              <a:t>The master directs these IOs across the network to the appropriate nodes.</a:t>
            </a:r>
          </a:p>
          <a:p>
            <a:pPr marL="176213" indent="-176213">
              <a:lnSpc>
                <a:spcPct val="150000"/>
              </a:lnSpc>
              <a:buSzPct val="100000"/>
              <a:buFontTx/>
              <a:buAutoNum type="arabicPeriod"/>
              <a:defRPr/>
            </a:pPr>
            <a:r>
              <a:rPr lang="en-US" altLang="zh-CN" sz="1600" dirty="0">
                <a:latin typeface="+mj-lt"/>
                <a:ea typeface="+mj-ea"/>
                <a:cs typeface="+mj-cs"/>
                <a:sym typeface="Pirulen Rg" charset="0"/>
              </a:rPr>
              <a:t>The nodes send their acknowledgments back to the master on Node 1.</a:t>
            </a:r>
          </a:p>
          <a:p>
            <a:pPr marL="176213" indent="-176213">
              <a:lnSpc>
                <a:spcPct val="150000"/>
              </a:lnSpc>
              <a:buSzPct val="100000"/>
              <a:buFontTx/>
              <a:buAutoNum type="arabicPeriod"/>
              <a:defRPr/>
            </a:pPr>
            <a:r>
              <a:rPr lang="en-US" altLang="zh-CN" sz="1600" dirty="0">
                <a:latin typeface="+mj-lt"/>
                <a:ea typeface="+mj-ea"/>
                <a:cs typeface="+mj-cs"/>
                <a:sym typeface="Pirulen Rg" charset="0"/>
              </a:rPr>
              <a:t>The master on Node 1 sends the acknowledgment back to the VM.</a:t>
            </a:r>
          </a:p>
          <a:p>
            <a:pPr marL="285750" indent="-285750">
              <a:lnSpc>
                <a:spcPct val="150000"/>
              </a:lnSpc>
              <a:buSzPct val="100000"/>
              <a:buFont typeface="Arial"/>
              <a:buChar char="•"/>
              <a:defRPr/>
            </a:pPr>
            <a:endParaRPr lang="en-US" altLang="zh-CN" sz="1600" dirty="0">
              <a:latin typeface="+mj-lt"/>
              <a:ea typeface="+mj-ea"/>
              <a:cs typeface="+mj-cs"/>
              <a:sym typeface="Pirulen Rg" charset="0"/>
            </a:endParaRPr>
          </a:p>
        </p:txBody>
      </p:sp>
      <p:pic>
        <p:nvPicPr>
          <p:cNvPr id="14"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485900"/>
            <a:ext cx="5375275" cy="2535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83353975"/>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End-to-End Data Integrity</a:t>
            </a:r>
            <a:endParaRPr lang="en-US" dirty="0">
              <a:solidFill>
                <a:schemeClr val="tx1"/>
              </a:solidFill>
            </a:endParaRPr>
          </a:p>
        </p:txBody>
      </p:sp>
      <p:sp>
        <p:nvSpPr>
          <p:cNvPr id="4" name="Content Placeholder 3"/>
          <p:cNvSpPr txBox="1">
            <a:spLocks/>
          </p:cNvSpPr>
          <p:nvPr/>
        </p:nvSpPr>
        <p:spPr>
          <a:xfrm>
            <a:off x="355600" y="1593400"/>
            <a:ext cx="11363325" cy="4883600"/>
          </a:xfrm>
          <a:prstGeom prst="rect">
            <a:avLst/>
          </a:prstGeom>
        </p:spPr>
        <p:txBody>
          <a:bodyPr>
            <a:no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defTabSz="914400">
              <a:lnSpc>
                <a:spcPct val="160000"/>
              </a:lnSpc>
              <a:buClrTx/>
              <a:buSzPct val="100000"/>
              <a:buFont typeface="Arial" charset="0"/>
              <a:buChar char="•"/>
              <a:defRPr/>
            </a:pPr>
            <a:r>
              <a:rPr lang="en-US" sz="2000" dirty="0" err="1">
                <a:solidFill>
                  <a:schemeClr val="tx1"/>
                </a:solidFill>
                <a:latin typeface="+mj-lt"/>
                <a:ea typeface="+mj-ea"/>
                <a:cs typeface="+mj-cs"/>
              </a:rPr>
              <a:t>M</a:t>
            </a:r>
            <a:r>
              <a:rPr lang="en-US" altLang="zh-CN" sz="2000" dirty="0" err="1">
                <a:solidFill>
                  <a:schemeClr val="tx1"/>
                </a:solidFill>
                <a:latin typeface="+mj-lt"/>
                <a:ea typeface="+mj-ea"/>
                <a:cs typeface="+mj-cs"/>
              </a:rPr>
              <a:t>xSP</a:t>
            </a:r>
            <a:r>
              <a:rPr lang="en-US" sz="2000" dirty="0">
                <a:solidFill>
                  <a:schemeClr val="tx1"/>
                </a:solidFill>
                <a:latin typeface="+mj-lt"/>
                <a:ea typeface="+mj-ea"/>
                <a:cs typeface="+mj-cs"/>
              </a:rPr>
              <a:t> Delivers End-to-End Data Integrity Without Hardware Changes to the Server Configuration</a:t>
            </a:r>
          </a:p>
          <a:p>
            <a:pPr marL="971550" lvl="1" indent="-285750" defTabSz="914400">
              <a:lnSpc>
                <a:spcPct val="160000"/>
              </a:lnSpc>
              <a:spcBef>
                <a:spcPts val="1200"/>
              </a:spcBef>
              <a:buClrTx/>
              <a:buSzPct val="100000"/>
              <a:buFont typeface="Arial" charset="0"/>
              <a:buChar char="•"/>
              <a:defRPr/>
            </a:pPr>
            <a:r>
              <a:rPr lang="en-US" dirty="0">
                <a:solidFill>
                  <a:schemeClr val="tx1"/>
                </a:solidFill>
                <a:latin typeface="+mj-lt"/>
                <a:ea typeface="+mj-ea"/>
                <a:cs typeface="+mj-cs"/>
              </a:rPr>
              <a:t>Prevent silent data corruption</a:t>
            </a:r>
          </a:p>
          <a:p>
            <a:pPr marL="971550" lvl="1" indent="-285750" defTabSz="914400">
              <a:lnSpc>
                <a:spcPct val="160000"/>
              </a:lnSpc>
              <a:spcBef>
                <a:spcPts val="0"/>
              </a:spcBef>
              <a:buClrTx/>
              <a:buSzPct val="100000"/>
              <a:buFont typeface="Arial" charset="0"/>
              <a:buChar char="•"/>
              <a:defRPr/>
            </a:pPr>
            <a:r>
              <a:rPr lang="en-US" dirty="0">
                <a:solidFill>
                  <a:schemeClr val="tx1"/>
                </a:solidFill>
                <a:latin typeface="+mj-lt"/>
                <a:ea typeface="+mj-ea"/>
                <a:cs typeface="+mj-cs"/>
              </a:rPr>
              <a:t>Utilizes Strong Checksum</a:t>
            </a:r>
          </a:p>
          <a:p>
            <a:pPr marL="1200121" lvl="2" indent="-285750" defTabSz="914400">
              <a:lnSpc>
                <a:spcPct val="160000"/>
              </a:lnSpc>
              <a:spcBef>
                <a:spcPts val="0"/>
              </a:spcBef>
              <a:buClrTx/>
              <a:buSzPct val="100000"/>
              <a:buFont typeface="Arial" charset="0"/>
              <a:buChar char="•"/>
              <a:defRPr/>
            </a:pPr>
            <a:r>
              <a:rPr lang="en-US" altLang="zh-CN" dirty="0">
                <a:solidFill>
                  <a:schemeClr val="tx1"/>
                </a:solidFill>
                <a:latin typeface="+mj-lt"/>
                <a:ea typeface="+mj-ea"/>
                <a:cs typeface="+mj-cs"/>
                <a:sym typeface="Pirulen Rg" charset="0"/>
              </a:rPr>
              <a:t>validated on each read</a:t>
            </a:r>
          </a:p>
          <a:p>
            <a:pPr marL="1200121" lvl="2" indent="-285750" defTabSz="914400">
              <a:lnSpc>
                <a:spcPct val="160000"/>
              </a:lnSpc>
              <a:spcBef>
                <a:spcPts val="0"/>
              </a:spcBef>
              <a:buClrTx/>
              <a:buSzPct val="100000"/>
              <a:buFont typeface="Arial" charset="0"/>
              <a:buChar char="•"/>
              <a:defRPr/>
            </a:pPr>
            <a:r>
              <a:rPr lang="en-US" altLang="zh-CN" dirty="0">
                <a:solidFill>
                  <a:schemeClr val="tx1"/>
                </a:solidFill>
                <a:latin typeface="+mj-lt"/>
                <a:ea typeface="+mj-ea"/>
                <a:cs typeface="+mj-cs"/>
                <a:sym typeface="Pirulen Rg" charset="0"/>
              </a:rPr>
              <a:t>Checked whenever the data is stored (</a:t>
            </a:r>
            <a:r>
              <a:rPr lang="en-US" altLang="zh-CN" dirty="0" err="1">
                <a:solidFill>
                  <a:schemeClr val="tx1"/>
                </a:solidFill>
                <a:latin typeface="+mj-lt"/>
                <a:ea typeface="+mj-ea"/>
                <a:cs typeface="+mj-cs"/>
                <a:sym typeface="Pirulen Rg" charset="0"/>
              </a:rPr>
              <a:t>MxIL</a:t>
            </a:r>
            <a:r>
              <a:rPr lang="en-US" altLang="zh-CN" dirty="0">
                <a:solidFill>
                  <a:schemeClr val="tx1"/>
                </a:solidFill>
                <a:latin typeface="+mj-lt"/>
                <a:ea typeface="+mj-ea"/>
                <a:cs typeface="+mj-cs"/>
                <a:sym typeface="Pirulen Rg" charset="0"/>
              </a:rPr>
              <a:t>, read cache, </a:t>
            </a:r>
            <a:r>
              <a:rPr lang="en-US" altLang="zh-CN" dirty="0" err="1">
                <a:solidFill>
                  <a:schemeClr val="tx1"/>
                </a:solidFill>
                <a:latin typeface="+mj-lt"/>
                <a:ea typeface="+mj-ea"/>
                <a:cs typeface="+mj-cs"/>
                <a:sym typeface="Pirulen Rg" charset="0"/>
              </a:rPr>
              <a:t>metadev</a:t>
            </a:r>
            <a:r>
              <a:rPr lang="en-US" altLang="zh-CN" dirty="0">
                <a:solidFill>
                  <a:schemeClr val="tx1"/>
                </a:solidFill>
                <a:latin typeface="+mj-lt"/>
                <a:ea typeface="+mj-ea"/>
                <a:cs typeface="+mj-cs"/>
                <a:sym typeface="Pirulen Rg" charset="0"/>
              </a:rPr>
              <a:t>, de-stage to HDD or across the network)</a:t>
            </a:r>
            <a:endParaRPr lang="en-US" dirty="0">
              <a:solidFill>
                <a:schemeClr val="tx1"/>
              </a:solidFill>
              <a:latin typeface="+mj-lt"/>
              <a:ea typeface="+mj-ea"/>
              <a:cs typeface="+mj-cs"/>
            </a:endParaRPr>
          </a:p>
          <a:p>
            <a:pPr marL="971550" lvl="1" indent="-285750" defTabSz="914400">
              <a:lnSpc>
                <a:spcPct val="160000"/>
              </a:lnSpc>
              <a:spcBef>
                <a:spcPts val="0"/>
              </a:spcBef>
              <a:buClrTx/>
              <a:buSzPct val="100000"/>
              <a:buFont typeface="Arial" charset="0"/>
              <a:buChar char="•"/>
              <a:defRPr/>
            </a:pPr>
            <a:r>
              <a:rPr lang="en-US" dirty="0" err="1">
                <a:solidFill>
                  <a:schemeClr val="tx1"/>
                </a:solidFill>
                <a:latin typeface="+mj-lt"/>
                <a:ea typeface="+mj-ea"/>
                <a:cs typeface="+mj-cs"/>
              </a:rPr>
              <a:t>M</a:t>
            </a:r>
            <a:r>
              <a:rPr lang="en-US" altLang="zh-CN" dirty="0" err="1">
                <a:solidFill>
                  <a:schemeClr val="tx1"/>
                </a:solidFill>
                <a:latin typeface="+mj-lt"/>
                <a:ea typeface="+mj-ea"/>
                <a:cs typeface="+mj-cs"/>
              </a:rPr>
              <a:t>xSP</a:t>
            </a:r>
            <a:r>
              <a:rPr lang="en-US" dirty="0">
                <a:solidFill>
                  <a:schemeClr val="tx1"/>
                </a:solidFill>
                <a:latin typeface="+mj-lt"/>
                <a:ea typeface="+mj-ea"/>
                <a:cs typeface="+mj-cs"/>
              </a:rPr>
              <a:t> Validates the data within a block</a:t>
            </a:r>
          </a:p>
          <a:p>
            <a:pPr marL="971550" lvl="1" indent="-285750" defTabSz="914400">
              <a:lnSpc>
                <a:spcPct val="160000"/>
              </a:lnSpc>
              <a:spcBef>
                <a:spcPts val="0"/>
              </a:spcBef>
              <a:buClrTx/>
              <a:buSzPct val="100000"/>
              <a:buFont typeface="Arial" charset="0"/>
              <a:buChar char="•"/>
              <a:defRPr/>
            </a:pPr>
            <a:r>
              <a:rPr lang="en-US" dirty="0" err="1">
                <a:solidFill>
                  <a:schemeClr val="tx1"/>
                </a:solidFill>
                <a:latin typeface="+mj-lt"/>
                <a:ea typeface="+mj-ea"/>
                <a:cs typeface="+mj-cs"/>
              </a:rPr>
              <a:t>M</a:t>
            </a:r>
            <a:r>
              <a:rPr lang="en-US" altLang="zh-CN" dirty="0" err="1">
                <a:solidFill>
                  <a:schemeClr val="tx1"/>
                </a:solidFill>
                <a:latin typeface="+mj-lt"/>
                <a:ea typeface="+mj-ea"/>
                <a:cs typeface="+mj-cs"/>
              </a:rPr>
              <a:t>xSP</a:t>
            </a:r>
            <a:r>
              <a:rPr lang="en-US" dirty="0">
                <a:solidFill>
                  <a:schemeClr val="tx1"/>
                </a:solidFill>
                <a:latin typeface="+mj-lt"/>
                <a:ea typeface="+mj-ea"/>
                <a:cs typeface="+mj-cs"/>
              </a:rPr>
              <a:t> Validates the block itself</a:t>
            </a:r>
          </a:p>
          <a:p>
            <a:pPr marL="971550" lvl="1" indent="-285750" defTabSz="914400">
              <a:lnSpc>
                <a:spcPct val="160000"/>
              </a:lnSpc>
              <a:spcBef>
                <a:spcPts val="0"/>
              </a:spcBef>
              <a:buClrTx/>
              <a:buSzPct val="100000"/>
              <a:buFont typeface="Arial" charset="0"/>
              <a:buChar char="•"/>
              <a:defRPr/>
            </a:pPr>
            <a:r>
              <a:rPr lang="en-US" dirty="0">
                <a:solidFill>
                  <a:schemeClr val="tx1"/>
                </a:solidFill>
                <a:latin typeface="+mj-lt"/>
                <a:ea typeface="+mj-ea"/>
                <a:cs typeface="+mj-cs"/>
              </a:rPr>
              <a:t>Data/blocks are self healed when checksum miss-compares</a:t>
            </a:r>
            <a:endParaRPr lang="en-US" altLang="zh-CN" dirty="0">
              <a:solidFill>
                <a:schemeClr val="tx1"/>
              </a:solidFill>
              <a:latin typeface="+mj-lt"/>
              <a:ea typeface="+mj-ea"/>
              <a:cs typeface="+mj-cs"/>
              <a:sym typeface="Pirulen Rg" charset="0"/>
            </a:endParaRPr>
          </a:p>
          <a:p>
            <a:pPr marL="1200121" lvl="2" indent="-285750" defTabSz="914400">
              <a:lnSpc>
                <a:spcPct val="160000"/>
              </a:lnSpc>
              <a:spcBef>
                <a:spcPts val="0"/>
              </a:spcBef>
              <a:buClrTx/>
              <a:buSzPct val="100000"/>
              <a:buFont typeface="Arial" charset="0"/>
              <a:buChar char="•"/>
              <a:defRPr/>
            </a:pPr>
            <a:r>
              <a:rPr lang="en-US" altLang="zh-CN" dirty="0">
                <a:solidFill>
                  <a:schemeClr val="tx1"/>
                </a:solidFill>
                <a:latin typeface="+mj-lt"/>
                <a:ea typeface="+mj-ea"/>
                <a:cs typeface="+mj-cs"/>
                <a:sym typeface="Pirulen Rg" charset="0"/>
              </a:rPr>
              <a:t>Repair and recover by patching it with the correct data from an available replica copy</a:t>
            </a:r>
          </a:p>
          <a:p>
            <a:pPr marL="971550" lvl="1" indent="-285750" defTabSz="914400">
              <a:lnSpc>
                <a:spcPct val="160000"/>
              </a:lnSpc>
              <a:spcBef>
                <a:spcPts val="0"/>
              </a:spcBef>
              <a:buClrTx/>
              <a:buSzPct val="100000"/>
              <a:buFont typeface="Arial" charset="0"/>
              <a:buChar char="•"/>
              <a:defRPr/>
            </a:pPr>
            <a:endParaRPr lang="en-US" dirty="0">
              <a:solidFill>
                <a:schemeClr val="tx1"/>
              </a:solidFill>
              <a:latin typeface="+mj-lt"/>
              <a:ea typeface="+mj-ea"/>
              <a:cs typeface="+mj-cs"/>
            </a:endParaRPr>
          </a:p>
          <a:p>
            <a:pPr marL="971550" lvl="1" indent="-285750" defTabSz="914400">
              <a:lnSpc>
                <a:spcPct val="160000"/>
              </a:lnSpc>
              <a:spcBef>
                <a:spcPts val="0"/>
              </a:spcBef>
              <a:buClrTx/>
              <a:buSzPct val="100000"/>
              <a:buFont typeface="Arial" charset="0"/>
              <a:buChar char="•"/>
              <a:defRPr/>
            </a:pPr>
            <a:endParaRPr lang="en-US" dirty="0">
              <a:solidFill>
                <a:schemeClr val="tx1"/>
              </a:solidFill>
              <a:latin typeface="+mj-lt"/>
              <a:ea typeface="+mj-ea"/>
              <a:cs typeface="+mj-cs"/>
            </a:endParaRP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Integrity</a:t>
            </a:r>
            <a:endParaRPr lang="en-US" dirty="0">
              <a:solidFill>
                <a:schemeClr val="tx1"/>
              </a:solidFill>
            </a:endParaRPr>
          </a:p>
        </p:txBody>
      </p:sp>
      <p:pic>
        <p:nvPicPr>
          <p:cNvPr id="4"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5575" y="1350963"/>
            <a:ext cx="6515100" cy="33512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Rectangle 3"/>
          <p:cNvSpPr>
            <a:spLocks/>
          </p:cNvSpPr>
          <p:nvPr/>
        </p:nvSpPr>
        <p:spPr bwMode="auto">
          <a:xfrm>
            <a:off x="534988" y="1374775"/>
            <a:ext cx="4727575" cy="32983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119063" indent="-342900">
              <a:lnSpc>
                <a:spcPct val="150000"/>
              </a:lnSpc>
              <a:buSzPct val="100000"/>
              <a:buFont typeface="Arial" charset="0"/>
              <a:buChar char="•"/>
              <a:defRPr/>
            </a:pPr>
            <a:r>
              <a:rPr lang="en-US" altLang="zh-CN" sz="2000" dirty="0">
                <a:latin typeface="+mj-lt"/>
                <a:ea typeface="+mj-ea"/>
                <a:cs typeface="+mj-cs"/>
                <a:sym typeface="Pirulen Rg" charset="0"/>
              </a:rPr>
              <a:t>MFS Checksum Tree Structure</a:t>
            </a:r>
          </a:p>
          <a:p>
            <a:pPr marL="119063" indent="-342900">
              <a:lnSpc>
                <a:spcPct val="150000"/>
              </a:lnSpc>
              <a:buSzPct val="100000"/>
              <a:buFont typeface="Arial" charset="0"/>
              <a:buChar char="•"/>
              <a:defRPr/>
            </a:pPr>
            <a:r>
              <a:rPr lang="en-US" altLang="zh-CN" sz="2000" dirty="0">
                <a:latin typeface="+mj-lt"/>
                <a:ea typeface="+mj-ea"/>
                <a:cs typeface="+mj-cs"/>
                <a:sym typeface="Pirulen Rg" charset="0"/>
              </a:rPr>
              <a:t>Root block is replicated across various devices</a:t>
            </a:r>
          </a:p>
          <a:p>
            <a:pPr marL="119063" indent="-342900">
              <a:lnSpc>
                <a:spcPct val="150000"/>
              </a:lnSpc>
              <a:buSzPct val="100000"/>
              <a:buFont typeface="Arial" charset="0"/>
              <a:buChar char="•"/>
              <a:defRPr/>
            </a:pPr>
            <a:r>
              <a:rPr lang="en-US" altLang="zh-CN" sz="2000" dirty="0">
                <a:latin typeface="+mj-lt"/>
                <a:ea typeface="+mj-ea"/>
                <a:cs typeface="+mj-cs"/>
                <a:sym typeface="Pirulen Rg" charset="0"/>
              </a:rPr>
              <a:t>When checksum and data disagree</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MFS trusted checksum as it is part of some other block (has been verified) and one level higher in the tree</a:t>
            </a:r>
          </a:p>
        </p:txBody>
      </p:sp>
    </p:spTree>
    <p:extLst>
      <p:ext uri="{BB962C8B-B14F-4D97-AF65-F5344CB8AC3E}">
        <p14:creationId xmlns:p14="http://schemas.microsoft.com/office/powerpoint/2010/main" val="114039549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3032" y="2715260"/>
            <a:ext cx="3858768" cy="875763"/>
          </a:xfrm>
          <a:prstGeom prst="rect">
            <a:avLst/>
          </a:prstGeom>
        </p:spPr>
        <p:txBody>
          <a:bodyPr anchor="ctr">
            <a:normAutofit/>
          </a:bodyPr>
          <a:lstStyle/>
          <a:p>
            <a:pPr marL="58737" indent="0"/>
            <a:r>
              <a:rPr lang="en-US" altLang="zh-CN" i="1" dirty="0">
                <a:solidFill>
                  <a:schemeClr val="tx1"/>
                </a:solidFill>
              </a:rPr>
              <a:t>Object Manager</a:t>
            </a:r>
            <a:endParaRPr lang="en-US" altLang="zh-CN" dirty="0">
              <a:solidFill>
                <a:schemeClr val="tx1"/>
              </a:solidFill>
            </a:endParaRPr>
          </a:p>
        </p:txBody>
      </p:sp>
    </p:spTree>
    <p:extLst>
      <p:ext uri="{BB962C8B-B14F-4D97-AF65-F5344CB8AC3E}">
        <p14:creationId xmlns:p14="http://schemas.microsoft.com/office/powerpoint/2010/main" val="2878468321"/>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Typical Hardware Configuration</a:t>
            </a:r>
            <a:endParaRPr lang="en-US" dirty="0">
              <a:solidFill>
                <a:schemeClr val="tx1"/>
              </a:solidFill>
            </a:endParaRPr>
          </a:p>
        </p:txBody>
      </p:sp>
      <p:sp>
        <p:nvSpPr>
          <p:cNvPr id="6" name="object 132"/>
          <p:cNvSpPr txBox="1">
            <a:spLocks/>
          </p:cNvSpPr>
          <p:nvPr/>
        </p:nvSpPr>
        <p:spPr>
          <a:xfrm>
            <a:off x="5435600" y="6477000"/>
            <a:ext cx="1312863" cy="19367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lang="en-US" sz="1200" dirty="0" err="1">
                <a:solidFill>
                  <a:srgbClr val="888888"/>
                </a:solidFill>
                <a:latin typeface="Trebuchet MS"/>
                <a:cs typeface="Trebuchet MS"/>
              </a:rPr>
              <a:t>Maxta</a:t>
            </a:r>
            <a:r>
              <a:rPr lang="en-US" sz="1200" dirty="0">
                <a:solidFill>
                  <a:srgbClr val="888888"/>
                </a:solidFill>
                <a:latin typeface="Trebuchet MS"/>
                <a:cs typeface="Trebuchet MS"/>
              </a:rPr>
              <a:t> C</a:t>
            </a:r>
            <a:r>
              <a:rPr lang="en-US" sz="1200" spc="-10" dirty="0">
                <a:solidFill>
                  <a:srgbClr val="888888"/>
                </a:solidFill>
                <a:latin typeface="Trebuchet MS"/>
                <a:cs typeface="Trebuchet MS"/>
              </a:rPr>
              <a:t>on</a:t>
            </a:r>
            <a:r>
              <a:rPr lang="en-US" sz="1200" spc="-5" dirty="0">
                <a:solidFill>
                  <a:srgbClr val="888888"/>
                </a:solidFill>
                <a:latin typeface="Trebuchet MS"/>
                <a:cs typeface="Trebuchet MS"/>
              </a:rPr>
              <a:t>fidential</a:t>
            </a:r>
            <a:endParaRPr lang="en-US" sz="1200" dirty="0">
              <a:latin typeface="Trebuchet MS"/>
              <a:cs typeface="Trebuchet MS"/>
            </a:endParaRPr>
          </a:p>
        </p:txBody>
      </p:sp>
      <p:pic>
        <p:nvPicPr>
          <p:cNvPr id="5" name="Picture 2" descr="image2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1136650"/>
            <a:ext cx="7918450" cy="5327650"/>
          </a:xfrm>
          <a:prstGeom prst="rect">
            <a:avLst/>
          </a:prstGeom>
          <a:noFill/>
          <a:ln w="9525" cap="flat" cmpd="sng">
            <a:solidFill>
              <a:schemeClr val="accent1"/>
            </a:solidFill>
            <a:prstDash val="solid"/>
            <a:bevel/>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7304704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Object Manager</a:t>
            </a:r>
            <a:endParaRPr lang="en-US" dirty="0">
              <a:solidFill>
                <a:schemeClr val="tx1"/>
              </a:solidFill>
            </a:endParaRPr>
          </a:p>
        </p:txBody>
      </p:sp>
      <p:sp>
        <p:nvSpPr>
          <p:cNvPr id="28" name="TextBox 27"/>
          <p:cNvSpPr txBox="1"/>
          <p:nvPr/>
        </p:nvSpPr>
        <p:spPr>
          <a:xfrm>
            <a:off x="618027" y="1195447"/>
            <a:ext cx="10977073" cy="5144998"/>
          </a:xfrm>
          <a:prstGeom prst="rect">
            <a:avLst/>
          </a:prstGeom>
          <a:noFill/>
        </p:spPr>
        <p:txBody>
          <a:bodyPr wrap="square" rtlCol="0">
            <a:spAutoFit/>
          </a:bodyPr>
          <a:lstStyle/>
          <a:p>
            <a:pPr marL="342900" indent="-342900">
              <a:lnSpc>
                <a:spcPct val="150000"/>
              </a:lnSpc>
              <a:buSzPct val="100000"/>
              <a:buFont typeface="Arial"/>
              <a:buChar char="•"/>
              <a:defRPr/>
            </a:pPr>
            <a:r>
              <a:rPr lang="en-US" altLang="zh-CN" sz="2000" dirty="0">
                <a:latin typeface="+mj-lt"/>
                <a:ea typeface="+mj-ea"/>
                <a:cs typeface="+mj-cs"/>
                <a:sym typeface="Pirulen Rg" charset="0"/>
              </a:rPr>
              <a:t>File-object placement</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Layouts are a combination of Striping(RAID 0) and Mirroring (RAID 1) — RAID 10</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Striping</a:t>
            </a:r>
          </a:p>
          <a:p>
            <a:pPr marL="742950" lvl="1" indent="-285750">
              <a:lnSpc>
                <a:spcPct val="150000"/>
              </a:lnSpc>
              <a:buSzPct val="100000"/>
              <a:buFont typeface="Arial" charset="0"/>
              <a:buChar char="•"/>
              <a:defRPr/>
            </a:pPr>
            <a:r>
              <a:rPr lang="en-US" altLang="zh-CN" sz="2000" dirty="0" err="1">
                <a:latin typeface="+mj-lt"/>
                <a:ea typeface="+mj-ea"/>
                <a:cs typeface="+mj-cs"/>
                <a:sym typeface="Pirulen Rg" charset="0"/>
              </a:rPr>
              <a:t>StripeSize</a:t>
            </a:r>
            <a:r>
              <a:rPr lang="en-US" altLang="zh-CN" sz="2000" dirty="0">
                <a:latin typeface="+mj-lt"/>
                <a:ea typeface="+mj-ea"/>
                <a:cs typeface="+mj-cs"/>
                <a:sym typeface="Pirulen Rg" charset="0"/>
              </a:rPr>
              <a:t> = min(floor (#HDDs/#copies), 8) — 8-wide striping is MAX</a:t>
            </a:r>
          </a:p>
          <a:p>
            <a:pPr marL="742950" lvl="1" indent="-285750">
              <a:lnSpc>
                <a:spcPct val="150000"/>
              </a:lnSpc>
              <a:buSzPct val="100000"/>
              <a:buFont typeface="Arial" charset="0"/>
              <a:buChar char="•"/>
              <a:defRPr/>
            </a:pPr>
            <a:r>
              <a:rPr lang="en-US" altLang="zh-CN" sz="2000" dirty="0">
                <a:latin typeface="+mj-lt"/>
                <a:ea typeface="+mj-ea"/>
                <a:cs typeface="+mj-cs"/>
                <a:sym typeface="Pirulen Rg" charset="0"/>
              </a:rPr>
              <a:t>Horizon striping</a:t>
            </a:r>
          </a:p>
          <a:p>
            <a:pPr marL="1200150" lvl="2" indent="-285750">
              <a:lnSpc>
                <a:spcPct val="150000"/>
              </a:lnSpc>
              <a:buSzPct val="100000"/>
              <a:buFont typeface="Arial" charset="0"/>
              <a:buChar char="•"/>
              <a:defRPr/>
            </a:pPr>
            <a:r>
              <a:rPr lang="en-US" altLang="zh-CN" sz="2000" dirty="0">
                <a:latin typeface="+mj-lt"/>
                <a:ea typeface="+mj-ea"/>
                <a:cs typeface="+mj-cs"/>
                <a:sym typeface="Pirulen Rg" charset="0"/>
              </a:rPr>
              <a:t>stripe across nodes</a:t>
            </a:r>
          </a:p>
          <a:p>
            <a:pPr marL="1200150" lvl="2" indent="-285750">
              <a:lnSpc>
                <a:spcPct val="150000"/>
              </a:lnSpc>
              <a:buSzPct val="100000"/>
              <a:buFont typeface="Arial" charset="0"/>
              <a:buChar char="•"/>
              <a:defRPr/>
            </a:pPr>
            <a:r>
              <a:rPr lang="en-US" altLang="zh-CN" sz="2000" dirty="0">
                <a:latin typeface="+mj-lt"/>
                <a:ea typeface="+mj-ea"/>
                <a:cs typeface="+mj-cs"/>
                <a:sym typeface="Pirulen Rg" charset="0"/>
              </a:rPr>
              <a:t>stripe firstly then Mirror</a:t>
            </a:r>
          </a:p>
          <a:p>
            <a:pPr marL="742950" lvl="1" indent="-285750">
              <a:lnSpc>
                <a:spcPct val="150000"/>
              </a:lnSpc>
              <a:buSzPct val="100000"/>
              <a:buFont typeface="Arial" charset="0"/>
              <a:buChar char="•"/>
              <a:defRPr/>
            </a:pPr>
            <a:r>
              <a:rPr lang="en-US" altLang="zh-CN" sz="2000" dirty="0">
                <a:latin typeface="+mj-lt"/>
                <a:ea typeface="+mj-ea"/>
                <a:cs typeface="+mj-cs"/>
                <a:sym typeface="Pirulen Rg" charset="0"/>
              </a:rPr>
              <a:t>Vertical striping — Not available</a:t>
            </a:r>
          </a:p>
          <a:p>
            <a:pPr marL="1200150" lvl="2" indent="-285750">
              <a:lnSpc>
                <a:spcPct val="150000"/>
              </a:lnSpc>
              <a:buSzPct val="100000"/>
              <a:buFont typeface="Arial" charset="0"/>
              <a:buChar char="•"/>
              <a:defRPr/>
            </a:pPr>
            <a:r>
              <a:rPr lang="en-US" altLang="zh-CN" sz="2000" dirty="0">
                <a:latin typeface="+mj-lt"/>
                <a:ea typeface="+mj-ea"/>
                <a:cs typeface="+mj-cs"/>
                <a:sym typeface="Pirulen Rg" charset="0"/>
              </a:rPr>
              <a:t>stripe within nodes</a:t>
            </a:r>
          </a:p>
          <a:p>
            <a:pPr marL="1200150" lvl="2" indent="-285750">
              <a:lnSpc>
                <a:spcPct val="150000"/>
              </a:lnSpc>
              <a:buSzPct val="100000"/>
              <a:buFont typeface="Arial" charset="0"/>
              <a:buChar char="•"/>
              <a:defRPr/>
            </a:pPr>
            <a:r>
              <a:rPr lang="en-US" altLang="zh-CN" sz="2000" dirty="0">
                <a:latin typeface="+mj-lt"/>
                <a:ea typeface="+mj-ea"/>
                <a:cs typeface="+mj-cs"/>
                <a:sym typeface="Pirulen Rg" charset="0"/>
              </a:rPr>
              <a:t>Mirror firstly then Stripe</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Rebalance</a:t>
            </a: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t>Striping Data Across Multiple Nodes</a:t>
            </a:r>
            <a:endParaRPr lang="en-US" dirty="0"/>
          </a:p>
        </p:txBody>
      </p:sp>
      <p:pic>
        <p:nvPicPr>
          <p:cNvPr id="4" name="image27.png"/>
          <p:cNvPicPr>
            <a:picLocks noChangeAspect="1"/>
          </p:cNvPicPr>
          <p:nvPr/>
        </p:nvPicPr>
        <p:blipFill>
          <a:blip r:embed="rId3">
            <a:extLst/>
          </a:blip>
          <a:stretch>
            <a:fillRect/>
          </a:stretch>
        </p:blipFill>
        <p:spPr>
          <a:xfrm>
            <a:off x="367883" y="1336222"/>
            <a:ext cx="5472660" cy="4351339"/>
          </a:xfrm>
          <a:prstGeom prst="rect">
            <a:avLst/>
          </a:prstGeom>
          <a:ln>
            <a:solidFill>
              <a:srgbClr val="000000"/>
            </a:solidFill>
          </a:ln>
        </p:spPr>
      </p:pic>
      <p:pic>
        <p:nvPicPr>
          <p:cNvPr id="5" name="image28.png"/>
          <p:cNvPicPr>
            <a:picLocks noChangeAspect="1"/>
          </p:cNvPicPr>
          <p:nvPr/>
        </p:nvPicPr>
        <p:blipFill>
          <a:blip r:embed="rId4">
            <a:extLst/>
          </a:blip>
          <a:stretch>
            <a:fillRect/>
          </a:stretch>
        </p:blipFill>
        <p:spPr>
          <a:xfrm>
            <a:off x="6135470" y="1336222"/>
            <a:ext cx="5888200" cy="1691790"/>
          </a:xfrm>
          <a:prstGeom prst="rect">
            <a:avLst/>
          </a:prstGeom>
          <a:ln>
            <a:solidFill>
              <a:srgbClr val="000000"/>
            </a:solidFill>
          </a:ln>
        </p:spPr>
      </p:pic>
      <p:sp>
        <p:nvSpPr>
          <p:cNvPr id="6" name="Shape 1053"/>
          <p:cNvSpPr/>
          <p:nvPr/>
        </p:nvSpPr>
        <p:spPr>
          <a:xfrm>
            <a:off x="6135470" y="3600450"/>
            <a:ext cx="5583809" cy="2087111"/>
          </a:xfrm>
          <a:prstGeom prst="rect">
            <a:avLst/>
          </a:prstGeom>
          <a:ln>
            <a:solidFill>
              <a:srgbClr val="000000"/>
            </a:solidFill>
          </a:ln>
          <a:extLst>
            <a:ext uri="{C572A759-6A51-4108-AA02-DFA0A04FC94B}">
              <ma14:wrappingTextBoxFlag xmlns:ma14="http://schemas.microsoft.com/office/mac/drawingml/2011/main" xmlns="" val="1"/>
            </a:ext>
          </a:extLst>
        </p:spPr>
        <p:txBody>
          <a:bodyPr lIns="45719" rIns="45719">
            <a:normAutofit/>
          </a:bodyPr>
          <a:lstStyle/>
          <a:p>
            <a:pPr marL="431091" indent="-431091" defTabSz="850370">
              <a:lnSpc>
                <a:spcPct val="114000"/>
              </a:lnSpc>
              <a:spcBef>
                <a:spcPts val="1100"/>
              </a:spcBef>
              <a:buSzPct val="100000"/>
              <a:buFont typeface="Arial" charset="0"/>
              <a:buChar char="•"/>
              <a:defRPr sz="1860">
                <a:solidFill>
                  <a:srgbClr val="404040"/>
                </a:solidFill>
              </a:defRPr>
            </a:pPr>
            <a:r>
              <a:rPr dirty="0"/>
              <a:t>X, Y, Z – Represent Nodes</a:t>
            </a:r>
            <a:endParaRPr sz="2232" dirty="0"/>
          </a:p>
          <a:p>
            <a:pPr marL="431091" indent="-431091" defTabSz="850370">
              <a:lnSpc>
                <a:spcPct val="114000"/>
              </a:lnSpc>
              <a:spcBef>
                <a:spcPts val="1100"/>
              </a:spcBef>
              <a:buSzPct val="100000"/>
              <a:buFont typeface="Arial" charset="0"/>
              <a:buChar char="•"/>
              <a:defRPr sz="1860">
                <a:solidFill>
                  <a:srgbClr val="404040"/>
                </a:solidFill>
              </a:defRPr>
            </a:pPr>
            <a:r>
              <a:rPr dirty="0"/>
              <a:t>Stripe Size – 1 MB</a:t>
            </a:r>
            <a:endParaRPr sz="2232" dirty="0"/>
          </a:p>
          <a:p>
            <a:pPr marL="431091" indent="-431091" defTabSz="850370">
              <a:lnSpc>
                <a:spcPct val="114000"/>
              </a:lnSpc>
              <a:spcBef>
                <a:spcPts val="1100"/>
              </a:spcBef>
              <a:buSzPct val="100000"/>
              <a:buFont typeface="Arial" charset="0"/>
              <a:buChar char="•"/>
              <a:defRPr sz="1860">
                <a:solidFill>
                  <a:srgbClr val="404040"/>
                </a:solidFill>
              </a:defRPr>
            </a:pPr>
            <a:r>
              <a:rPr dirty="0"/>
              <a:t>Stripe Set (Width) = No. of Disks / No. of copies</a:t>
            </a:r>
            <a:endParaRPr sz="2232" dirty="0"/>
          </a:p>
          <a:p>
            <a:pPr marL="431091" indent="-431091" defTabSz="850370">
              <a:lnSpc>
                <a:spcPct val="114000"/>
              </a:lnSpc>
              <a:spcBef>
                <a:spcPts val="1100"/>
              </a:spcBef>
              <a:buSzPct val="100000"/>
              <a:buFont typeface="Arial" charset="0"/>
              <a:buChar char="•"/>
              <a:defRPr sz="1860">
                <a:solidFill>
                  <a:srgbClr val="404040"/>
                </a:solidFill>
              </a:defRPr>
            </a:pPr>
            <a:r>
              <a:rPr dirty="0"/>
              <a:t>Member = Number of copies of data</a:t>
            </a:r>
          </a:p>
        </p:txBody>
      </p:sp>
    </p:spTree>
    <p:extLst>
      <p:ext uri="{BB962C8B-B14F-4D97-AF65-F5344CB8AC3E}">
        <p14:creationId xmlns:p14="http://schemas.microsoft.com/office/powerpoint/2010/main" val="320909929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Horizontal Striping</a:t>
            </a:r>
            <a:endParaRPr lang="en-US" dirty="0">
              <a:solidFill>
                <a:schemeClr val="tx1"/>
              </a:solidFill>
            </a:endParaRPr>
          </a:p>
        </p:txBody>
      </p:sp>
      <p:grpSp>
        <p:nvGrpSpPr>
          <p:cNvPr id="7" name="Group 138"/>
          <p:cNvGrpSpPr/>
          <p:nvPr/>
        </p:nvGrpSpPr>
        <p:grpSpPr>
          <a:xfrm>
            <a:off x="1503805" y="2505075"/>
            <a:ext cx="1663907" cy="1609725"/>
            <a:chOff x="0" y="0"/>
            <a:chExt cx="1663906" cy="2098623"/>
          </a:xfrm>
        </p:grpSpPr>
        <p:sp>
          <p:nvSpPr>
            <p:cNvPr id="8" name="Shape 136"/>
            <p:cNvSpPr/>
            <p:nvPr/>
          </p:nvSpPr>
          <p:spPr>
            <a:xfrm>
              <a:off x="0" y="-1"/>
              <a:ext cx="1663907" cy="2098625"/>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9" name="Shape 137"/>
            <p:cNvSpPr/>
            <p:nvPr/>
          </p:nvSpPr>
          <p:spPr>
            <a:xfrm>
              <a:off x="0" y="679741"/>
              <a:ext cx="1663907" cy="739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rPr dirty="0"/>
                <a:t>1</a:t>
              </a:r>
            </a:p>
          </p:txBody>
        </p:sp>
      </p:grpSp>
      <p:grpSp>
        <p:nvGrpSpPr>
          <p:cNvPr id="10" name="Group 141"/>
          <p:cNvGrpSpPr/>
          <p:nvPr/>
        </p:nvGrpSpPr>
        <p:grpSpPr>
          <a:xfrm>
            <a:off x="4982771" y="2505073"/>
            <a:ext cx="1663909" cy="1609729"/>
            <a:chOff x="0" y="-1"/>
            <a:chExt cx="1663907" cy="2098625"/>
          </a:xfrm>
        </p:grpSpPr>
        <p:sp>
          <p:nvSpPr>
            <p:cNvPr id="11" name="Shape 139"/>
            <p:cNvSpPr/>
            <p:nvPr/>
          </p:nvSpPr>
          <p:spPr>
            <a:xfrm>
              <a:off x="0" y="-1"/>
              <a:ext cx="1663907" cy="2098625"/>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12" name="Shape 140"/>
            <p:cNvSpPr/>
            <p:nvPr/>
          </p:nvSpPr>
          <p:spPr>
            <a:xfrm>
              <a:off x="0" y="547747"/>
              <a:ext cx="1663907" cy="10031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rPr lang="en-US" dirty="0"/>
                <a:t>2</a:t>
              </a:r>
              <a:endParaRPr dirty="0"/>
            </a:p>
          </p:txBody>
        </p:sp>
      </p:grpSp>
      <p:grpSp>
        <p:nvGrpSpPr>
          <p:cNvPr id="13" name="Group 144"/>
          <p:cNvGrpSpPr/>
          <p:nvPr/>
        </p:nvGrpSpPr>
        <p:grpSpPr>
          <a:xfrm>
            <a:off x="8461740" y="2505073"/>
            <a:ext cx="1663909" cy="1609730"/>
            <a:chOff x="0" y="-1"/>
            <a:chExt cx="1663907" cy="2098625"/>
          </a:xfrm>
        </p:grpSpPr>
        <p:sp>
          <p:nvSpPr>
            <p:cNvPr id="14" name="Shape 142"/>
            <p:cNvSpPr/>
            <p:nvPr/>
          </p:nvSpPr>
          <p:spPr>
            <a:xfrm>
              <a:off x="0" y="-1"/>
              <a:ext cx="1663907" cy="2098625"/>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15" name="Shape 143"/>
            <p:cNvSpPr/>
            <p:nvPr/>
          </p:nvSpPr>
          <p:spPr>
            <a:xfrm>
              <a:off x="0" y="547748"/>
              <a:ext cx="1663907" cy="10031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rPr lang="en-US" dirty="0"/>
                <a:t>3</a:t>
              </a:r>
              <a:endParaRPr dirty="0"/>
            </a:p>
          </p:txBody>
        </p:sp>
      </p:grpSp>
      <p:grpSp>
        <p:nvGrpSpPr>
          <p:cNvPr id="16" name="Group 154"/>
          <p:cNvGrpSpPr/>
          <p:nvPr/>
        </p:nvGrpSpPr>
        <p:grpSpPr>
          <a:xfrm>
            <a:off x="1241475" y="4460276"/>
            <a:ext cx="2188568" cy="690007"/>
            <a:chOff x="0" y="0"/>
            <a:chExt cx="2188566" cy="779490"/>
          </a:xfrm>
        </p:grpSpPr>
        <p:grpSp>
          <p:nvGrpSpPr>
            <p:cNvPr id="17" name="Group 147"/>
            <p:cNvGrpSpPr/>
            <p:nvPr/>
          </p:nvGrpSpPr>
          <p:grpSpPr>
            <a:xfrm>
              <a:off x="-1" y="1"/>
              <a:ext cx="659570" cy="779490"/>
              <a:chOff x="0" y="0"/>
              <a:chExt cx="659568" cy="779489"/>
            </a:xfrm>
          </p:grpSpPr>
          <p:sp>
            <p:nvSpPr>
              <p:cNvPr id="24" name="Shape 145"/>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 name="Shape 146"/>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18" name="Group 150"/>
            <p:cNvGrpSpPr/>
            <p:nvPr/>
          </p:nvGrpSpPr>
          <p:grpSpPr>
            <a:xfrm>
              <a:off x="764498" y="0"/>
              <a:ext cx="659569" cy="779490"/>
              <a:chOff x="0" y="0"/>
              <a:chExt cx="659568" cy="779489"/>
            </a:xfrm>
          </p:grpSpPr>
          <p:sp>
            <p:nvSpPr>
              <p:cNvPr id="22" name="Shape 148"/>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 name="Shape 149"/>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19" name="Group 153"/>
            <p:cNvGrpSpPr/>
            <p:nvPr/>
          </p:nvGrpSpPr>
          <p:grpSpPr>
            <a:xfrm>
              <a:off x="1528998" y="0"/>
              <a:ext cx="659569" cy="779490"/>
              <a:chOff x="0" y="0"/>
              <a:chExt cx="659568" cy="779489"/>
            </a:xfrm>
          </p:grpSpPr>
          <p:sp>
            <p:nvSpPr>
              <p:cNvPr id="20" name="Shape 151"/>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 name="Shape 152"/>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grpSp>
        <p:nvGrpSpPr>
          <p:cNvPr id="26" name="Group 164"/>
          <p:cNvGrpSpPr/>
          <p:nvPr/>
        </p:nvGrpSpPr>
        <p:grpSpPr>
          <a:xfrm>
            <a:off x="4720442" y="4460275"/>
            <a:ext cx="2188567" cy="690003"/>
            <a:chOff x="0" y="0"/>
            <a:chExt cx="2188566" cy="779490"/>
          </a:xfrm>
        </p:grpSpPr>
        <p:grpSp>
          <p:nvGrpSpPr>
            <p:cNvPr id="27" name="Group 157"/>
            <p:cNvGrpSpPr/>
            <p:nvPr/>
          </p:nvGrpSpPr>
          <p:grpSpPr>
            <a:xfrm>
              <a:off x="-1" y="1"/>
              <a:ext cx="659570" cy="779490"/>
              <a:chOff x="0" y="0"/>
              <a:chExt cx="659568" cy="779489"/>
            </a:xfrm>
          </p:grpSpPr>
          <p:sp>
            <p:nvSpPr>
              <p:cNvPr id="34" name="Shape 155"/>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5" name="Shape 156"/>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28" name="Group 160"/>
            <p:cNvGrpSpPr/>
            <p:nvPr/>
          </p:nvGrpSpPr>
          <p:grpSpPr>
            <a:xfrm>
              <a:off x="764498" y="0"/>
              <a:ext cx="659569" cy="779490"/>
              <a:chOff x="0" y="0"/>
              <a:chExt cx="659568" cy="779489"/>
            </a:xfrm>
          </p:grpSpPr>
          <p:sp>
            <p:nvSpPr>
              <p:cNvPr id="32" name="Shape 158"/>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3" name="Shape 159"/>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29" name="Group 163"/>
            <p:cNvGrpSpPr/>
            <p:nvPr/>
          </p:nvGrpSpPr>
          <p:grpSpPr>
            <a:xfrm>
              <a:off x="1528998" y="0"/>
              <a:ext cx="659569" cy="779490"/>
              <a:chOff x="0" y="0"/>
              <a:chExt cx="659568" cy="779489"/>
            </a:xfrm>
          </p:grpSpPr>
          <p:sp>
            <p:nvSpPr>
              <p:cNvPr id="30" name="Shape 161"/>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 name="Shape 162"/>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grpSp>
        <p:nvGrpSpPr>
          <p:cNvPr id="36" name="Group 174"/>
          <p:cNvGrpSpPr/>
          <p:nvPr/>
        </p:nvGrpSpPr>
        <p:grpSpPr>
          <a:xfrm>
            <a:off x="8199411" y="4460274"/>
            <a:ext cx="2188567" cy="690002"/>
            <a:chOff x="0" y="0"/>
            <a:chExt cx="2188566" cy="779490"/>
          </a:xfrm>
        </p:grpSpPr>
        <p:grpSp>
          <p:nvGrpSpPr>
            <p:cNvPr id="37" name="Group 167"/>
            <p:cNvGrpSpPr/>
            <p:nvPr/>
          </p:nvGrpSpPr>
          <p:grpSpPr>
            <a:xfrm>
              <a:off x="-1" y="1"/>
              <a:ext cx="659570" cy="779490"/>
              <a:chOff x="0" y="0"/>
              <a:chExt cx="659568" cy="779489"/>
            </a:xfrm>
          </p:grpSpPr>
          <p:sp>
            <p:nvSpPr>
              <p:cNvPr id="44" name="Shape 165"/>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5" name="Shape 166"/>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38" name="Group 170"/>
            <p:cNvGrpSpPr/>
            <p:nvPr/>
          </p:nvGrpSpPr>
          <p:grpSpPr>
            <a:xfrm>
              <a:off x="764498" y="0"/>
              <a:ext cx="659569" cy="779490"/>
              <a:chOff x="0" y="0"/>
              <a:chExt cx="659568" cy="779489"/>
            </a:xfrm>
          </p:grpSpPr>
          <p:sp>
            <p:nvSpPr>
              <p:cNvPr id="42" name="Shape 168"/>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3" name="Shape 169"/>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rPr dirty="0"/>
                  <a:t>HDD</a:t>
                </a:r>
              </a:p>
            </p:txBody>
          </p:sp>
        </p:grpSp>
        <p:grpSp>
          <p:nvGrpSpPr>
            <p:cNvPr id="39" name="Group 173"/>
            <p:cNvGrpSpPr/>
            <p:nvPr/>
          </p:nvGrpSpPr>
          <p:grpSpPr>
            <a:xfrm>
              <a:off x="1528998" y="0"/>
              <a:ext cx="659569" cy="779490"/>
              <a:chOff x="0" y="0"/>
              <a:chExt cx="659568" cy="779489"/>
            </a:xfrm>
          </p:grpSpPr>
          <p:sp>
            <p:nvSpPr>
              <p:cNvPr id="40" name="Shape 171"/>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172"/>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sp>
        <p:nvSpPr>
          <p:cNvPr id="46" name="Shape 175"/>
          <p:cNvSpPr/>
          <p:nvPr/>
        </p:nvSpPr>
        <p:spPr>
          <a:xfrm>
            <a:off x="2005975" y="5150275"/>
            <a:ext cx="659568"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A1</a:t>
            </a:r>
          </a:p>
        </p:txBody>
      </p:sp>
      <p:sp>
        <p:nvSpPr>
          <p:cNvPr id="47" name="Shape 176"/>
          <p:cNvSpPr/>
          <p:nvPr/>
        </p:nvSpPr>
        <p:spPr>
          <a:xfrm>
            <a:off x="2741116" y="5150275"/>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A2</a:t>
            </a:r>
          </a:p>
        </p:txBody>
      </p:sp>
      <p:sp>
        <p:nvSpPr>
          <p:cNvPr id="48" name="Shape 177"/>
          <p:cNvSpPr/>
          <p:nvPr/>
        </p:nvSpPr>
        <p:spPr>
          <a:xfrm>
            <a:off x="5484941" y="5150275"/>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A3</a:t>
            </a:r>
          </a:p>
        </p:txBody>
      </p:sp>
      <p:sp>
        <p:nvSpPr>
          <p:cNvPr id="49" name="Shape 178"/>
          <p:cNvSpPr/>
          <p:nvPr/>
        </p:nvSpPr>
        <p:spPr>
          <a:xfrm>
            <a:off x="6267553" y="5161231"/>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A1’</a:t>
            </a:r>
          </a:p>
        </p:txBody>
      </p:sp>
      <p:sp>
        <p:nvSpPr>
          <p:cNvPr id="50" name="Shape 179"/>
          <p:cNvSpPr/>
          <p:nvPr/>
        </p:nvSpPr>
        <p:spPr>
          <a:xfrm>
            <a:off x="9048853" y="5150275"/>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A2’</a:t>
            </a:r>
          </a:p>
        </p:txBody>
      </p:sp>
      <p:sp>
        <p:nvSpPr>
          <p:cNvPr id="51" name="Shape 180"/>
          <p:cNvSpPr/>
          <p:nvPr/>
        </p:nvSpPr>
        <p:spPr>
          <a:xfrm>
            <a:off x="9728409" y="5158923"/>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A3’</a:t>
            </a:r>
          </a:p>
        </p:txBody>
      </p:sp>
      <p:sp>
        <p:nvSpPr>
          <p:cNvPr id="52" name="Shape 181"/>
          <p:cNvSpPr/>
          <p:nvPr/>
        </p:nvSpPr>
        <p:spPr>
          <a:xfrm flipV="1">
            <a:off x="2345751" y="5803691"/>
            <a:ext cx="3716313" cy="14991"/>
          </a:xfrm>
          <a:prstGeom prst="line">
            <a:avLst/>
          </a:prstGeom>
          <a:ln w="38100">
            <a:solidFill>
              <a:schemeClr val="accent1"/>
            </a:solidFill>
            <a:miter/>
          </a:ln>
        </p:spPr>
        <p:txBody>
          <a:bodyPr lIns="45719" rIns="45719"/>
          <a:lstStyle/>
          <a:p>
            <a:endParaRPr/>
          </a:p>
        </p:txBody>
      </p:sp>
      <p:grpSp>
        <p:nvGrpSpPr>
          <p:cNvPr id="53" name="Group 186"/>
          <p:cNvGrpSpPr/>
          <p:nvPr/>
        </p:nvGrpSpPr>
        <p:grpSpPr>
          <a:xfrm>
            <a:off x="2345751" y="5568117"/>
            <a:ext cx="3716314" cy="806806"/>
            <a:chOff x="0" y="0"/>
            <a:chExt cx="3716312" cy="806804"/>
          </a:xfrm>
        </p:grpSpPr>
        <p:sp>
          <p:nvSpPr>
            <p:cNvPr id="54" name="Shape 182"/>
            <p:cNvSpPr/>
            <p:nvPr/>
          </p:nvSpPr>
          <p:spPr>
            <a:xfrm>
              <a:off x="3716312" y="0"/>
              <a:ext cx="1" cy="250565"/>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55" name="Shape 183"/>
            <p:cNvSpPr/>
            <p:nvPr/>
          </p:nvSpPr>
          <p:spPr>
            <a:xfrm>
              <a:off x="-1" y="0"/>
              <a:ext cx="13743" cy="223967"/>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56" name="Shape 184"/>
            <p:cNvSpPr/>
            <p:nvPr/>
          </p:nvSpPr>
          <p:spPr>
            <a:xfrm>
              <a:off x="1858156" y="196486"/>
              <a:ext cx="13742" cy="223967"/>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57" name="Shape 185"/>
            <p:cNvSpPr/>
            <p:nvPr/>
          </p:nvSpPr>
          <p:spPr>
            <a:xfrm>
              <a:off x="939383" y="448664"/>
              <a:ext cx="1837545"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lstStyle>
            <a:p>
              <a:r>
                <a:t>Replica</a:t>
              </a:r>
            </a:p>
          </p:txBody>
        </p:sp>
      </p:grpSp>
      <p:grpSp>
        <p:nvGrpSpPr>
          <p:cNvPr id="58" name="Group 191"/>
          <p:cNvGrpSpPr/>
          <p:nvPr/>
        </p:nvGrpSpPr>
        <p:grpSpPr>
          <a:xfrm>
            <a:off x="6469608" y="5536905"/>
            <a:ext cx="3716314" cy="806806"/>
            <a:chOff x="0" y="0"/>
            <a:chExt cx="3716312" cy="806804"/>
          </a:xfrm>
        </p:grpSpPr>
        <p:sp>
          <p:nvSpPr>
            <p:cNvPr id="59" name="Shape 187"/>
            <p:cNvSpPr/>
            <p:nvPr/>
          </p:nvSpPr>
          <p:spPr>
            <a:xfrm>
              <a:off x="3716312" y="0"/>
              <a:ext cx="1" cy="250565"/>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60" name="Shape 188"/>
            <p:cNvSpPr/>
            <p:nvPr/>
          </p:nvSpPr>
          <p:spPr>
            <a:xfrm>
              <a:off x="-1" y="0"/>
              <a:ext cx="13743" cy="223967"/>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61" name="Shape 189"/>
            <p:cNvSpPr/>
            <p:nvPr/>
          </p:nvSpPr>
          <p:spPr>
            <a:xfrm>
              <a:off x="1858156" y="196486"/>
              <a:ext cx="13742" cy="223967"/>
            </a:xfrm>
            <a:prstGeom prst="line">
              <a:avLst/>
            </a:prstGeom>
            <a:noFill/>
            <a:ln w="38100" cap="flat">
              <a:solidFill>
                <a:schemeClr val="accent1"/>
              </a:solidFill>
              <a:prstDash val="solid"/>
              <a:miter lim="800000"/>
            </a:ln>
            <a:effectLst/>
          </p:spPr>
          <p:txBody>
            <a:bodyPr wrap="square" lIns="45719" tIns="45719" rIns="45719" bIns="45719" numCol="1" anchor="t">
              <a:noAutofit/>
            </a:bodyPr>
            <a:lstStyle/>
            <a:p>
              <a:endParaRPr/>
            </a:p>
          </p:txBody>
        </p:sp>
        <p:sp>
          <p:nvSpPr>
            <p:cNvPr id="62" name="Shape 190"/>
            <p:cNvSpPr/>
            <p:nvPr/>
          </p:nvSpPr>
          <p:spPr>
            <a:xfrm>
              <a:off x="939383" y="448664"/>
              <a:ext cx="1837545"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lstStyle>
            <a:p>
              <a:r>
                <a:t>Replica</a:t>
              </a:r>
            </a:p>
          </p:txBody>
        </p:sp>
      </p:grpSp>
      <p:sp>
        <p:nvSpPr>
          <p:cNvPr id="63" name="Shape 192"/>
          <p:cNvSpPr/>
          <p:nvPr/>
        </p:nvSpPr>
        <p:spPr>
          <a:xfrm flipV="1">
            <a:off x="6483350" y="5759989"/>
            <a:ext cx="3716312" cy="14991"/>
          </a:xfrm>
          <a:prstGeom prst="line">
            <a:avLst/>
          </a:prstGeom>
          <a:ln w="38100">
            <a:solidFill>
              <a:schemeClr val="accent1"/>
            </a:solidFill>
            <a:miter/>
          </a:ln>
        </p:spPr>
        <p:txBody>
          <a:bodyPr lIns="45719" rIns="45719"/>
          <a:lstStyle/>
          <a:p>
            <a:endParaRPr/>
          </a:p>
        </p:txBody>
      </p:sp>
      <p:sp>
        <p:nvSpPr>
          <p:cNvPr id="64" name="Shape 194"/>
          <p:cNvSpPr/>
          <p:nvPr/>
        </p:nvSpPr>
        <p:spPr>
          <a:xfrm>
            <a:off x="1664470" y="2575482"/>
            <a:ext cx="14499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a:t>
            </a:r>
            <a:r>
              <a:rPr lang="en-US" dirty="0"/>
              <a:t> / </a:t>
            </a:r>
            <a:r>
              <a:rPr dirty="0"/>
              <a:t>Server</a:t>
            </a:r>
          </a:p>
        </p:txBody>
      </p:sp>
      <p:sp>
        <p:nvSpPr>
          <p:cNvPr id="65" name="Shape 195"/>
          <p:cNvSpPr/>
          <p:nvPr/>
        </p:nvSpPr>
        <p:spPr>
          <a:xfrm>
            <a:off x="5143437" y="2575482"/>
            <a:ext cx="13970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 </a:t>
            </a:r>
            <a:r>
              <a:rPr lang="en-US" dirty="0"/>
              <a:t>/ </a:t>
            </a:r>
            <a:r>
              <a:rPr dirty="0"/>
              <a:t>Server</a:t>
            </a:r>
          </a:p>
        </p:txBody>
      </p:sp>
      <p:sp>
        <p:nvSpPr>
          <p:cNvPr id="66" name="Shape 196"/>
          <p:cNvSpPr/>
          <p:nvPr/>
        </p:nvSpPr>
        <p:spPr>
          <a:xfrm>
            <a:off x="8707349" y="2580004"/>
            <a:ext cx="13970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a:t>
            </a:r>
            <a:r>
              <a:rPr lang="en-US" dirty="0"/>
              <a:t> /</a:t>
            </a:r>
            <a:r>
              <a:rPr dirty="0"/>
              <a:t> Server</a:t>
            </a:r>
          </a:p>
        </p:txBody>
      </p:sp>
      <p:sp>
        <p:nvSpPr>
          <p:cNvPr id="67" name="Shape 193"/>
          <p:cNvSpPr/>
          <p:nvPr/>
        </p:nvSpPr>
        <p:spPr>
          <a:xfrm>
            <a:off x="475242" y="6334409"/>
            <a:ext cx="3787320" cy="34881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2500">
                <a:latin typeface="Helvetica Light"/>
                <a:ea typeface="Helvetica Light"/>
                <a:cs typeface="Helvetica Light"/>
                <a:sym typeface="Helvetica Light"/>
              </a:defRPr>
            </a:lvl1pPr>
          </a:lstStyle>
          <a:p>
            <a:r>
              <a:rPr sz="1600" dirty="0">
                <a:latin typeface="+mn-lt"/>
              </a:rPr>
              <a:t>File </a:t>
            </a:r>
            <a:r>
              <a:rPr lang="en-US" sz="1600" dirty="0">
                <a:latin typeface="+mn-lt"/>
              </a:rPr>
              <a:t>"</a:t>
            </a:r>
            <a:r>
              <a:rPr sz="1600" dirty="0">
                <a:latin typeface="+mn-lt"/>
              </a:rPr>
              <a:t>A</a:t>
            </a:r>
            <a:r>
              <a:rPr lang="en-US" sz="1600" dirty="0">
                <a:latin typeface="+mn-lt"/>
              </a:rPr>
              <a:t>"</a:t>
            </a:r>
            <a:r>
              <a:rPr sz="1600" dirty="0">
                <a:latin typeface="+mn-lt"/>
              </a:rPr>
              <a:t> is </a:t>
            </a:r>
            <a:r>
              <a:rPr lang="en-US" sz="1600" dirty="0">
                <a:latin typeface="+mn-lt"/>
              </a:rPr>
              <a:t>S</a:t>
            </a:r>
            <a:r>
              <a:rPr sz="1600" dirty="0">
                <a:latin typeface="+mn-lt"/>
              </a:rPr>
              <a:t>triped 3-way and </a:t>
            </a:r>
            <a:r>
              <a:rPr lang="en-US" sz="1600" dirty="0">
                <a:latin typeface="+mn-lt"/>
              </a:rPr>
              <a:t>M</a:t>
            </a:r>
            <a:r>
              <a:rPr sz="1600" dirty="0">
                <a:latin typeface="+mn-lt"/>
              </a:rPr>
              <a:t>irrored 2-way</a:t>
            </a:r>
          </a:p>
        </p:txBody>
      </p:sp>
      <p:sp>
        <p:nvSpPr>
          <p:cNvPr id="68" name="Shape 1053"/>
          <p:cNvSpPr/>
          <p:nvPr/>
        </p:nvSpPr>
        <p:spPr>
          <a:xfrm>
            <a:off x="478255" y="1106994"/>
            <a:ext cx="5583809" cy="947098"/>
          </a:xfrm>
          <a:prstGeom prst="rect">
            <a:avLst/>
          </a:prstGeom>
          <a:ln>
            <a:solidFill>
              <a:srgbClr val="000000"/>
            </a:solidFill>
          </a:ln>
          <a:extLst>
            <a:ext uri="{C572A759-6A51-4108-AA02-DFA0A04FC94B}">
              <ma14:wrappingTextBoxFlag xmlns:ma14="http://schemas.microsoft.com/office/mac/drawingml/2011/main" xmlns="" val="1"/>
            </a:ext>
          </a:extLst>
        </p:spPr>
        <p:txBody>
          <a:bodyPr lIns="45719" rIns="45719">
            <a:normAutofit/>
          </a:bodyPr>
          <a:lstStyle/>
          <a:p>
            <a:pPr marL="431091" indent="-431091" defTabSz="850370">
              <a:lnSpc>
                <a:spcPct val="114000"/>
              </a:lnSpc>
              <a:spcBef>
                <a:spcPts val="1100"/>
              </a:spcBef>
              <a:buSzPct val="100000"/>
              <a:buFont typeface="Arial" charset="0"/>
              <a:buChar char="•"/>
              <a:defRPr sz="1860">
                <a:solidFill>
                  <a:srgbClr val="404040"/>
                </a:solidFill>
              </a:defRPr>
            </a:pPr>
            <a:r>
              <a:rPr lang="en-US" dirty="0"/>
              <a:t>Stripe First, Mirror Next</a:t>
            </a:r>
            <a:endParaRPr sz="2232" dirty="0"/>
          </a:p>
          <a:p>
            <a:pPr marL="431091" indent="-431091" defTabSz="850370">
              <a:lnSpc>
                <a:spcPct val="114000"/>
              </a:lnSpc>
              <a:spcBef>
                <a:spcPts val="600"/>
              </a:spcBef>
              <a:buSzPct val="100000"/>
              <a:buFont typeface="Arial" charset="0"/>
              <a:buChar char="•"/>
              <a:defRPr sz="1860">
                <a:solidFill>
                  <a:srgbClr val="404040"/>
                </a:solidFill>
              </a:defRPr>
            </a:pPr>
            <a:r>
              <a:rPr lang="en-US" dirty="0"/>
              <a:t>Best for applications requiring higher IOPS</a:t>
            </a:r>
            <a:endParaRPr dirty="0"/>
          </a:p>
        </p:txBody>
      </p:sp>
      <p:sp>
        <p:nvSpPr>
          <p:cNvPr id="69" name="Rectangle 3"/>
          <p:cNvSpPr>
            <a:spLocks/>
          </p:cNvSpPr>
          <p:nvPr/>
        </p:nvSpPr>
        <p:spPr bwMode="auto">
          <a:xfrm>
            <a:off x="7488238" y="835025"/>
            <a:ext cx="2597150" cy="1169551"/>
          </a:xfrm>
          <a:prstGeom prst="rect">
            <a:avLst/>
          </a:prstGeom>
          <a:gradFill rotWithShape="0">
            <a:gsLst>
              <a:gs pos="0">
                <a:srgbClr val="FFDB9B"/>
              </a:gs>
              <a:gs pos="50000">
                <a:srgbClr val="FFD58D"/>
              </a:gs>
              <a:gs pos="100000">
                <a:srgbClr val="FFD078"/>
              </a:gs>
            </a:gsLst>
            <a:lin ang="5400000"/>
          </a:gradFill>
          <a:ln w="6350" cap="flat" cmpd="sng">
            <a:solidFill>
              <a:srgbClr val="FFC000"/>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400" dirty="0"/>
              <a:t>2 HDD for each node, 6 HDD total</a:t>
            </a:r>
          </a:p>
          <a:p>
            <a:pPr>
              <a:defRPr/>
            </a:pPr>
            <a:endParaRPr lang="en-US" altLang="zh-CN" sz="1400" dirty="0"/>
          </a:p>
          <a:p>
            <a:pPr>
              <a:defRPr/>
            </a:pPr>
            <a:r>
              <a:rPr lang="en-US" altLang="zh-CN" sz="1400" dirty="0"/>
              <a:t>3 copies</a:t>
            </a:r>
          </a:p>
          <a:p>
            <a:pPr>
              <a:defRPr/>
            </a:pPr>
            <a:endParaRPr lang="en-US" altLang="zh-CN" sz="1400" dirty="0"/>
          </a:p>
          <a:p>
            <a:pPr>
              <a:defRPr/>
            </a:pPr>
            <a:r>
              <a:rPr lang="en-US" altLang="zh-CN" sz="1400" dirty="0"/>
              <a:t>stripe width = 6/3 = 2</a:t>
            </a:r>
          </a:p>
        </p:txBody>
      </p:sp>
    </p:spTree>
    <p:extLst>
      <p:ext uri="{BB962C8B-B14F-4D97-AF65-F5344CB8AC3E}">
        <p14:creationId xmlns:p14="http://schemas.microsoft.com/office/powerpoint/2010/main" val="1609315697"/>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Horizontal Striping</a:t>
            </a:r>
            <a:endParaRPr lang="en-US" dirty="0">
              <a:solidFill>
                <a:schemeClr val="tx1"/>
              </a:solidFill>
            </a:endParaRPr>
          </a:p>
        </p:txBody>
      </p:sp>
      <p:pic>
        <p:nvPicPr>
          <p:cNvPr id="70"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382713"/>
            <a:ext cx="10669587" cy="4705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1" name="Rectangle 3"/>
          <p:cNvSpPr>
            <a:spLocks/>
          </p:cNvSpPr>
          <p:nvPr/>
        </p:nvSpPr>
        <p:spPr bwMode="auto">
          <a:xfrm>
            <a:off x="4962525" y="5221288"/>
            <a:ext cx="777875" cy="301625"/>
          </a:xfrm>
          <a:prstGeom prst="rect">
            <a:avLst/>
          </a:prstGeom>
          <a:gradFill rotWithShape="0">
            <a:gsLst>
              <a:gs pos="0">
                <a:srgbClr val="FFDB9B"/>
              </a:gs>
              <a:gs pos="50000">
                <a:srgbClr val="FFD58D"/>
              </a:gs>
              <a:gs pos="100000">
                <a:srgbClr val="FFD078"/>
              </a:gs>
            </a:gsLst>
            <a:lin ang="5400000"/>
          </a:gradFill>
          <a:ln w="6350" cap="flat" cmpd="sng">
            <a:solidFill>
              <a:srgbClr val="FFC000"/>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300"/>
              <a:t>stripe</a:t>
            </a:r>
            <a:r>
              <a:rPr lang="en-US" altLang="zh-CN" sz="1400"/>
              <a:t> set</a:t>
            </a:r>
          </a:p>
        </p:txBody>
      </p:sp>
      <p:sp>
        <p:nvSpPr>
          <p:cNvPr id="72" name="Rectangle 4"/>
          <p:cNvSpPr>
            <a:spLocks/>
          </p:cNvSpPr>
          <p:nvPr/>
        </p:nvSpPr>
        <p:spPr bwMode="auto">
          <a:xfrm>
            <a:off x="2244725" y="3449638"/>
            <a:ext cx="777875" cy="300037"/>
          </a:xfrm>
          <a:prstGeom prst="rect">
            <a:avLst/>
          </a:prstGeom>
          <a:gradFill rotWithShape="0">
            <a:gsLst>
              <a:gs pos="0">
                <a:srgbClr val="FFDB9B"/>
              </a:gs>
              <a:gs pos="50000">
                <a:srgbClr val="FFD58D"/>
              </a:gs>
              <a:gs pos="100000">
                <a:srgbClr val="FFD078"/>
              </a:gs>
            </a:gsLst>
            <a:lin ang="5400000"/>
          </a:gradFill>
          <a:ln w="6350" cap="flat" cmpd="sng">
            <a:solidFill>
              <a:srgbClr val="FFC000"/>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400"/>
              <a:t>stripe </a:t>
            </a:r>
          </a:p>
        </p:txBody>
      </p:sp>
    </p:spTree>
    <p:extLst>
      <p:ext uri="{BB962C8B-B14F-4D97-AF65-F5344CB8AC3E}">
        <p14:creationId xmlns:p14="http://schemas.microsoft.com/office/powerpoint/2010/main" val="250126881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Vertical Striping</a:t>
            </a:r>
            <a:endParaRPr lang="en-US" dirty="0">
              <a:solidFill>
                <a:schemeClr val="tx1"/>
              </a:solidFill>
            </a:endParaRPr>
          </a:p>
        </p:txBody>
      </p:sp>
      <p:grpSp>
        <p:nvGrpSpPr>
          <p:cNvPr id="7" name="Group 478"/>
          <p:cNvGrpSpPr/>
          <p:nvPr/>
        </p:nvGrpSpPr>
        <p:grpSpPr>
          <a:xfrm>
            <a:off x="1565639" y="2482936"/>
            <a:ext cx="1663909" cy="1717589"/>
            <a:chOff x="0" y="-1"/>
            <a:chExt cx="1663907" cy="1717587"/>
          </a:xfrm>
        </p:grpSpPr>
        <p:sp>
          <p:nvSpPr>
            <p:cNvPr id="8" name="Shape 476"/>
            <p:cNvSpPr/>
            <p:nvPr/>
          </p:nvSpPr>
          <p:spPr>
            <a:xfrm>
              <a:off x="0" y="-1"/>
              <a:ext cx="1663907" cy="1717587"/>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9" name="Shape 477"/>
            <p:cNvSpPr/>
            <p:nvPr/>
          </p:nvSpPr>
          <p:spPr>
            <a:xfrm>
              <a:off x="0" y="679741"/>
              <a:ext cx="1663907" cy="739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t>1</a:t>
              </a:r>
            </a:p>
          </p:txBody>
        </p:sp>
      </p:grpSp>
      <p:grpSp>
        <p:nvGrpSpPr>
          <p:cNvPr id="10" name="Group 481"/>
          <p:cNvGrpSpPr/>
          <p:nvPr/>
        </p:nvGrpSpPr>
        <p:grpSpPr>
          <a:xfrm>
            <a:off x="5455587" y="2482937"/>
            <a:ext cx="1663909" cy="1717590"/>
            <a:chOff x="0" y="-1"/>
            <a:chExt cx="1663907" cy="2098625"/>
          </a:xfrm>
        </p:grpSpPr>
        <p:sp>
          <p:nvSpPr>
            <p:cNvPr id="11" name="Shape 479"/>
            <p:cNvSpPr/>
            <p:nvPr/>
          </p:nvSpPr>
          <p:spPr>
            <a:xfrm>
              <a:off x="0" y="-1"/>
              <a:ext cx="1663907" cy="2098625"/>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12" name="Shape 480"/>
            <p:cNvSpPr/>
            <p:nvPr/>
          </p:nvSpPr>
          <p:spPr>
            <a:xfrm>
              <a:off x="0" y="579244"/>
              <a:ext cx="1663907" cy="9401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rPr lang="en-US" dirty="0"/>
                <a:t>2</a:t>
              </a:r>
              <a:endParaRPr dirty="0"/>
            </a:p>
          </p:txBody>
        </p:sp>
      </p:grpSp>
      <p:grpSp>
        <p:nvGrpSpPr>
          <p:cNvPr id="13" name="Group 484"/>
          <p:cNvGrpSpPr/>
          <p:nvPr/>
        </p:nvGrpSpPr>
        <p:grpSpPr>
          <a:xfrm>
            <a:off x="9031615" y="2454871"/>
            <a:ext cx="1663909" cy="1745655"/>
            <a:chOff x="0" y="-1"/>
            <a:chExt cx="1663907" cy="2098625"/>
          </a:xfrm>
        </p:grpSpPr>
        <p:sp>
          <p:nvSpPr>
            <p:cNvPr id="14" name="Shape 482"/>
            <p:cNvSpPr/>
            <p:nvPr/>
          </p:nvSpPr>
          <p:spPr>
            <a:xfrm>
              <a:off x="0" y="-1"/>
              <a:ext cx="1663907" cy="2098625"/>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sz="4400">
                  <a:solidFill>
                    <a:srgbClr val="FFFFFF"/>
                  </a:solidFill>
                </a:defRPr>
              </a:pPr>
              <a:endParaRPr/>
            </a:p>
          </p:txBody>
        </p:sp>
        <p:sp>
          <p:nvSpPr>
            <p:cNvPr id="15" name="Shape 483"/>
            <p:cNvSpPr/>
            <p:nvPr/>
          </p:nvSpPr>
          <p:spPr>
            <a:xfrm>
              <a:off x="0" y="586803"/>
              <a:ext cx="1663907" cy="9250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400">
                  <a:solidFill>
                    <a:srgbClr val="FFFFFF"/>
                  </a:solidFill>
                </a:defRPr>
              </a:lvl1pPr>
            </a:lstStyle>
            <a:p>
              <a:r>
                <a:rPr lang="en-US" dirty="0"/>
                <a:t>3</a:t>
              </a:r>
              <a:endParaRPr dirty="0"/>
            </a:p>
          </p:txBody>
        </p:sp>
      </p:grpSp>
      <p:grpSp>
        <p:nvGrpSpPr>
          <p:cNvPr id="16" name="Group 494"/>
          <p:cNvGrpSpPr/>
          <p:nvPr/>
        </p:nvGrpSpPr>
        <p:grpSpPr>
          <a:xfrm>
            <a:off x="1445713" y="4724770"/>
            <a:ext cx="2188568" cy="779491"/>
            <a:chOff x="0" y="0"/>
            <a:chExt cx="2188566" cy="779490"/>
          </a:xfrm>
        </p:grpSpPr>
        <p:grpSp>
          <p:nvGrpSpPr>
            <p:cNvPr id="17" name="Group 487"/>
            <p:cNvGrpSpPr/>
            <p:nvPr/>
          </p:nvGrpSpPr>
          <p:grpSpPr>
            <a:xfrm>
              <a:off x="-1" y="1"/>
              <a:ext cx="659570" cy="779490"/>
              <a:chOff x="0" y="0"/>
              <a:chExt cx="659568" cy="779489"/>
            </a:xfrm>
          </p:grpSpPr>
          <p:sp>
            <p:nvSpPr>
              <p:cNvPr id="24" name="Shape 485"/>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5" name="Shape 486"/>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18" name="Group 490"/>
            <p:cNvGrpSpPr/>
            <p:nvPr/>
          </p:nvGrpSpPr>
          <p:grpSpPr>
            <a:xfrm>
              <a:off x="764498" y="0"/>
              <a:ext cx="659569" cy="779490"/>
              <a:chOff x="0" y="0"/>
              <a:chExt cx="659568" cy="779489"/>
            </a:xfrm>
          </p:grpSpPr>
          <p:sp>
            <p:nvSpPr>
              <p:cNvPr id="22" name="Shape 488"/>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3" name="Shape 489"/>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19" name="Group 493"/>
            <p:cNvGrpSpPr/>
            <p:nvPr/>
          </p:nvGrpSpPr>
          <p:grpSpPr>
            <a:xfrm>
              <a:off x="1528998" y="0"/>
              <a:ext cx="659569" cy="779490"/>
              <a:chOff x="0" y="0"/>
              <a:chExt cx="659568" cy="779489"/>
            </a:xfrm>
          </p:grpSpPr>
          <p:sp>
            <p:nvSpPr>
              <p:cNvPr id="20" name="Shape 491"/>
              <p:cNvSpPr/>
              <p:nvPr/>
            </p:nvSpPr>
            <p:spPr>
              <a:xfrm>
                <a:off x="-1" y="-1"/>
                <a:ext cx="659570"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1" name="Shape 492"/>
              <p:cNvSpPr/>
              <p:nvPr/>
            </p:nvSpPr>
            <p:spPr>
              <a:xfrm>
                <a:off x="-1" y="210674"/>
                <a:ext cx="659570"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grpSp>
        <p:nvGrpSpPr>
          <p:cNvPr id="26" name="Group 497"/>
          <p:cNvGrpSpPr/>
          <p:nvPr/>
        </p:nvGrpSpPr>
        <p:grpSpPr>
          <a:xfrm>
            <a:off x="4758542" y="4724770"/>
            <a:ext cx="659569" cy="779490"/>
            <a:chOff x="0" y="0"/>
            <a:chExt cx="659567" cy="779489"/>
          </a:xfrm>
        </p:grpSpPr>
        <p:sp>
          <p:nvSpPr>
            <p:cNvPr id="27" name="Shape 495"/>
            <p:cNvSpPr/>
            <p:nvPr/>
          </p:nvSpPr>
          <p:spPr>
            <a:xfrm>
              <a:off x="0" y="-1"/>
              <a:ext cx="659568"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8" name="Shape 496"/>
            <p:cNvSpPr/>
            <p:nvPr/>
          </p:nvSpPr>
          <p:spPr>
            <a:xfrm>
              <a:off x="0" y="210674"/>
              <a:ext cx="65956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29" name="Group 500"/>
          <p:cNvGrpSpPr/>
          <p:nvPr/>
        </p:nvGrpSpPr>
        <p:grpSpPr>
          <a:xfrm>
            <a:off x="5523041" y="4724770"/>
            <a:ext cx="659569" cy="779490"/>
            <a:chOff x="0" y="0"/>
            <a:chExt cx="659567" cy="779489"/>
          </a:xfrm>
        </p:grpSpPr>
        <p:sp>
          <p:nvSpPr>
            <p:cNvPr id="30" name="Shape 498"/>
            <p:cNvSpPr/>
            <p:nvPr/>
          </p:nvSpPr>
          <p:spPr>
            <a:xfrm>
              <a:off x="0" y="-1"/>
              <a:ext cx="659568"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1" name="Shape 499"/>
            <p:cNvSpPr/>
            <p:nvPr/>
          </p:nvSpPr>
          <p:spPr>
            <a:xfrm>
              <a:off x="0" y="210674"/>
              <a:ext cx="65956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32" name="Group 503"/>
          <p:cNvGrpSpPr/>
          <p:nvPr/>
        </p:nvGrpSpPr>
        <p:grpSpPr>
          <a:xfrm>
            <a:off x="6287541" y="4724770"/>
            <a:ext cx="659568" cy="779490"/>
            <a:chOff x="0" y="0"/>
            <a:chExt cx="659567" cy="779489"/>
          </a:xfrm>
        </p:grpSpPr>
        <p:sp>
          <p:nvSpPr>
            <p:cNvPr id="33" name="Shape 501"/>
            <p:cNvSpPr/>
            <p:nvPr/>
          </p:nvSpPr>
          <p:spPr>
            <a:xfrm>
              <a:off x="0" y="-1"/>
              <a:ext cx="659568"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4" name="Shape 502"/>
            <p:cNvSpPr/>
            <p:nvPr/>
          </p:nvSpPr>
          <p:spPr>
            <a:xfrm>
              <a:off x="0" y="210674"/>
              <a:ext cx="65956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35" name="Group 513"/>
          <p:cNvGrpSpPr/>
          <p:nvPr/>
        </p:nvGrpSpPr>
        <p:grpSpPr>
          <a:xfrm>
            <a:off x="8755235" y="4724767"/>
            <a:ext cx="2202617" cy="779490"/>
            <a:chOff x="0" y="0"/>
            <a:chExt cx="2202615" cy="779489"/>
          </a:xfrm>
        </p:grpSpPr>
        <p:grpSp>
          <p:nvGrpSpPr>
            <p:cNvPr id="36" name="Group 506"/>
            <p:cNvGrpSpPr/>
            <p:nvPr/>
          </p:nvGrpSpPr>
          <p:grpSpPr>
            <a:xfrm>
              <a:off x="0" y="-1"/>
              <a:ext cx="659568" cy="779491"/>
              <a:chOff x="0" y="0"/>
              <a:chExt cx="659567" cy="779489"/>
            </a:xfrm>
          </p:grpSpPr>
          <p:sp>
            <p:nvSpPr>
              <p:cNvPr id="43" name="Shape 504"/>
              <p:cNvSpPr/>
              <p:nvPr/>
            </p:nvSpPr>
            <p:spPr>
              <a:xfrm>
                <a:off x="-1" y="-1"/>
                <a:ext cx="659569"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4" name="Shape 505"/>
              <p:cNvSpPr/>
              <p:nvPr/>
            </p:nvSpPr>
            <p:spPr>
              <a:xfrm>
                <a:off x="-1" y="210674"/>
                <a:ext cx="659569"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SSD</a:t>
                </a:r>
              </a:p>
            </p:txBody>
          </p:sp>
        </p:grpSp>
        <p:grpSp>
          <p:nvGrpSpPr>
            <p:cNvPr id="37" name="Group 509"/>
            <p:cNvGrpSpPr/>
            <p:nvPr/>
          </p:nvGrpSpPr>
          <p:grpSpPr>
            <a:xfrm>
              <a:off x="778550" y="-1"/>
              <a:ext cx="659568" cy="779491"/>
              <a:chOff x="0" y="0"/>
              <a:chExt cx="659567" cy="779489"/>
            </a:xfrm>
          </p:grpSpPr>
          <p:sp>
            <p:nvSpPr>
              <p:cNvPr id="41" name="Shape 507"/>
              <p:cNvSpPr/>
              <p:nvPr/>
            </p:nvSpPr>
            <p:spPr>
              <a:xfrm>
                <a:off x="-1" y="-1"/>
                <a:ext cx="659569"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2" name="Shape 508"/>
              <p:cNvSpPr/>
              <p:nvPr/>
            </p:nvSpPr>
            <p:spPr>
              <a:xfrm>
                <a:off x="-1" y="210674"/>
                <a:ext cx="659569"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nvGrpSpPr>
            <p:cNvPr id="38" name="Group 512"/>
            <p:cNvGrpSpPr/>
            <p:nvPr/>
          </p:nvGrpSpPr>
          <p:grpSpPr>
            <a:xfrm>
              <a:off x="1543048" y="-1"/>
              <a:ext cx="659568" cy="779491"/>
              <a:chOff x="0" y="0"/>
              <a:chExt cx="659567" cy="779489"/>
            </a:xfrm>
          </p:grpSpPr>
          <p:sp>
            <p:nvSpPr>
              <p:cNvPr id="39" name="Shape 510"/>
              <p:cNvSpPr/>
              <p:nvPr/>
            </p:nvSpPr>
            <p:spPr>
              <a:xfrm>
                <a:off x="-1" y="-1"/>
                <a:ext cx="659569"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40" name="Shape 511"/>
              <p:cNvSpPr/>
              <p:nvPr/>
            </p:nvSpPr>
            <p:spPr>
              <a:xfrm>
                <a:off x="-1" y="210674"/>
                <a:ext cx="659569"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grpSp>
      <p:sp>
        <p:nvSpPr>
          <p:cNvPr id="45" name="Shape 514"/>
          <p:cNvSpPr/>
          <p:nvPr/>
        </p:nvSpPr>
        <p:spPr>
          <a:xfrm>
            <a:off x="2273688" y="5612786"/>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A1</a:t>
            </a:r>
          </a:p>
        </p:txBody>
      </p:sp>
      <p:sp>
        <p:nvSpPr>
          <p:cNvPr id="46" name="Shape 515"/>
          <p:cNvSpPr/>
          <p:nvPr/>
        </p:nvSpPr>
        <p:spPr>
          <a:xfrm>
            <a:off x="2993918" y="5612786"/>
            <a:ext cx="659568"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stStyle>
          <a:p>
            <a:r>
              <a:t>A2</a:t>
            </a:r>
          </a:p>
        </p:txBody>
      </p:sp>
      <p:sp>
        <p:nvSpPr>
          <p:cNvPr id="47" name="Shape 516"/>
          <p:cNvSpPr/>
          <p:nvPr/>
        </p:nvSpPr>
        <p:spPr>
          <a:xfrm>
            <a:off x="5604550" y="5565006"/>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00B050"/>
                </a:solidFill>
              </a:defRPr>
            </a:lvl1pPr>
          </a:lstStyle>
          <a:p>
            <a:r>
              <a:t>A1</a:t>
            </a:r>
          </a:p>
        </p:txBody>
      </p:sp>
      <p:sp>
        <p:nvSpPr>
          <p:cNvPr id="48" name="Shape 517"/>
          <p:cNvSpPr/>
          <p:nvPr/>
        </p:nvSpPr>
        <p:spPr>
          <a:xfrm>
            <a:off x="6287916" y="5565006"/>
            <a:ext cx="659569"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00B050"/>
                </a:solidFill>
              </a:defRPr>
            </a:lvl1pPr>
          </a:lstStyle>
          <a:p>
            <a:r>
              <a:t>A2</a:t>
            </a:r>
          </a:p>
        </p:txBody>
      </p:sp>
      <p:sp>
        <p:nvSpPr>
          <p:cNvPr id="49" name="Shape 518"/>
          <p:cNvSpPr/>
          <p:nvPr/>
        </p:nvSpPr>
        <p:spPr>
          <a:xfrm>
            <a:off x="7075751" y="5565006"/>
            <a:ext cx="659568"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00B050"/>
                </a:solidFill>
              </a:defRPr>
            </a:lvl1pPr>
          </a:lstStyle>
          <a:p>
            <a:r>
              <a:t>A3</a:t>
            </a:r>
          </a:p>
        </p:txBody>
      </p:sp>
      <p:sp>
        <p:nvSpPr>
          <p:cNvPr id="50" name="Shape 519"/>
          <p:cNvSpPr/>
          <p:nvPr/>
        </p:nvSpPr>
        <p:spPr>
          <a:xfrm flipV="1">
            <a:off x="2210212" y="6023295"/>
            <a:ext cx="1424068" cy="1876"/>
          </a:xfrm>
          <a:prstGeom prst="line">
            <a:avLst/>
          </a:prstGeom>
          <a:ln w="38100">
            <a:solidFill>
              <a:schemeClr val="accent1"/>
            </a:solidFill>
            <a:miter/>
          </a:ln>
        </p:spPr>
        <p:txBody>
          <a:bodyPr lIns="45719" rIns="45719"/>
          <a:lstStyle/>
          <a:p>
            <a:endParaRPr/>
          </a:p>
        </p:txBody>
      </p:sp>
      <p:sp>
        <p:nvSpPr>
          <p:cNvPr id="51" name="Shape 520"/>
          <p:cNvSpPr/>
          <p:nvPr/>
        </p:nvSpPr>
        <p:spPr>
          <a:xfrm>
            <a:off x="5548560" y="5670031"/>
            <a:ext cx="1" cy="250566"/>
          </a:xfrm>
          <a:prstGeom prst="line">
            <a:avLst/>
          </a:prstGeom>
          <a:ln w="38100">
            <a:solidFill>
              <a:schemeClr val="accent1"/>
            </a:solidFill>
            <a:miter/>
          </a:ln>
        </p:spPr>
        <p:txBody>
          <a:bodyPr lIns="45719" rIns="45719"/>
          <a:lstStyle/>
          <a:p>
            <a:endParaRPr/>
          </a:p>
        </p:txBody>
      </p:sp>
      <p:sp>
        <p:nvSpPr>
          <p:cNvPr id="52" name="Shape 524"/>
          <p:cNvSpPr/>
          <p:nvPr/>
        </p:nvSpPr>
        <p:spPr>
          <a:xfrm>
            <a:off x="5529510" y="5918806"/>
            <a:ext cx="2182099" cy="1427"/>
          </a:xfrm>
          <a:prstGeom prst="line">
            <a:avLst/>
          </a:prstGeom>
          <a:ln w="38100">
            <a:solidFill>
              <a:schemeClr val="accent1"/>
            </a:solidFill>
            <a:miter/>
          </a:ln>
        </p:spPr>
        <p:txBody>
          <a:bodyPr lIns="45719" rIns="45719"/>
          <a:lstStyle/>
          <a:p>
            <a:endParaRPr/>
          </a:p>
        </p:txBody>
      </p:sp>
      <p:grpSp>
        <p:nvGrpSpPr>
          <p:cNvPr id="53" name="Group 527"/>
          <p:cNvGrpSpPr/>
          <p:nvPr/>
        </p:nvGrpSpPr>
        <p:grpSpPr>
          <a:xfrm>
            <a:off x="7052040" y="4724768"/>
            <a:ext cx="659569" cy="779490"/>
            <a:chOff x="0" y="0"/>
            <a:chExt cx="659567" cy="779489"/>
          </a:xfrm>
        </p:grpSpPr>
        <p:sp>
          <p:nvSpPr>
            <p:cNvPr id="54" name="Shape 525"/>
            <p:cNvSpPr/>
            <p:nvPr/>
          </p:nvSpPr>
          <p:spPr>
            <a:xfrm>
              <a:off x="0" y="-1"/>
              <a:ext cx="659568" cy="779491"/>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55" name="Shape 526"/>
            <p:cNvSpPr/>
            <p:nvPr/>
          </p:nvSpPr>
          <p:spPr>
            <a:xfrm>
              <a:off x="0" y="210674"/>
              <a:ext cx="659568"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defRPr>
              </a:lvl1pPr>
            </a:lstStyle>
            <a:p>
              <a:r>
                <a:t>HDD</a:t>
              </a:r>
            </a:p>
          </p:txBody>
        </p:sp>
      </p:grpSp>
      <p:sp>
        <p:nvSpPr>
          <p:cNvPr id="56" name="Shape 520"/>
          <p:cNvSpPr/>
          <p:nvPr/>
        </p:nvSpPr>
        <p:spPr>
          <a:xfrm>
            <a:off x="3624754" y="5783878"/>
            <a:ext cx="1" cy="250566"/>
          </a:xfrm>
          <a:prstGeom prst="line">
            <a:avLst/>
          </a:prstGeom>
          <a:ln w="38100">
            <a:solidFill>
              <a:schemeClr val="accent1"/>
            </a:solidFill>
            <a:miter/>
          </a:ln>
        </p:spPr>
        <p:txBody>
          <a:bodyPr lIns="45719" rIns="45719"/>
          <a:lstStyle/>
          <a:p>
            <a:endParaRPr/>
          </a:p>
        </p:txBody>
      </p:sp>
      <p:sp>
        <p:nvSpPr>
          <p:cNvPr id="57" name="Shape 520"/>
          <p:cNvSpPr/>
          <p:nvPr/>
        </p:nvSpPr>
        <p:spPr>
          <a:xfrm>
            <a:off x="2228605" y="5783878"/>
            <a:ext cx="1" cy="250566"/>
          </a:xfrm>
          <a:prstGeom prst="line">
            <a:avLst/>
          </a:prstGeom>
          <a:ln w="38100">
            <a:solidFill>
              <a:schemeClr val="accent1"/>
            </a:solidFill>
            <a:miter/>
          </a:ln>
        </p:spPr>
        <p:txBody>
          <a:bodyPr lIns="45719" rIns="45719"/>
          <a:lstStyle/>
          <a:p>
            <a:endParaRPr/>
          </a:p>
        </p:txBody>
      </p:sp>
      <p:sp>
        <p:nvSpPr>
          <p:cNvPr id="58" name="Shape 520"/>
          <p:cNvSpPr/>
          <p:nvPr/>
        </p:nvSpPr>
        <p:spPr>
          <a:xfrm>
            <a:off x="7692558" y="5670312"/>
            <a:ext cx="1" cy="250566"/>
          </a:xfrm>
          <a:prstGeom prst="line">
            <a:avLst/>
          </a:prstGeom>
          <a:ln w="38100">
            <a:solidFill>
              <a:schemeClr val="accent1"/>
            </a:solidFill>
            <a:miter/>
          </a:ln>
        </p:spPr>
        <p:txBody>
          <a:bodyPr lIns="45719" rIns="45719"/>
          <a:lstStyle/>
          <a:p>
            <a:endParaRPr/>
          </a:p>
        </p:txBody>
      </p:sp>
      <p:sp>
        <p:nvSpPr>
          <p:cNvPr id="59" name="Shape 193"/>
          <p:cNvSpPr/>
          <p:nvPr/>
        </p:nvSpPr>
        <p:spPr>
          <a:xfrm>
            <a:off x="416471" y="6351822"/>
            <a:ext cx="4671856" cy="348813"/>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2500">
                <a:latin typeface="Helvetica Light"/>
                <a:ea typeface="Helvetica Light"/>
                <a:cs typeface="Helvetica Light"/>
                <a:sym typeface="Helvetica Light"/>
              </a:defRPr>
            </a:lvl1pPr>
          </a:lstStyle>
          <a:p>
            <a:r>
              <a:rPr sz="1600" dirty="0">
                <a:latin typeface="+mn-lt"/>
              </a:rPr>
              <a:t>File </a:t>
            </a:r>
            <a:r>
              <a:rPr lang="en-US" sz="1600" dirty="0">
                <a:latin typeface="+mn-lt"/>
              </a:rPr>
              <a:t>"</a:t>
            </a:r>
            <a:r>
              <a:rPr sz="1600" dirty="0">
                <a:latin typeface="+mn-lt"/>
              </a:rPr>
              <a:t>A</a:t>
            </a:r>
            <a:r>
              <a:rPr lang="en-US" sz="1600" dirty="0">
                <a:latin typeface="+mn-lt"/>
              </a:rPr>
              <a:t>"</a:t>
            </a:r>
            <a:r>
              <a:rPr sz="1600" dirty="0">
                <a:latin typeface="+mn-lt"/>
              </a:rPr>
              <a:t> is </a:t>
            </a:r>
            <a:r>
              <a:rPr lang="en-US" sz="1600" dirty="0">
                <a:latin typeface="+mn-lt"/>
              </a:rPr>
              <a:t>Mirrored 2</a:t>
            </a:r>
            <a:r>
              <a:rPr sz="1600" dirty="0">
                <a:latin typeface="+mn-lt"/>
              </a:rPr>
              <a:t>-way and </a:t>
            </a:r>
            <a:r>
              <a:rPr lang="en-US" sz="1600" dirty="0">
                <a:latin typeface="+mn-lt"/>
              </a:rPr>
              <a:t>Striped Within the Node</a:t>
            </a:r>
            <a:endParaRPr sz="1600" dirty="0">
              <a:latin typeface="+mn-lt"/>
            </a:endParaRPr>
          </a:p>
        </p:txBody>
      </p:sp>
      <p:sp>
        <p:nvSpPr>
          <p:cNvPr id="60" name="Shape 194"/>
          <p:cNvSpPr/>
          <p:nvPr/>
        </p:nvSpPr>
        <p:spPr>
          <a:xfrm>
            <a:off x="1672619" y="2580196"/>
            <a:ext cx="14499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a:t>
            </a:r>
            <a:r>
              <a:rPr lang="en-US" dirty="0"/>
              <a:t> / </a:t>
            </a:r>
            <a:r>
              <a:rPr dirty="0"/>
              <a:t>Server</a:t>
            </a:r>
          </a:p>
        </p:txBody>
      </p:sp>
      <p:sp>
        <p:nvSpPr>
          <p:cNvPr id="61" name="Shape 195"/>
          <p:cNvSpPr/>
          <p:nvPr/>
        </p:nvSpPr>
        <p:spPr>
          <a:xfrm>
            <a:off x="5589017" y="2599246"/>
            <a:ext cx="13970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 </a:t>
            </a:r>
            <a:r>
              <a:rPr lang="en-US" dirty="0"/>
              <a:t>/ </a:t>
            </a:r>
            <a:r>
              <a:rPr dirty="0"/>
              <a:t>Server</a:t>
            </a:r>
          </a:p>
        </p:txBody>
      </p:sp>
      <p:sp>
        <p:nvSpPr>
          <p:cNvPr id="62" name="Shape 195"/>
          <p:cNvSpPr/>
          <p:nvPr/>
        </p:nvSpPr>
        <p:spPr>
          <a:xfrm>
            <a:off x="9165045" y="2580196"/>
            <a:ext cx="1397047"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Node </a:t>
            </a:r>
            <a:r>
              <a:rPr lang="en-US" dirty="0"/>
              <a:t>/ </a:t>
            </a:r>
            <a:r>
              <a:rPr dirty="0"/>
              <a:t>Server</a:t>
            </a:r>
          </a:p>
        </p:txBody>
      </p:sp>
      <p:sp>
        <p:nvSpPr>
          <p:cNvPr id="63" name="Shape 1053"/>
          <p:cNvSpPr/>
          <p:nvPr/>
        </p:nvSpPr>
        <p:spPr>
          <a:xfrm>
            <a:off x="516355" y="1106994"/>
            <a:ext cx="7674069" cy="947098"/>
          </a:xfrm>
          <a:prstGeom prst="rect">
            <a:avLst/>
          </a:prstGeom>
          <a:ln>
            <a:solidFill>
              <a:srgbClr val="000000"/>
            </a:solidFill>
          </a:ln>
          <a:extLst>
            <a:ext uri="{C572A759-6A51-4108-AA02-DFA0A04FC94B}">
              <ma14:wrappingTextBoxFlag xmlns:ma14="http://schemas.microsoft.com/office/mac/drawingml/2011/main" xmlns="" val="1"/>
            </a:ext>
          </a:extLst>
        </p:spPr>
        <p:txBody>
          <a:bodyPr lIns="45719" rIns="45719">
            <a:normAutofit/>
          </a:bodyPr>
          <a:lstStyle/>
          <a:p>
            <a:pPr marL="431091" indent="-431091" defTabSz="850370">
              <a:lnSpc>
                <a:spcPct val="114000"/>
              </a:lnSpc>
              <a:spcBef>
                <a:spcPts val="1100"/>
              </a:spcBef>
              <a:buSzPct val="100000"/>
              <a:buFont typeface="Arial" charset="0"/>
              <a:buChar char="•"/>
              <a:defRPr sz="1860">
                <a:solidFill>
                  <a:srgbClr val="404040"/>
                </a:solidFill>
              </a:defRPr>
            </a:pPr>
            <a:r>
              <a:rPr lang="en-US" dirty="0"/>
              <a:t>Mirror First, Stripe Next</a:t>
            </a:r>
            <a:endParaRPr sz="2232" dirty="0"/>
          </a:p>
          <a:p>
            <a:pPr marL="431091" indent="-431091" defTabSz="850370">
              <a:lnSpc>
                <a:spcPct val="114000"/>
              </a:lnSpc>
              <a:spcBef>
                <a:spcPts val="600"/>
              </a:spcBef>
              <a:buSzPct val="100000"/>
              <a:buFont typeface="Arial" charset="0"/>
              <a:buChar char="•"/>
              <a:defRPr sz="1860">
                <a:solidFill>
                  <a:srgbClr val="404040"/>
                </a:solidFill>
              </a:defRPr>
            </a:pPr>
            <a:r>
              <a:rPr lang="en-US" dirty="0"/>
              <a:t>Best for applications requiring low latency and high throughput </a:t>
            </a:r>
            <a:endParaRPr dirty="0"/>
          </a:p>
        </p:txBody>
      </p:sp>
    </p:spTree>
    <p:extLst>
      <p:ext uri="{BB962C8B-B14F-4D97-AF65-F5344CB8AC3E}">
        <p14:creationId xmlns:p14="http://schemas.microsoft.com/office/powerpoint/2010/main" val="1609315697"/>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Re-layout</a:t>
            </a:r>
            <a:r>
              <a:rPr lang="zh-CN" altLang="en-US" dirty="0">
                <a:solidFill>
                  <a:schemeClr val="tx1"/>
                </a:solidFill>
              </a:rPr>
              <a:t> </a:t>
            </a:r>
            <a:r>
              <a:rPr lang="en-US" altLang="zh-CN" dirty="0">
                <a:solidFill>
                  <a:schemeClr val="tx1"/>
                </a:solidFill>
              </a:rPr>
              <a:t>(1)</a:t>
            </a:r>
            <a:endParaRPr lang="en-US" dirty="0">
              <a:solidFill>
                <a:schemeClr val="tx1"/>
              </a:solidFill>
            </a:endParaRPr>
          </a:p>
        </p:txBody>
      </p:sp>
      <p:sp>
        <p:nvSpPr>
          <p:cNvPr id="28" name="TextBox 27"/>
          <p:cNvSpPr txBox="1"/>
          <p:nvPr/>
        </p:nvSpPr>
        <p:spPr>
          <a:xfrm>
            <a:off x="668827" y="1411347"/>
            <a:ext cx="10977073" cy="2677656"/>
          </a:xfrm>
          <a:prstGeom prst="rect">
            <a:avLst/>
          </a:prstGeom>
          <a:noFill/>
        </p:spPr>
        <p:txBody>
          <a:bodyPr wrap="square" rtlCol="0">
            <a:spAutoFit/>
          </a:bodyPr>
          <a:lstStyle/>
          <a:p>
            <a:pPr marL="342900" indent="-342900">
              <a:buFont typeface="Arial"/>
              <a:buChar char="•"/>
            </a:pPr>
            <a:r>
              <a:rPr lang="en-US" altLang="zh-CN" sz="2400" dirty="0">
                <a:latin typeface="+mj-lt"/>
                <a:ea typeface="+mj-ea"/>
                <a:cs typeface="+mj-cs"/>
              </a:rPr>
              <a:t>Cluster-wide Capacity Balancing</a:t>
            </a:r>
          </a:p>
          <a:p>
            <a:pPr marL="342900" indent="-342900">
              <a:buFont typeface="Arial"/>
              <a:buChar char="•"/>
            </a:pPr>
            <a:endParaRPr lang="en-US" altLang="zh-CN" sz="2400" dirty="0">
              <a:latin typeface="+mj-lt"/>
              <a:ea typeface="+mj-ea"/>
              <a:cs typeface="+mj-cs"/>
            </a:endParaRPr>
          </a:p>
          <a:p>
            <a:pPr marL="342900" indent="-342900">
              <a:buFont typeface="Arial"/>
              <a:buChar char="•"/>
            </a:pPr>
            <a:r>
              <a:rPr lang="en-US" altLang="zh-CN" sz="2400" dirty="0">
                <a:latin typeface="+mj-lt"/>
                <a:ea typeface="+mj-ea"/>
                <a:cs typeface="+mj-cs"/>
              </a:rPr>
              <a:t>Favors Placement of New Data on New/Underutilized Disks/Nodes</a:t>
            </a:r>
          </a:p>
          <a:p>
            <a:pPr marL="342900" indent="-342900">
              <a:buFont typeface="Arial"/>
              <a:buChar char="•"/>
            </a:pPr>
            <a:endParaRPr lang="en-US" altLang="zh-CN" sz="2400" dirty="0">
              <a:latin typeface="+mj-lt"/>
              <a:ea typeface="+mj-ea"/>
              <a:cs typeface="+mj-cs"/>
            </a:endParaRPr>
          </a:p>
          <a:p>
            <a:pPr marL="342900" indent="-342900">
              <a:buFont typeface="Arial"/>
              <a:buChar char="•"/>
            </a:pPr>
            <a:r>
              <a:rPr lang="en-US" altLang="zh-CN" sz="2400" dirty="0">
                <a:latin typeface="+mj-lt"/>
                <a:ea typeface="+mj-ea"/>
                <a:cs typeface="+mj-cs"/>
              </a:rPr>
              <a:t>Periodic Rebalancing Across Disks/Nodes</a:t>
            </a:r>
          </a:p>
          <a:p>
            <a:pPr marL="342900" indent="-342900">
              <a:buFont typeface="Arial"/>
              <a:buChar char="•"/>
            </a:pPr>
            <a:endParaRPr lang="en-US" altLang="zh-CN" sz="2400" dirty="0">
              <a:latin typeface="+mj-lt"/>
              <a:ea typeface="+mj-ea"/>
              <a:cs typeface="+mj-cs"/>
            </a:endParaRPr>
          </a:p>
          <a:p>
            <a:pPr marL="342900" indent="-342900">
              <a:buFont typeface="Arial"/>
              <a:buChar char="•"/>
            </a:pPr>
            <a:r>
              <a:rPr lang="en-US" altLang="zh-CN" sz="2400" dirty="0">
                <a:latin typeface="+mj-lt"/>
                <a:ea typeface="+mj-ea"/>
                <a:cs typeface="+mj-cs"/>
              </a:rPr>
              <a:t>Proactive Data Relocation</a:t>
            </a:r>
          </a:p>
        </p:txBody>
      </p:sp>
    </p:spTree>
    <p:extLst>
      <p:ext uri="{BB962C8B-B14F-4D97-AF65-F5344CB8AC3E}">
        <p14:creationId xmlns:p14="http://schemas.microsoft.com/office/powerpoint/2010/main" val="257496223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Re-layout</a:t>
            </a:r>
            <a:r>
              <a:rPr lang="zh-CN" altLang="en-US" dirty="0">
                <a:solidFill>
                  <a:schemeClr val="tx1"/>
                </a:solidFill>
              </a:rPr>
              <a:t> </a:t>
            </a:r>
            <a:r>
              <a:rPr lang="en-US" altLang="zh-CN" dirty="0">
                <a:solidFill>
                  <a:schemeClr val="tx1"/>
                </a:solidFill>
              </a:rPr>
              <a:t>(2)</a:t>
            </a:r>
            <a:endParaRPr lang="en-US" dirty="0">
              <a:solidFill>
                <a:schemeClr val="tx1"/>
              </a:solidFill>
            </a:endParaRPr>
          </a:p>
        </p:txBody>
      </p:sp>
      <p:sp>
        <p:nvSpPr>
          <p:cNvPr id="28" name="TextBox 27"/>
          <p:cNvSpPr txBox="1"/>
          <p:nvPr/>
        </p:nvSpPr>
        <p:spPr>
          <a:xfrm>
            <a:off x="668827" y="1411347"/>
            <a:ext cx="10977073" cy="3939539"/>
          </a:xfrm>
          <a:prstGeom prst="rect">
            <a:avLst/>
          </a:prstGeom>
          <a:noFill/>
        </p:spPr>
        <p:txBody>
          <a:bodyPr wrap="square" rtlCol="0">
            <a:spAutoFit/>
          </a:bodyPr>
          <a:lstStyle/>
          <a:p>
            <a:pPr marL="342900" indent="-342900">
              <a:lnSpc>
                <a:spcPct val="150000"/>
              </a:lnSpc>
              <a:buSzPct val="100000"/>
              <a:buFont typeface="Arial"/>
              <a:buChar char="•"/>
              <a:defRPr/>
            </a:pPr>
            <a:r>
              <a:rPr lang="en-US" altLang="zh-CN" sz="2400" dirty="0">
                <a:latin typeface="+mj-lt"/>
                <a:ea typeface="+mj-ea"/>
                <a:cs typeface="+mj-cs"/>
                <a:sym typeface="Pirulen Rg" charset="0"/>
              </a:rPr>
              <a:t>Data Re-layout is used to handle</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Errors</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Capacity Rebalance</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Service (Disk removal, Node removal)</a:t>
            </a:r>
          </a:p>
          <a:p>
            <a:pPr marL="285750" indent="-285750">
              <a:lnSpc>
                <a:spcPct val="150000"/>
              </a:lnSpc>
              <a:buSzPct val="100000"/>
              <a:buFont typeface="Arial" charset="0"/>
              <a:buChar char="•"/>
              <a:defRPr/>
            </a:pPr>
            <a:r>
              <a:rPr lang="en-US" altLang="zh-CN" sz="2400" dirty="0">
                <a:latin typeface="+mj-lt"/>
                <a:ea typeface="+mj-ea"/>
                <a:cs typeface="+mj-cs"/>
                <a:sym typeface="Pirulen Rg" charset="0"/>
              </a:rPr>
              <a:t>Types of data re-layout</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Data relocations — replace individual members</a:t>
            </a:r>
          </a:p>
          <a:p>
            <a:pPr marL="742950" lvl="1" indent="-285750">
              <a:lnSpc>
                <a:spcPct val="150000"/>
              </a:lnSpc>
              <a:buSzPct val="100000"/>
              <a:buFont typeface="Arial" charset="0"/>
              <a:buChar char="•"/>
              <a:defRPr/>
            </a:pPr>
            <a:r>
              <a:rPr lang="en-US" altLang="zh-CN" sz="2400" dirty="0">
                <a:latin typeface="+mj-lt"/>
                <a:ea typeface="+mj-ea"/>
                <a:cs typeface="+mj-cs"/>
                <a:sym typeface="Pirulen Rg" charset="0"/>
              </a:rPr>
              <a:t>Data reconstructs — Build new RAID tree</a:t>
            </a:r>
          </a:p>
        </p:txBody>
      </p:sp>
    </p:spTree>
    <p:extLst>
      <p:ext uri="{BB962C8B-B14F-4D97-AF65-F5344CB8AC3E}">
        <p14:creationId xmlns:p14="http://schemas.microsoft.com/office/powerpoint/2010/main" val="2794529306"/>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Relocate (1)</a:t>
            </a:r>
            <a:endParaRPr lang="en-US" dirty="0">
              <a:solidFill>
                <a:schemeClr val="tx1"/>
              </a:solidFill>
            </a:endParaRPr>
          </a:p>
        </p:txBody>
      </p:sp>
      <p:sp>
        <p:nvSpPr>
          <p:cNvPr id="4" name="Rectangle 2"/>
          <p:cNvSpPr>
            <a:spLocks/>
          </p:cNvSpPr>
          <p:nvPr/>
        </p:nvSpPr>
        <p:spPr bwMode="auto">
          <a:xfrm>
            <a:off x="415925" y="1560513"/>
            <a:ext cx="4895850" cy="2400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285750" indent="-285750">
              <a:lnSpc>
                <a:spcPct val="150000"/>
              </a:lnSpc>
              <a:buSzPct val="100000"/>
              <a:buFont typeface="Arial" charset="0"/>
              <a:buChar char="•"/>
              <a:defRPr/>
            </a:pPr>
            <a:r>
              <a:rPr lang="en-US" altLang="zh-CN" sz="2000" dirty="0">
                <a:latin typeface="+mj-lt"/>
                <a:ea typeface="+mj-ea"/>
                <a:cs typeface="+mj-cs"/>
                <a:sym typeface="Pirulen Rg" charset="0"/>
              </a:rPr>
              <a:t>File A has three members (A1-r1, A2-r1, A3-r1) and three replicas (A1-r2, A2-r2, A3-r2) striped across HDDs in nodes X, Y, and Z. </a:t>
            </a:r>
          </a:p>
          <a:p>
            <a:pPr marL="285750" indent="-285750">
              <a:lnSpc>
                <a:spcPct val="150000"/>
              </a:lnSpc>
              <a:buSzPct val="100000"/>
              <a:buFont typeface="Arial" charset="0"/>
              <a:buChar char="•"/>
              <a:defRPr/>
            </a:pPr>
            <a:r>
              <a:rPr lang="en-US" altLang="zh-CN" sz="2000" dirty="0">
                <a:latin typeface="+mj-lt"/>
                <a:ea typeface="+mj-ea"/>
                <a:cs typeface="+mj-cs"/>
                <a:sym typeface="Pirulen Rg" charset="0"/>
              </a:rPr>
              <a:t>There is a drive failure on node Z, and the failed disk is replaced. </a:t>
            </a:r>
          </a:p>
        </p:txBody>
      </p:sp>
      <p:pic>
        <p:nvPicPr>
          <p:cNvPr id="5"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6038" y="1162050"/>
            <a:ext cx="6592887" cy="51746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bject 14"/>
          <p:cNvSpPr txBox="1"/>
          <p:nvPr/>
        </p:nvSpPr>
        <p:spPr>
          <a:xfrm>
            <a:off x="8509001" y="3467100"/>
            <a:ext cx="3543300" cy="2715895"/>
          </a:xfrm>
          <a:prstGeom prst="rect">
            <a:avLst/>
          </a:prstGeom>
        </p:spPr>
        <p:txBody>
          <a:bodyPr vert="horz" wrap="square" lIns="0" tIns="0" rIns="0" bIns="0" rtlCol="0">
            <a:noAutofit/>
          </a:bodyPr>
          <a:lstStyle/>
          <a:p>
            <a:pPr marL="311150" indent="-285750">
              <a:lnSpc>
                <a:spcPct val="100000"/>
              </a:lnSpc>
              <a:buFont typeface="Arial" charset="0"/>
              <a:buChar char="•"/>
            </a:pPr>
            <a:r>
              <a:rPr sz="1600" dirty="0">
                <a:latin typeface="+mj-lt"/>
                <a:ea typeface="+mj-ea"/>
                <a:cs typeface="+mj-cs"/>
              </a:rPr>
              <a:t>Automated Service Action</a:t>
            </a:r>
          </a:p>
          <a:p>
            <a:pPr marL="285750" indent="-285750">
              <a:lnSpc>
                <a:spcPts val="1100"/>
              </a:lnSpc>
              <a:spcBef>
                <a:spcPts val="19"/>
              </a:spcBef>
              <a:buFont typeface="Arial" charset="0"/>
              <a:buChar char="•"/>
            </a:pPr>
            <a:endParaRPr sz="1600" dirty="0">
              <a:latin typeface="+mj-lt"/>
              <a:ea typeface="+mj-ea"/>
              <a:cs typeface="+mj-cs"/>
            </a:endParaRPr>
          </a:p>
          <a:p>
            <a:pPr marL="311150" indent="-285750">
              <a:lnSpc>
                <a:spcPct val="100000"/>
              </a:lnSpc>
              <a:buFont typeface="Arial" charset="0"/>
              <a:buChar char="•"/>
            </a:pPr>
            <a:r>
              <a:rPr sz="1600" dirty="0">
                <a:latin typeface="+mj-lt"/>
                <a:ea typeface="+mj-ea"/>
                <a:cs typeface="+mj-cs"/>
              </a:rPr>
              <a:t>Scenarios for Relocate Data</a:t>
            </a:r>
          </a:p>
          <a:p>
            <a:pPr marL="927100" lvl="1" indent="-457200">
              <a:spcBef>
                <a:spcPts val="120"/>
              </a:spcBef>
              <a:buFont typeface="Arial" charset="0"/>
              <a:buChar char="•"/>
              <a:tabLst>
                <a:tab pos="469265" algn="l"/>
              </a:tabLst>
            </a:pPr>
            <a:r>
              <a:rPr sz="1600" dirty="0">
                <a:latin typeface="+mj-lt"/>
                <a:ea typeface="+mj-ea"/>
                <a:cs typeface="+mj-cs"/>
              </a:rPr>
              <a:t>Drive/Node Failure</a:t>
            </a:r>
          </a:p>
          <a:p>
            <a:pPr marL="927100" lvl="1" indent="-457200">
              <a:spcBef>
                <a:spcPts val="200"/>
              </a:spcBef>
              <a:buFont typeface="Arial" charset="0"/>
              <a:buChar char="•"/>
              <a:tabLst>
                <a:tab pos="469265" algn="l"/>
              </a:tabLst>
            </a:pPr>
            <a:r>
              <a:rPr sz="1600" dirty="0">
                <a:latin typeface="+mj-lt"/>
                <a:ea typeface="+mj-ea"/>
                <a:cs typeface="+mj-cs"/>
              </a:rPr>
              <a:t>Capacity Rebalance</a:t>
            </a:r>
          </a:p>
          <a:p>
            <a:pPr>
              <a:lnSpc>
                <a:spcPts val="1000"/>
              </a:lnSpc>
              <a:buClr>
                <a:srgbClr val="63A802"/>
              </a:buClr>
              <a:buFont typeface="Trebuchet MS"/>
              <a:buChar char="—"/>
            </a:pPr>
            <a:endParaRPr sz="1600" dirty="0">
              <a:latin typeface="+mj-lt"/>
              <a:ea typeface="+mj-ea"/>
              <a:cs typeface="+mj-cs"/>
            </a:endParaRPr>
          </a:p>
          <a:p>
            <a:pPr marL="285750" indent="-285750">
              <a:lnSpc>
                <a:spcPts val="1200"/>
              </a:lnSpc>
              <a:buClr>
                <a:srgbClr val="63A802"/>
              </a:buClr>
              <a:buFont typeface="Arial" charset="0"/>
              <a:buChar char="•"/>
            </a:pPr>
            <a:endParaRPr sz="1600" dirty="0">
              <a:latin typeface="+mj-lt"/>
              <a:ea typeface="+mj-ea"/>
              <a:cs typeface="+mj-cs"/>
            </a:endParaRPr>
          </a:p>
          <a:p>
            <a:pPr marL="311150" indent="-285750">
              <a:lnSpc>
                <a:spcPct val="100000"/>
              </a:lnSpc>
              <a:buFont typeface="Arial" charset="0"/>
              <a:buChar char="•"/>
            </a:pPr>
            <a:r>
              <a:rPr sz="1600" dirty="0">
                <a:latin typeface="+mj-lt"/>
                <a:ea typeface="+mj-ea"/>
                <a:cs typeface="+mj-cs"/>
              </a:rPr>
              <a:t>Objective</a:t>
            </a:r>
          </a:p>
          <a:p>
            <a:pPr marL="927100" marR="12700" lvl="1" indent="-457200">
              <a:lnSpc>
                <a:spcPts val="2100"/>
              </a:lnSpc>
              <a:spcBef>
                <a:spcPts val="439"/>
              </a:spcBef>
              <a:buFont typeface="Arial" charset="0"/>
              <a:buChar char="•"/>
              <a:tabLst>
                <a:tab pos="469265" algn="l"/>
              </a:tabLst>
            </a:pPr>
            <a:r>
              <a:rPr sz="1600" dirty="0">
                <a:latin typeface="+mj-lt"/>
                <a:ea typeface="+mj-ea"/>
                <a:cs typeface="+mj-cs"/>
              </a:rPr>
              <a:t>Keep the data on the same server to protect wide striping</a:t>
            </a:r>
          </a:p>
        </p:txBody>
      </p:sp>
    </p:spTree>
    <p:extLst>
      <p:ext uri="{BB962C8B-B14F-4D97-AF65-F5344CB8AC3E}">
        <p14:creationId xmlns:p14="http://schemas.microsoft.com/office/powerpoint/2010/main" val="2794529306"/>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Relocate (2)</a:t>
            </a:r>
            <a:endParaRPr lang="en-US" dirty="0">
              <a:solidFill>
                <a:schemeClr val="tx1"/>
              </a:solidFill>
            </a:endParaRPr>
          </a:p>
        </p:txBody>
      </p:sp>
      <p:sp>
        <p:nvSpPr>
          <p:cNvPr id="4" name="Rectangle 2"/>
          <p:cNvSpPr>
            <a:spLocks/>
          </p:cNvSpPr>
          <p:nvPr/>
        </p:nvSpPr>
        <p:spPr bwMode="auto">
          <a:xfrm>
            <a:off x="415924" y="1560513"/>
            <a:ext cx="11255375" cy="42216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Arial"/>
              <a:buChar char="•"/>
              <a:defRPr/>
            </a:pPr>
            <a:r>
              <a:rPr lang="en-US" altLang="zh-CN" sz="2000" dirty="0">
                <a:latin typeface="+mj-lt"/>
                <a:ea typeface="+mj-ea"/>
                <a:cs typeface="+mj-cs"/>
                <a:sym typeface="Pirulen Rg" charset="0"/>
              </a:rPr>
              <a:t>On node Z, the drive containing replica A2-r2 has failed. Object Manager rebuilds the data from A2-r1 onto a co-located copy (A2-r2) on the same drive containing A3-r1.</a:t>
            </a:r>
          </a:p>
          <a:p>
            <a:pPr marL="342900" indent="-342900">
              <a:lnSpc>
                <a:spcPct val="150000"/>
              </a:lnSpc>
              <a:buSzPct val="100000"/>
              <a:buFont typeface="Arial"/>
              <a:buChar char="•"/>
              <a:defRPr/>
            </a:pPr>
            <a:r>
              <a:rPr lang="en-US" altLang="zh-CN" sz="2000" dirty="0">
                <a:latin typeface="+mj-lt"/>
                <a:ea typeface="+mj-ea"/>
                <a:cs typeface="+mj-cs"/>
                <a:sym typeface="Pirulen Rg" charset="0"/>
              </a:rPr>
              <a:t>A new drive is installed on the same node where the previous drive failed. There is an </a:t>
            </a:r>
            <a:r>
              <a:rPr lang="en-US" altLang="zh-CN" sz="2000" dirty="0" err="1">
                <a:latin typeface="+mj-lt"/>
                <a:ea typeface="+mj-ea"/>
                <a:cs typeface="+mj-cs"/>
                <a:sym typeface="Pirulen Rg" charset="0"/>
              </a:rPr>
              <a:t>imbalanc</a:t>
            </a:r>
            <a:r>
              <a:rPr lang="en-US" altLang="zh-CN" sz="2000" dirty="0">
                <a:latin typeface="+mj-lt"/>
                <a:ea typeface="+mj-ea"/>
                <a:cs typeface="+mj-cs"/>
                <a:sym typeface="Pirulen Rg" charset="0"/>
              </a:rPr>
              <a:t> in capacity usage per disk in the cluster. </a:t>
            </a:r>
          </a:p>
          <a:p>
            <a:pPr marL="342900" indent="-342900">
              <a:lnSpc>
                <a:spcPct val="150000"/>
              </a:lnSpc>
              <a:buSzPct val="100000"/>
              <a:buFont typeface="Arial"/>
              <a:buChar char="•"/>
              <a:defRPr/>
            </a:pPr>
            <a:r>
              <a:rPr lang="en-US" altLang="zh-CN" sz="2000" dirty="0">
                <a:latin typeface="+mj-lt"/>
                <a:ea typeface="+mj-ea"/>
                <a:cs typeface="+mj-cs"/>
                <a:sym typeface="Pirulen Rg" charset="0"/>
              </a:rPr>
              <a:t>Object Manager moves data from the </a:t>
            </a:r>
            <a:r>
              <a:rPr lang="en-US" altLang="zh-CN" sz="2000" dirty="0" err="1">
                <a:latin typeface="+mj-lt"/>
                <a:ea typeface="+mj-ea"/>
                <a:cs typeface="+mj-cs"/>
                <a:sym typeface="Pirulen Rg" charset="0"/>
              </a:rPr>
              <a:t>overutilized</a:t>
            </a:r>
            <a:r>
              <a:rPr lang="en-US" altLang="zh-CN" sz="2000" dirty="0">
                <a:latin typeface="+mj-lt"/>
                <a:ea typeface="+mj-ea"/>
                <a:cs typeface="+mj-cs"/>
                <a:sym typeface="Pirulen Rg" charset="0"/>
              </a:rPr>
              <a:t> disk containing A3-r1 and A2-r2 to the newly added disk. In the diagram above, A2-r2 is moved to the new disk.</a:t>
            </a:r>
          </a:p>
          <a:p>
            <a:pPr marL="342900" indent="-342900">
              <a:lnSpc>
                <a:spcPct val="150000"/>
              </a:lnSpc>
              <a:buSzPct val="100000"/>
              <a:buFont typeface="Arial"/>
              <a:buChar char="•"/>
              <a:defRPr/>
            </a:pPr>
            <a:r>
              <a:rPr lang="en-US" altLang="zh-CN" sz="2000" dirty="0">
                <a:latin typeface="+mj-lt"/>
                <a:ea typeface="+mj-ea"/>
                <a:cs typeface="+mj-cs"/>
                <a:sym typeface="Pirulen Rg" charset="0"/>
              </a:rPr>
              <a:t>Once the </a:t>
            </a:r>
            <a:r>
              <a:rPr lang="en-US" altLang="zh-CN" sz="2000" dirty="0" err="1">
                <a:latin typeface="+mj-lt"/>
                <a:ea typeface="+mj-ea"/>
                <a:cs typeface="+mj-cs"/>
                <a:sym typeface="Pirulen Rg" charset="0"/>
              </a:rPr>
              <a:t>resync</a:t>
            </a:r>
            <a:r>
              <a:rPr lang="en-US" altLang="zh-CN" sz="2000" dirty="0">
                <a:latin typeface="+mj-lt"/>
                <a:ea typeface="+mj-ea"/>
                <a:cs typeface="+mj-cs"/>
                <a:sym typeface="Pirulen Rg" charset="0"/>
              </a:rPr>
              <a:t> between A2-r2 on the </a:t>
            </a:r>
            <a:r>
              <a:rPr lang="en-US" altLang="zh-CN" sz="2000" dirty="0" err="1">
                <a:latin typeface="+mj-lt"/>
                <a:ea typeface="+mj-ea"/>
                <a:cs typeface="+mj-cs"/>
                <a:sym typeface="Pirulen Rg" charset="0"/>
              </a:rPr>
              <a:t>overutilized</a:t>
            </a:r>
            <a:r>
              <a:rPr lang="en-US" altLang="zh-CN" sz="2000" dirty="0">
                <a:latin typeface="+mj-lt"/>
                <a:ea typeface="+mj-ea"/>
                <a:cs typeface="+mj-cs"/>
                <a:sym typeface="Pirulen Rg" charset="0"/>
              </a:rPr>
              <a:t> disk and A2-r2 on the new disk has completed, the copy of A2-r2 on the </a:t>
            </a:r>
            <a:r>
              <a:rPr lang="en-US" altLang="zh-CN" sz="2000" dirty="0" err="1">
                <a:latin typeface="+mj-lt"/>
                <a:ea typeface="+mj-ea"/>
                <a:cs typeface="+mj-cs"/>
                <a:sym typeface="Pirulen Rg" charset="0"/>
              </a:rPr>
              <a:t>overutilized</a:t>
            </a:r>
            <a:r>
              <a:rPr lang="en-US" altLang="zh-CN" sz="2000" dirty="0">
                <a:latin typeface="+mj-lt"/>
                <a:ea typeface="+mj-ea"/>
                <a:cs typeface="+mj-cs"/>
                <a:sym typeface="Pirulen Rg" charset="0"/>
              </a:rPr>
              <a:t> disk is removed by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Object Manager.</a:t>
            </a:r>
          </a:p>
          <a:p>
            <a:pPr marL="285750" indent="-285750">
              <a:lnSpc>
                <a:spcPct val="150000"/>
              </a:lnSpc>
              <a:buSzPct val="100000"/>
              <a:buFont typeface="Arial" charset="0"/>
              <a:buChar char="•"/>
              <a:defRPr/>
            </a:pP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3112790347"/>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Relocate (3)</a:t>
            </a:r>
            <a:endParaRPr lang="en-US" dirty="0">
              <a:solidFill>
                <a:schemeClr val="tx1"/>
              </a:solidFill>
            </a:endParaRPr>
          </a:p>
        </p:txBody>
      </p:sp>
      <p:sp>
        <p:nvSpPr>
          <p:cNvPr id="4" name="Rectangle 2"/>
          <p:cNvSpPr>
            <a:spLocks/>
          </p:cNvSpPr>
          <p:nvPr/>
        </p:nvSpPr>
        <p:spPr bwMode="auto">
          <a:xfrm>
            <a:off x="415924" y="1560513"/>
            <a:ext cx="11255375" cy="37600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Font typeface="Arial"/>
              <a:buChar char="•"/>
              <a:defRPr/>
            </a:pPr>
            <a:r>
              <a:rPr lang="en-US" altLang="zh-CN" sz="2000" dirty="0">
                <a:latin typeface="+mj-lt"/>
                <a:ea typeface="+mj-ea"/>
                <a:cs typeface="+mj-cs"/>
                <a:sym typeface="Pirulen Rg" charset="0"/>
              </a:rPr>
              <a:t>What would happen if the disk was not replaced, or if instead of a single drive replacement, multiple disks are added to increase capacity of the cluster?</a:t>
            </a:r>
          </a:p>
          <a:p>
            <a:pPr marL="342900" indent="-342900">
              <a:lnSpc>
                <a:spcPct val="150000"/>
              </a:lnSpc>
              <a:buSzPct val="100000"/>
              <a:buFont typeface="Arial"/>
              <a:buChar char="•"/>
              <a:defRPr/>
            </a:pPr>
            <a:r>
              <a:rPr lang="en-US" altLang="zh-CN" sz="2000" dirty="0">
                <a:latin typeface="+mj-lt"/>
                <a:ea typeface="+mj-ea"/>
                <a:cs typeface="+mj-cs"/>
                <a:sym typeface="Pirulen Rg" charset="0"/>
              </a:rPr>
              <a:t>In the event that the disk is not replaced, the copy of A2-r2 remains on the same drive containing A3- r1 with no adverse effects.</a:t>
            </a:r>
          </a:p>
          <a:p>
            <a:pPr marL="342900" indent="-342900">
              <a:lnSpc>
                <a:spcPct val="150000"/>
              </a:lnSpc>
              <a:buSzPct val="100000"/>
              <a:buFont typeface="Arial"/>
              <a:buChar char="•"/>
              <a:defRPr/>
            </a:pPr>
            <a:r>
              <a:rPr lang="en-US" altLang="zh-CN" sz="2000" dirty="0">
                <a:latin typeface="+mj-lt"/>
                <a:ea typeface="+mj-ea"/>
                <a:cs typeface="+mj-cs"/>
                <a:sym typeface="Pirulen Rg" charset="0"/>
              </a:rPr>
              <a:t>If a new disk is added to node X, if a new node is added to the cluster, or if additional capacity is added to each node in the cluster, </a:t>
            </a: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then rebalances all data across the nodes in order to ensure that data is striped as widely as possible across the nodes.</a:t>
            </a:r>
          </a:p>
          <a:p>
            <a:pPr marL="342900" indent="-342900">
              <a:lnSpc>
                <a:spcPct val="150000"/>
              </a:lnSpc>
              <a:buSzPct val="100000"/>
              <a:buFont typeface="Arial"/>
              <a:buChar char="•"/>
              <a:defRPr/>
            </a:pP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225641267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0" y="2829560"/>
            <a:ext cx="7404100" cy="875763"/>
          </a:xfrm>
          <a:prstGeom prst="rect">
            <a:avLst/>
          </a:prstGeom>
        </p:spPr>
        <p:txBody>
          <a:bodyPr anchor="ctr">
            <a:normAutofit fontScale="90000"/>
          </a:bodyPr>
          <a:lstStyle/>
          <a:p>
            <a:pPr marL="58737" indent="0"/>
            <a:r>
              <a:rPr lang="en-US" altLang="zh-CN" i="1" dirty="0" err="1">
                <a:solidFill>
                  <a:schemeClr val="tx1"/>
                </a:solidFill>
              </a:rPr>
              <a:t>Maxta</a:t>
            </a:r>
            <a:r>
              <a:rPr lang="en-US" altLang="zh-CN" i="1" dirty="0">
                <a:solidFill>
                  <a:schemeClr val="tx1"/>
                </a:solidFill>
              </a:rPr>
              <a:t> Storage Platform – Design Principles</a:t>
            </a:r>
          </a:p>
        </p:txBody>
      </p:sp>
    </p:spTree>
    <p:extLst>
      <p:ext uri="{BB962C8B-B14F-4D97-AF65-F5344CB8AC3E}">
        <p14:creationId xmlns:p14="http://schemas.microsoft.com/office/powerpoint/2010/main" val="330780745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Reconstruct</a:t>
            </a:r>
            <a:r>
              <a:rPr lang="zh-CN" altLang="en-US" dirty="0">
                <a:solidFill>
                  <a:schemeClr val="tx1"/>
                </a:solidFill>
              </a:rPr>
              <a:t> </a:t>
            </a:r>
            <a:r>
              <a:rPr lang="en-US" altLang="zh-CN" dirty="0">
                <a:solidFill>
                  <a:schemeClr val="tx1"/>
                </a:solidFill>
              </a:rPr>
              <a:t>(1) </a:t>
            </a:r>
            <a:endParaRPr lang="en-US" dirty="0">
              <a:solidFill>
                <a:schemeClr val="tx1"/>
              </a:solidFill>
            </a:endParaRPr>
          </a:p>
        </p:txBody>
      </p:sp>
      <p:sp>
        <p:nvSpPr>
          <p:cNvPr id="7" name="object 2"/>
          <p:cNvSpPr/>
          <p:nvPr/>
        </p:nvSpPr>
        <p:spPr>
          <a:xfrm>
            <a:off x="11255685" y="6224687"/>
            <a:ext cx="317741" cy="249326"/>
          </a:xfrm>
          <a:custGeom>
            <a:avLst/>
            <a:gdLst/>
            <a:ahLst/>
            <a:cxnLst/>
            <a:rect l="l" t="t" r="r" b="b"/>
            <a:pathLst>
              <a:path w="317741" h="249326">
                <a:moveTo>
                  <a:pt x="51363" y="127405"/>
                </a:moveTo>
                <a:lnTo>
                  <a:pt x="0" y="127405"/>
                </a:lnTo>
                <a:lnTo>
                  <a:pt x="99016" y="249326"/>
                </a:lnTo>
                <a:lnTo>
                  <a:pt x="148382" y="249326"/>
                </a:lnTo>
                <a:lnTo>
                  <a:pt x="171439" y="217404"/>
                </a:lnTo>
                <a:lnTo>
                  <a:pt x="125554" y="217404"/>
                </a:lnTo>
                <a:lnTo>
                  <a:pt x="51363" y="127405"/>
                </a:lnTo>
                <a:close/>
              </a:path>
              <a:path w="317741" h="249326">
                <a:moveTo>
                  <a:pt x="312615" y="5052"/>
                </a:moveTo>
                <a:lnTo>
                  <a:pt x="260670" y="56249"/>
                </a:lnTo>
                <a:lnTo>
                  <a:pt x="211161" y="112499"/>
                </a:lnTo>
                <a:lnTo>
                  <a:pt x="165505" y="164951"/>
                </a:lnTo>
                <a:lnTo>
                  <a:pt x="125554" y="217404"/>
                </a:lnTo>
                <a:lnTo>
                  <a:pt x="171439" y="217404"/>
                </a:lnTo>
                <a:lnTo>
                  <a:pt x="190331" y="191248"/>
                </a:lnTo>
                <a:lnTo>
                  <a:pt x="232134" y="129373"/>
                </a:lnTo>
                <a:lnTo>
                  <a:pt x="312615" y="5052"/>
                </a:lnTo>
                <a:close/>
              </a:path>
              <a:path w="317741" h="249326">
                <a:moveTo>
                  <a:pt x="317741" y="0"/>
                </a:moveTo>
                <a:lnTo>
                  <a:pt x="315885" y="0"/>
                </a:lnTo>
                <a:lnTo>
                  <a:pt x="312615" y="5052"/>
                </a:lnTo>
                <a:lnTo>
                  <a:pt x="317741" y="0"/>
                </a:lnTo>
                <a:close/>
              </a:path>
            </a:pathLst>
          </a:custGeom>
          <a:solidFill>
            <a:srgbClr val="63A802"/>
          </a:solidFill>
        </p:spPr>
        <p:txBody>
          <a:bodyPr wrap="square" lIns="0" tIns="0" rIns="0" bIns="0" rtlCol="0">
            <a:noAutofit/>
          </a:bodyPr>
          <a:lstStyle/>
          <a:p>
            <a:endParaRPr/>
          </a:p>
        </p:txBody>
      </p:sp>
      <p:sp>
        <p:nvSpPr>
          <p:cNvPr id="8" name="object 3"/>
          <p:cNvSpPr/>
          <p:nvPr/>
        </p:nvSpPr>
        <p:spPr>
          <a:xfrm>
            <a:off x="11523917" y="6286562"/>
            <a:ext cx="140822" cy="316825"/>
          </a:xfrm>
          <a:custGeom>
            <a:avLst/>
            <a:gdLst/>
            <a:ahLst/>
            <a:cxnLst/>
            <a:rect l="l" t="t" r="r" b="b"/>
            <a:pathLst>
              <a:path w="140822" h="316825">
                <a:moveTo>
                  <a:pt x="45656" y="0"/>
                </a:moveTo>
                <a:lnTo>
                  <a:pt x="0" y="65530"/>
                </a:lnTo>
                <a:lnTo>
                  <a:pt x="0" y="217404"/>
                </a:lnTo>
                <a:lnTo>
                  <a:pt x="3853" y="260575"/>
                </a:lnTo>
                <a:lnTo>
                  <a:pt x="30533" y="301778"/>
                </a:lnTo>
                <a:lnTo>
                  <a:pt x="87604" y="316825"/>
                </a:lnTo>
                <a:lnTo>
                  <a:pt x="106579" y="314997"/>
                </a:lnTo>
                <a:lnTo>
                  <a:pt x="140822" y="307403"/>
                </a:lnTo>
                <a:lnTo>
                  <a:pt x="140822" y="277450"/>
                </a:lnTo>
                <a:lnTo>
                  <a:pt x="79899" y="277450"/>
                </a:lnTo>
                <a:lnTo>
                  <a:pt x="72337" y="275622"/>
                </a:lnTo>
                <a:lnTo>
                  <a:pt x="70482" y="275622"/>
                </a:lnTo>
                <a:lnTo>
                  <a:pt x="62778" y="271825"/>
                </a:lnTo>
                <a:lnTo>
                  <a:pt x="57071" y="266201"/>
                </a:lnTo>
                <a:lnTo>
                  <a:pt x="51363" y="256779"/>
                </a:lnTo>
                <a:lnTo>
                  <a:pt x="47654" y="247497"/>
                </a:lnTo>
                <a:lnTo>
                  <a:pt x="45656" y="232451"/>
                </a:lnTo>
                <a:lnTo>
                  <a:pt x="45656" y="103077"/>
                </a:lnTo>
                <a:lnTo>
                  <a:pt x="138967" y="103077"/>
                </a:lnTo>
                <a:lnTo>
                  <a:pt x="138967" y="65530"/>
                </a:lnTo>
                <a:lnTo>
                  <a:pt x="45656" y="65530"/>
                </a:lnTo>
                <a:lnTo>
                  <a:pt x="45656" y="0"/>
                </a:lnTo>
                <a:close/>
              </a:path>
              <a:path w="140822" h="316825">
                <a:moveTo>
                  <a:pt x="140822" y="266201"/>
                </a:moveTo>
                <a:lnTo>
                  <a:pt x="116138" y="275622"/>
                </a:lnTo>
                <a:lnTo>
                  <a:pt x="104725" y="277450"/>
                </a:lnTo>
                <a:lnTo>
                  <a:pt x="140822" y="277450"/>
                </a:lnTo>
                <a:lnTo>
                  <a:pt x="140822" y="266201"/>
                </a:lnTo>
                <a:close/>
              </a:path>
            </a:pathLst>
          </a:custGeom>
          <a:solidFill>
            <a:srgbClr val="02569B"/>
          </a:solidFill>
        </p:spPr>
        <p:txBody>
          <a:bodyPr wrap="square" lIns="0" tIns="0" rIns="0" bIns="0" rtlCol="0">
            <a:noAutofit/>
          </a:bodyPr>
          <a:lstStyle/>
          <a:p>
            <a:endParaRPr/>
          </a:p>
        </p:txBody>
      </p:sp>
      <p:sp>
        <p:nvSpPr>
          <p:cNvPr id="9" name="object 4"/>
          <p:cNvSpPr/>
          <p:nvPr/>
        </p:nvSpPr>
        <p:spPr>
          <a:xfrm>
            <a:off x="11046521" y="6346467"/>
            <a:ext cx="194040" cy="256919"/>
          </a:xfrm>
          <a:custGeom>
            <a:avLst/>
            <a:gdLst/>
            <a:ahLst/>
            <a:cxnLst/>
            <a:rect l="l" t="t" r="r" b="b"/>
            <a:pathLst>
              <a:path w="194040" h="256919">
                <a:moveTo>
                  <a:pt x="117852" y="103217"/>
                </a:moveTo>
                <a:lnTo>
                  <a:pt x="83609" y="103217"/>
                </a:lnTo>
                <a:lnTo>
                  <a:pt x="64632" y="106874"/>
                </a:lnTo>
                <a:lnTo>
                  <a:pt x="17122" y="129374"/>
                </a:lnTo>
                <a:lnTo>
                  <a:pt x="0" y="178170"/>
                </a:lnTo>
                <a:lnTo>
                  <a:pt x="1855" y="198842"/>
                </a:lnTo>
                <a:lnTo>
                  <a:pt x="26537" y="238216"/>
                </a:lnTo>
                <a:lnTo>
                  <a:pt x="95023" y="256919"/>
                </a:lnTo>
                <a:lnTo>
                  <a:pt x="154091" y="253123"/>
                </a:lnTo>
                <a:lnTo>
                  <a:pt x="174922" y="249466"/>
                </a:lnTo>
                <a:lnTo>
                  <a:pt x="176919" y="249466"/>
                </a:lnTo>
                <a:lnTo>
                  <a:pt x="151767" y="219373"/>
                </a:lnTo>
                <a:lnTo>
                  <a:pt x="100730" y="219373"/>
                </a:lnTo>
                <a:lnTo>
                  <a:pt x="77901" y="217545"/>
                </a:lnTo>
                <a:lnTo>
                  <a:pt x="68486" y="213748"/>
                </a:lnTo>
                <a:lnTo>
                  <a:pt x="58926" y="210092"/>
                </a:lnTo>
                <a:lnTo>
                  <a:pt x="47511" y="198842"/>
                </a:lnTo>
                <a:lnTo>
                  <a:pt x="45657" y="189420"/>
                </a:lnTo>
                <a:lnTo>
                  <a:pt x="43660" y="178170"/>
                </a:lnTo>
                <a:lnTo>
                  <a:pt x="45657" y="166920"/>
                </a:lnTo>
                <a:lnTo>
                  <a:pt x="76047" y="140623"/>
                </a:lnTo>
                <a:lnTo>
                  <a:pt x="108435" y="136967"/>
                </a:lnTo>
                <a:lnTo>
                  <a:pt x="194040" y="136967"/>
                </a:lnTo>
                <a:lnTo>
                  <a:pt x="194040" y="108842"/>
                </a:lnTo>
                <a:lnTo>
                  <a:pt x="150239" y="108842"/>
                </a:lnTo>
                <a:lnTo>
                  <a:pt x="142676" y="106874"/>
                </a:lnTo>
                <a:lnTo>
                  <a:pt x="131263" y="105046"/>
                </a:lnTo>
                <a:lnTo>
                  <a:pt x="117852" y="103217"/>
                </a:lnTo>
                <a:close/>
              </a:path>
              <a:path w="194040" h="256919">
                <a:moveTo>
                  <a:pt x="194040" y="136967"/>
                </a:moveTo>
                <a:lnTo>
                  <a:pt x="108435" y="136967"/>
                </a:lnTo>
                <a:lnTo>
                  <a:pt x="133117" y="138795"/>
                </a:lnTo>
                <a:lnTo>
                  <a:pt x="150239" y="144420"/>
                </a:lnTo>
                <a:lnTo>
                  <a:pt x="150239" y="217545"/>
                </a:lnTo>
                <a:lnTo>
                  <a:pt x="176919" y="249466"/>
                </a:lnTo>
                <a:lnTo>
                  <a:pt x="194040" y="247498"/>
                </a:lnTo>
                <a:lnTo>
                  <a:pt x="194040" y="136967"/>
                </a:lnTo>
                <a:close/>
              </a:path>
              <a:path w="194040" h="256919">
                <a:moveTo>
                  <a:pt x="150239" y="217545"/>
                </a:moveTo>
                <a:lnTo>
                  <a:pt x="129265" y="219373"/>
                </a:lnTo>
                <a:lnTo>
                  <a:pt x="151767" y="219373"/>
                </a:lnTo>
                <a:lnTo>
                  <a:pt x="150239" y="217545"/>
                </a:lnTo>
                <a:close/>
              </a:path>
              <a:path w="194040" h="256919">
                <a:moveTo>
                  <a:pt x="180629" y="37546"/>
                </a:moveTo>
                <a:lnTo>
                  <a:pt x="93168" y="37546"/>
                </a:lnTo>
                <a:lnTo>
                  <a:pt x="106437" y="39374"/>
                </a:lnTo>
                <a:lnTo>
                  <a:pt x="117852" y="41343"/>
                </a:lnTo>
                <a:lnTo>
                  <a:pt x="146386" y="71296"/>
                </a:lnTo>
                <a:lnTo>
                  <a:pt x="150239" y="95624"/>
                </a:lnTo>
                <a:lnTo>
                  <a:pt x="150239" y="108842"/>
                </a:lnTo>
                <a:lnTo>
                  <a:pt x="194040" y="108842"/>
                </a:lnTo>
                <a:lnTo>
                  <a:pt x="194040" y="93796"/>
                </a:lnTo>
                <a:lnTo>
                  <a:pt x="192043" y="73124"/>
                </a:lnTo>
                <a:lnTo>
                  <a:pt x="188333" y="52593"/>
                </a:lnTo>
                <a:lnTo>
                  <a:pt x="180629" y="37546"/>
                </a:lnTo>
                <a:close/>
              </a:path>
              <a:path w="194040" h="256919">
                <a:moveTo>
                  <a:pt x="97020" y="0"/>
                </a:moveTo>
                <a:lnTo>
                  <a:pt x="76047" y="0"/>
                </a:lnTo>
                <a:lnTo>
                  <a:pt x="55073" y="3796"/>
                </a:lnTo>
                <a:lnTo>
                  <a:pt x="37952" y="7593"/>
                </a:lnTo>
                <a:lnTo>
                  <a:pt x="18976" y="13218"/>
                </a:lnTo>
                <a:lnTo>
                  <a:pt x="18976" y="52593"/>
                </a:lnTo>
                <a:lnTo>
                  <a:pt x="37952" y="44999"/>
                </a:lnTo>
                <a:lnTo>
                  <a:pt x="55073" y="41343"/>
                </a:lnTo>
                <a:lnTo>
                  <a:pt x="72195" y="39374"/>
                </a:lnTo>
                <a:lnTo>
                  <a:pt x="93168" y="37546"/>
                </a:lnTo>
                <a:lnTo>
                  <a:pt x="180629" y="37546"/>
                </a:lnTo>
                <a:lnTo>
                  <a:pt x="169214" y="24468"/>
                </a:lnTo>
                <a:lnTo>
                  <a:pt x="155945" y="13218"/>
                </a:lnTo>
                <a:lnTo>
                  <a:pt x="140680" y="5625"/>
                </a:lnTo>
                <a:lnTo>
                  <a:pt x="119848" y="1968"/>
                </a:lnTo>
                <a:lnTo>
                  <a:pt x="97020" y="0"/>
                </a:lnTo>
                <a:close/>
              </a:path>
            </a:pathLst>
          </a:custGeom>
          <a:solidFill>
            <a:srgbClr val="02569B"/>
          </a:solidFill>
        </p:spPr>
        <p:txBody>
          <a:bodyPr wrap="square" lIns="0" tIns="0" rIns="0" bIns="0" rtlCol="0">
            <a:noAutofit/>
          </a:bodyPr>
          <a:lstStyle/>
          <a:p>
            <a:endParaRPr/>
          </a:p>
        </p:txBody>
      </p:sp>
      <p:sp>
        <p:nvSpPr>
          <p:cNvPr id="10" name="object 5"/>
          <p:cNvSpPr/>
          <p:nvPr/>
        </p:nvSpPr>
        <p:spPr>
          <a:xfrm>
            <a:off x="11680007" y="6346467"/>
            <a:ext cx="194039" cy="256919"/>
          </a:xfrm>
          <a:custGeom>
            <a:avLst/>
            <a:gdLst/>
            <a:ahLst/>
            <a:cxnLst/>
            <a:rect l="l" t="t" r="r" b="b"/>
            <a:pathLst>
              <a:path w="194039" h="256919">
                <a:moveTo>
                  <a:pt x="117850" y="103217"/>
                </a:moveTo>
                <a:lnTo>
                  <a:pt x="83607" y="103217"/>
                </a:lnTo>
                <a:lnTo>
                  <a:pt x="64631" y="106874"/>
                </a:lnTo>
                <a:lnTo>
                  <a:pt x="18975" y="129374"/>
                </a:lnTo>
                <a:lnTo>
                  <a:pt x="0" y="178170"/>
                </a:lnTo>
                <a:lnTo>
                  <a:pt x="1854" y="198842"/>
                </a:lnTo>
                <a:lnTo>
                  <a:pt x="26537" y="238216"/>
                </a:lnTo>
                <a:lnTo>
                  <a:pt x="76046" y="255091"/>
                </a:lnTo>
                <a:lnTo>
                  <a:pt x="97020" y="256919"/>
                </a:lnTo>
                <a:lnTo>
                  <a:pt x="127410" y="255091"/>
                </a:lnTo>
                <a:lnTo>
                  <a:pt x="154090" y="253123"/>
                </a:lnTo>
                <a:lnTo>
                  <a:pt x="174920" y="249466"/>
                </a:lnTo>
                <a:lnTo>
                  <a:pt x="176918" y="249466"/>
                </a:lnTo>
                <a:lnTo>
                  <a:pt x="151766" y="219373"/>
                </a:lnTo>
                <a:lnTo>
                  <a:pt x="102726" y="219373"/>
                </a:lnTo>
                <a:lnTo>
                  <a:pt x="77901" y="217545"/>
                </a:lnTo>
                <a:lnTo>
                  <a:pt x="45656" y="189420"/>
                </a:lnTo>
                <a:lnTo>
                  <a:pt x="45656" y="178170"/>
                </a:lnTo>
                <a:lnTo>
                  <a:pt x="66487" y="144420"/>
                </a:lnTo>
                <a:lnTo>
                  <a:pt x="108433" y="136967"/>
                </a:lnTo>
                <a:lnTo>
                  <a:pt x="194039" y="136967"/>
                </a:lnTo>
                <a:lnTo>
                  <a:pt x="194039" y="108842"/>
                </a:lnTo>
                <a:lnTo>
                  <a:pt x="150238" y="108842"/>
                </a:lnTo>
                <a:lnTo>
                  <a:pt x="144531" y="106874"/>
                </a:lnTo>
                <a:lnTo>
                  <a:pt x="133117" y="105046"/>
                </a:lnTo>
                <a:lnTo>
                  <a:pt x="117850" y="103217"/>
                </a:lnTo>
                <a:close/>
              </a:path>
              <a:path w="194039" h="256919">
                <a:moveTo>
                  <a:pt x="194039" y="136967"/>
                </a:moveTo>
                <a:lnTo>
                  <a:pt x="108433" y="136967"/>
                </a:lnTo>
                <a:lnTo>
                  <a:pt x="134971" y="138795"/>
                </a:lnTo>
                <a:lnTo>
                  <a:pt x="150238" y="144420"/>
                </a:lnTo>
                <a:lnTo>
                  <a:pt x="150238" y="217545"/>
                </a:lnTo>
                <a:lnTo>
                  <a:pt x="176918" y="249466"/>
                </a:lnTo>
                <a:lnTo>
                  <a:pt x="194039" y="247498"/>
                </a:lnTo>
                <a:lnTo>
                  <a:pt x="194039" y="136967"/>
                </a:lnTo>
                <a:close/>
              </a:path>
              <a:path w="194039" h="256919">
                <a:moveTo>
                  <a:pt x="150238" y="217545"/>
                </a:moveTo>
                <a:lnTo>
                  <a:pt x="129264" y="219373"/>
                </a:lnTo>
                <a:lnTo>
                  <a:pt x="151766" y="219373"/>
                </a:lnTo>
                <a:lnTo>
                  <a:pt x="150238" y="217545"/>
                </a:lnTo>
                <a:close/>
              </a:path>
              <a:path w="194039" h="256919">
                <a:moveTo>
                  <a:pt x="180628" y="37546"/>
                </a:moveTo>
                <a:lnTo>
                  <a:pt x="95022" y="37546"/>
                </a:lnTo>
                <a:lnTo>
                  <a:pt x="108433" y="39374"/>
                </a:lnTo>
                <a:lnTo>
                  <a:pt x="119848" y="41343"/>
                </a:lnTo>
                <a:lnTo>
                  <a:pt x="146386" y="71296"/>
                </a:lnTo>
                <a:lnTo>
                  <a:pt x="150238" y="82546"/>
                </a:lnTo>
                <a:lnTo>
                  <a:pt x="150238" y="108842"/>
                </a:lnTo>
                <a:lnTo>
                  <a:pt x="194039" y="108842"/>
                </a:lnTo>
                <a:lnTo>
                  <a:pt x="194039" y="93796"/>
                </a:lnTo>
                <a:lnTo>
                  <a:pt x="192043" y="73124"/>
                </a:lnTo>
                <a:lnTo>
                  <a:pt x="188333" y="52593"/>
                </a:lnTo>
                <a:lnTo>
                  <a:pt x="180628" y="37546"/>
                </a:lnTo>
                <a:close/>
              </a:path>
              <a:path w="194039" h="256919">
                <a:moveTo>
                  <a:pt x="98874" y="0"/>
                </a:moveTo>
                <a:lnTo>
                  <a:pt x="76046" y="0"/>
                </a:lnTo>
                <a:lnTo>
                  <a:pt x="37951" y="7593"/>
                </a:lnTo>
                <a:lnTo>
                  <a:pt x="20830" y="13218"/>
                </a:lnTo>
                <a:lnTo>
                  <a:pt x="20830" y="52593"/>
                </a:lnTo>
                <a:lnTo>
                  <a:pt x="39949" y="44999"/>
                </a:lnTo>
                <a:lnTo>
                  <a:pt x="55072" y="41343"/>
                </a:lnTo>
                <a:lnTo>
                  <a:pt x="74190" y="39374"/>
                </a:lnTo>
                <a:lnTo>
                  <a:pt x="95022" y="37546"/>
                </a:lnTo>
                <a:lnTo>
                  <a:pt x="180628" y="37546"/>
                </a:lnTo>
                <a:lnTo>
                  <a:pt x="171211" y="24468"/>
                </a:lnTo>
                <a:lnTo>
                  <a:pt x="157800" y="13218"/>
                </a:lnTo>
                <a:lnTo>
                  <a:pt x="140679" y="5625"/>
                </a:lnTo>
                <a:lnTo>
                  <a:pt x="121702" y="1968"/>
                </a:lnTo>
                <a:lnTo>
                  <a:pt x="98874" y="0"/>
                </a:lnTo>
                <a:close/>
              </a:path>
            </a:pathLst>
          </a:custGeom>
          <a:solidFill>
            <a:srgbClr val="02569B"/>
          </a:solidFill>
        </p:spPr>
        <p:txBody>
          <a:bodyPr wrap="square" lIns="0" tIns="0" rIns="0" bIns="0" rtlCol="0">
            <a:noAutofit/>
          </a:bodyPr>
          <a:lstStyle/>
          <a:p>
            <a:endParaRPr/>
          </a:p>
        </p:txBody>
      </p:sp>
      <p:sp>
        <p:nvSpPr>
          <p:cNvPr id="11" name="object 6"/>
          <p:cNvSpPr/>
          <p:nvPr/>
        </p:nvSpPr>
        <p:spPr>
          <a:xfrm>
            <a:off x="10669854" y="6348436"/>
            <a:ext cx="342425" cy="249326"/>
          </a:xfrm>
          <a:custGeom>
            <a:avLst/>
            <a:gdLst/>
            <a:ahLst/>
            <a:cxnLst/>
            <a:rect l="l" t="t" r="r" b="b"/>
            <a:pathLst>
              <a:path w="342425" h="249326">
                <a:moveTo>
                  <a:pt x="121704" y="0"/>
                </a:moveTo>
                <a:lnTo>
                  <a:pt x="79899" y="0"/>
                </a:lnTo>
                <a:lnTo>
                  <a:pt x="55073" y="5624"/>
                </a:lnTo>
                <a:lnTo>
                  <a:pt x="26537" y="13077"/>
                </a:lnTo>
                <a:lnTo>
                  <a:pt x="0" y="22499"/>
                </a:lnTo>
                <a:lnTo>
                  <a:pt x="0" y="249326"/>
                </a:lnTo>
                <a:lnTo>
                  <a:pt x="43660" y="249326"/>
                </a:lnTo>
                <a:lnTo>
                  <a:pt x="43660" y="54280"/>
                </a:lnTo>
                <a:lnTo>
                  <a:pt x="53219" y="48655"/>
                </a:lnTo>
                <a:lnTo>
                  <a:pt x="66488" y="43030"/>
                </a:lnTo>
                <a:lnTo>
                  <a:pt x="81754" y="39374"/>
                </a:lnTo>
                <a:lnTo>
                  <a:pt x="97020" y="37405"/>
                </a:lnTo>
                <a:lnTo>
                  <a:pt x="329679" y="37405"/>
                </a:lnTo>
                <a:lnTo>
                  <a:pt x="327158" y="29952"/>
                </a:lnTo>
                <a:lnTo>
                  <a:pt x="325304" y="29952"/>
                </a:lnTo>
                <a:lnTo>
                  <a:pt x="319535" y="24327"/>
                </a:lnTo>
                <a:lnTo>
                  <a:pt x="169214" y="24327"/>
                </a:lnTo>
                <a:lnTo>
                  <a:pt x="155945" y="11249"/>
                </a:lnTo>
                <a:lnTo>
                  <a:pt x="138824" y="3656"/>
                </a:lnTo>
                <a:lnTo>
                  <a:pt x="121704" y="0"/>
                </a:lnTo>
                <a:close/>
              </a:path>
              <a:path w="342425" h="249326">
                <a:moveTo>
                  <a:pt x="245404" y="37405"/>
                </a:moveTo>
                <a:lnTo>
                  <a:pt x="97020" y="37405"/>
                </a:lnTo>
                <a:lnTo>
                  <a:pt x="108435" y="39374"/>
                </a:lnTo>
                <a:lnTo>
                  <a:pt x="115996" y="39374"/>
                </a:lnTo>
                <a:lnTo>
                  <a:pt x="125556" y="43030"/>
                </a:lnTo>
                <a:lnTo>
                  <a:pt x="148384" y="84374"/>
                </a:lnTo>
                <a:lnTo>
                  <a:pt x="150239" y="121780"/>
                </a:lnTo>
                <a:lnTo>
                  <a:pt x="150239" y="249326"/>
                </a:lnTo>
                <a:lnTo>
                  <a:pt x="195896" y="249326"/>
                </a:lnTo>
                <a:lnTo>
                  <a:pt x="195896" y="112499"/>
                </a:lnTo>
                <a:lnTo>
                  <a:pt x="194040" y="80577"/>
                </a:lnTo>
                <a:lnTo>
                  <a:pt x="188333" y="54280"/>
                </a:lnTo>
                <a:lnTo>
                  <a:pt x="195896" y="48655"/>
                </a:lnTo>
                <a:lnTo>
                  <a:pt x="207309" y="43030"/>
                </a:lnTo>
                <a:lnTo>
                  <a:pt x="224430" y="39374"/>
                </a:lnTo>
                <a:lnTo>
                  <a:pt x="245404" y="37405"/>
                </a:lnTo>
                <a:close/>
              </a:path>
              <a:path w="342425" h="249326">
                <a:moveTo>
                  <a:pt x="329679" y="37405"/>
                </a:moveTo>
                <a:lnTo>
                  <a:pt x="245404" y="37405"/>
                </a:lnTo>
                <a:lnTo>
                  <a:pt x="258673" y="39374"/>
                </a:lnTo>
                <a:lnTo>
                  <a:pt x="270088" y="43030"/>
                </a:lnTo>
                <a:lnTo>
                  <a:pt x="294770" y="84374"/>
                </a:lnTo>
                <a:lnTo>
                  <a:pt x="296768" y="121780"/>
                </a:lnTo>
                <a:lnTo>
                  <a:pt x="296768" y="249326"/>
                </a:lnTo>
                <a:lnTo>
                  <a:pt x="342425" y="249326"/>
                </a:lnTo>
                <a:lnTo>
                  <a:pt x="342425" y="112499"/>
                </a:lnTo>
                <a:lnTo>
                  <a:pt x="340427" y="88030"/>
                </a:lnTo>
                <a:lnTo>
                  <a:pt x="338573" y="67499"/>
                </a:lnTo>
                <a:lnTo>
                  <a:pt x="332865" y="46827"/>
                </a:lnTo>
                <a:lnTo>
                  <a:pt x="329679" y="37405"/>
                </a:lnTo>
                <a:close/>
              </a:path>
              <a:path w="342425" h="249326">
                <a:moveTo>
                  <a:pt x="249114" y="0"/>
                </a:moveTo>
                <a:lnTo>
                  <a:pt x="233991" y="0"/>
                </a:lnTo>
                <a:lnTo>
                  <a:pt x="220578" y="1828"/>
                </a:lnTo>
                <a:lnTo>
                  <a:pt x="197750" y="9281"/>
                </a:lnTo>
                <a:lnTo>
                  <a:pt x="180629" y="16874"/>
                </a:lnTo>
                <a:lnTo>
                  <a:pt x="169214" y="24327"/>
                </a:lnTo>
                <a:lnTo>
                  <a:pt x="319535" y="24327"/>
                </a:lnTo>
                <a:lnTo>
                  <a:pt x="311891" y="16874"/>
                </a:lnTo>
                <a:lnTo>
                  <a:pt x="296768" y="7452"/>
                </a:lnTo>
                <a:lnTo>
                  <a:pt x="275794" y="1828"/>
                </a:lnTo>
                <a:lnTo>
                  <a:pt x="249114" y="0"/>
                </a:lnTo>
                <a:close/>
              </a:path>
            </a:pathLst>
          </a:custGeom>
          <a:solidFill>
            <a:srgbClr val="02569B"/>
          </a:solidFill>
        </p:spPr>
        <p:txBody>
          <a:bodyPr wrap="square" lIns="0" tIns="0" rIns="0" bIns="0" rtlCol="0">
            <a:noAutofit/>
          </a:bodyPr>
          <a:lstStyle/>
          <a:p>
            <a:endParaRPr/>
          </a:p>
        </p:txBody>
      </p:sp>
      <p:sp>
        <p:nvSpPr>
          <p:cNvPr id="12" name="object 7"/>
          <p:cNvSpPr/>
          <p:nvPr/>
        </p:nvSpPr>
        <p:spPr>
          <a:xfrm>
            <a:off x="11187201" y="6474013"/>
            <a:ext cx="321593" cy="243701"/>
          </a:xfrm>
          <a:custGeom>
            <a:avLst/>
            <a:gdLst/>
            <a:ahLst/>
            <a:cxnLst/>
            <a:rect l="l" t="t" r="r" b="b"/>
            <a:pathLst>
              <a:path w="321593" h="243701">
                <a:moveTo>
                  <a:pt x="216867" y="0"/>
                </a:moveTo>
                <a:lnTo>
                  <a:pt x="167501" y="0"/>
                </a:lnTo>
                <a:lnTo>
                  <a:pt x="0" y="243701"/>
                </a:lnTo>
                <a:lnTo>
                  <a:pt x="55215" y="191248"/>
                </a:lnTo>
                <a:lnTo>
                  <a:pt x="104724" y="138795"/>
                </a:lnTo>
                <a:lnTo>
                  <a:pt x="194039" y="31921"/>
                </a:lnTo>
                <a:lnTo>
                  <a:pt x="243882" y="31921"/>
                </a:lnTo>
                <a:lnTo>
                  <a:pt x="216867" y="0"/>
                </a:lnTo>
                <a:close/>
              </a:path>
              <a:path w="321593" h="243701">
                <a:moveTo>
                  <a:pt x="243882" y="31921"/>
                </a:moveTo>
                <a:lnTo>
                  <a:pt x="194039" y="31921"/>
                </a:lnTo>
                <a:lnTo>
                  <a:pt x="268231" y="123748"/>
                </a:lnTo>
                <a:lnTo>
                  <a:pt x="321593" y="123748"/>
                </a:lnTo>
                <a:lnTo>
                  <a:pt x="243882" y="31921"/>
                </a:lnTo>
                <a:close/>
              </a:path>
            </a:pathLst>
          </a:custGeom>
          <a:solidFill>
            <a:srgbClr val="02569B"/>
          </a:solidFill>
        </p:spPr>
        <p:txBody>
          <a:bodyPr wrap="square" lIns="0" tIns="0" rIns="0" bIns="0" rtlCol="0">
            <a:noAutofit/>
          </a:bodyPr>
          <a:lstStyle/>
          <a:p>
            <a:endParaRPr/>
          </a:p>
        </p:txBody>
      </p:sp>
      <p:sp>
        <p:nvSpPr>
          <p:cNvPr id="13" name="object 9"/>
          <p:cNvSpPr/>
          <p:nvPr/>
        </p:nvSpPr>
        <p:spPr>
          <a:xfrm>
            <a:off x="609600" y="1447800"/>
            <a:ext cx="5016500" cy="204470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0"/>
          <p:cNvSpPr/>
          <p:nvPr/>
        </p:nvSpPr>
        <p:spPr>
          <a:xfrm>
            <a:off x="609600" y="1447799"/>
            <a:ext cx="5016500" cy="2044699"/>
          </a:xfrm>
          <a:custGeom>
            <a:avLst/>
            <a:gdLst/>
            <a:ahLst/>
            <a:cxnLst/>
            <a:rect l="l" t="t" r="r" b="b"/>
            <a:pathLst>
              <a:path w="5016500" h="2044699">
                <a:moveTo>
                  <a:pt x="0" y="0"/>
                </a:moveTo>
                <a:lnTo>
                  <a:pt x="5016500" y="0"/>
                </a:lnTo>
                <a:lnTo>
                  <a:pt x="5016500" y="2044699"/>
                </a:lnTo>
                <a:lnTo>
                  <a:pt x="0" y="2044699"/>
                </a:lnTo>
                <a:lnTo>
                  <a:pt x="0" y="0"/>
                </a:lnTo>
                <a:close/>
              </a:path>
            </a:pathLst>
          </a:custGeom>
          <a:ln w="9525">
            <a:solidFill>
              <a:srgbClr val="000000"/>
            </a:solidFill>
          </a:ln>
        </p:spPr>
        <p:txBody>
          <a:bodyPr wrap="square" lIns="0" tIns="0" rIns="0" bIns="0" rtlCol="0">
            <a:noAutofit/>
          </a:bodyPr>
          <a:lstStyle/>
          <a:p>
            <a:endParaRPr/>
          </a:p>
        </p:txBody>
      </p:sp>
      <p:sp>
        <p:nvSpPr>
          <p:cNvPr id="15" name="object 11"/>
          <p:cNvSpPr/>
          <p:nvPr/>
        </p:nvSpPr>
        <p:spPr>
          <a:xfrm>
            <a:off x="609600" y="3741855"/>
            <a:ext cx="5956300" cy="2316558"/>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2"/>
          <p:cNvSpPr/>
          <p:nvPr/>
        </p:nvSpPr>
        <p:spPr>
          <a:xfrm>
            <a:off x="609600" y="3750771"/>
            <a:ext cx="5968198" cy="2326005"/>
          </a:xfrm>
          <a:custGeom>
            <a:avLst/>
            <a:gdLst/>
            <a:ahLst/>
            <a:cxnLst/>
            <a:rect l="l" t="t" r="r" b="b"/>
            <a:pathLst>
              <a:path w="5968198" h="2326004">
                <a:moveTo>
                  <a:pt x="0" y="0"/>
                </a:moveTo>
                <a:lnTo>
                  <a:pt x="5968198" y="0"/>
                </a:lnTo>
                <a:lnTo>
                  <a:pt x="5968198" y="2326005"/>
                </a:lnTo>
                <a:lnTo>
                  <a:pt x="0" y="2326005"/>
                </a:lnTo>
                <a:lnTo>
                  <a:pt x="0" y="0"/>
                </a:lnTo>
                <a:close/>
              </a:path>
            </a:pathLst>
          </a:custGeom>
          <a:ln w="9525">
            <a:solidFill>
              <a:srgbClr val="000000"/>
            </a:solidFill>
          </a:ln>
        </p:spPr>
        <p:txBody>
          <a:bodyPr wrap="square" lIns="0" tIns="0" rIns="0" bIns="0" rtlCol="0">
            <a:noAutofit/>
          </a:bodyPr>
          <a:lstStyle/>
          <a:p>
            <a:endParaRPr/>
          </a:p>
        </p:txBody>
      </p:sp>
      <p:sp>
        <p:nvSpPr>
          <p:cNvPr id="17" name="object 13"/>
          <p:cNvSpPr/>
          <p:nvPr/>
        </p:nvSpPr>
        <p:spPr>
          <a:xfrm>
            <a:off x="6654800" y="1308100"/>
            <a:ext cx="5029200" cy="2311400"/>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4"/>
          <p:cNvSpPr/>
          <p:nvPr/>
        </p:nvSpPr>
        <p:spPr>
          <a:xfrm>
            <a:off x="6654800" y="1308100"/>
            <a:ext cx="5029200" cy="2311399"/>
          </a:xfrm>
          <a:custGeom>
            <a:avLst/>
            <a:gdLst/>
            <a:ahLst/>
            <a:cxnLst/>
            <a:rect l="l" t="t" r="r" b="b"/>
            <a:pathLst>
              <a:path w="5029200" h="2311400">
                <a:moveTo>
                  <a:pt x="0" y="0"/>
                </a:moveTo>
                <a:lnTo>
                  <a:pt x="5029200" y="0"/>
                </a:lnTo>
                <a:lnTo>
                  <a:pt x="5029200" y="2311399"/>
                </a:lnTo>
                <a:lnTo>
                  <a:pt x="0" y="2311399"/>
                </a:lnTo>
                <a:lnTo>
                  <a:pt x="0" y="0"/>
                </a:lnTo>
                <a:close/>
              </a:path>
            </a:pathLst>
          </a:custGeom>
          <a:ln w="9525">
            <a:solidFill>
              <a:srgbClr val="000000"/>
            </a:solidFill>
          </a:ln>
        </p:spPr>
        <p:txBody>
          <a:bodyPr wrap="square" lIns="0" tIns="0" rIns="0" bIns="0" rtlCol="0">
            <a:noAutofit/>
          </a:bodyPr>
          <a:lstStyle/>
          <a:p>
            <a:endParaRPr/>
          </a:p>
        </p:txBody>
      </p:sp>
      <p:sp>
        <p:nvSpPr>
          <p:cNvPr id="22" name="object 18"/>
          <p:cNvSpPr txBox="1"/>
          <p:nvPr/>
        </p:nvSpPr>
        <p:spPr>
          <a:xfrm>
            <a:off x="7150100" y="3810000"/>
            <a:ext cx="4723946" cy="2200910"/>
          </a:xfrm>
          <a:prstGeom prst="rect">
            <a:avLst/>
          </a:prstGeom>
        </p:spPr>
        <p:txBody>
          <a:bodyPr vert="horz" wrap="square" lIns="0" tIns="0" rIns="0" bIns="0" rtlCol="0">
            <a:noAutofit/>
          </a:bodyPr>
          <a:lstStyle/>
          <a:p>
            <a:pPr marL="298450" marR="568325" indent="-285750">
              <a:lnSpc>
                <a:spcPct val="125000"/>
              </a:lnSpc>
              <a:buFont typeface="Arial" charset="0"/>
              <a:buChar char="•"/>
            </a:pPr>
            <a:r>
              <a:rPr dirty="0">
                <a:latin typeface="+mj-lt"/>
                <a:ea typeface="+mj-ea"/>
                <a:cs typeface="+mj-cs"/>
              </a:rPr>
              <a:t>Automated Service Action Scenarios for Reconstruct Data</a:t>
            </a:r>
          </a:p>
          <a:p>
            <a:pPr marL="285750" indent="-285750">
              <a:lnSpc>
                <a:spcPts val="1000"/>
              </a:lnSpc>
              <a:buFont typeface="Arial" charset="0"/>
              <a:buChar char="•"/>
            </a:pPr>
            <a:endParaRPr dirty="0">
              <a:latin typeface="+mj-lt"/>
              <a:ea typeface="+mj-ea"/>
              <a:cs typeface="+mj-cs"/>
            </a:endParaRPr>
          </a:p>
          <a:p>
            <a:pPr marL="927100" lvl="1" indent="-457200">
              <a:buFont typeface="Arial" charset="0"/>
              <a:buChar char="•"/>
              <a:tabLst>
                <a:tab pos="469265" algn="l"/>
              </a:tabLst>
            </a:pPr>
            <a:r>
              <a:rPr dirty="0">
                <a:latin typeface="+mj-lt"/>
                <a:ea typeface="+mj-ea"/>
                <a:cs typeface="+mj-cs"/>
              </a:rPr>
              <a:t>Change the number of Replica copies</a:t>
            </a:r>
          </a:p>
          <a:p>
            <a:pPr marL="927100" lvl="1" indent="-457200">
              <a:spcBef>
                <a:spcPts val="60"/>
              </a:spcBef>
              <a:buFont typeface="Arial" charset="0"/>
              <a:buChar char="•"/>
              <a:tabLst>
                <a:tab pos="469265" algn="l"/>
              </a:tabLst>
            </a:pPr>
            <a:r>
              <a:rPr dirty="0">
                <a:latin typeface="+mj-lt"/>
                <a:ea typeface="+mj-ea"/>
                <a:cs typeface="+mj-cs"/>
              </a:rPr>
              <a:t>Add new Drive or Node</a:t>
            </a:r>
          </a:p>
          <a:p>
            <a:pPr>
              <a:lnSpc>
                <a:spcPts val="650"/>
              </a:lnSpc>
              <a:spcBef>
                <a:spcPts val="9"/>
              </a:spcBef>
              <a:buClr>
                <a:srgbClr val="63A802"/>
              </a:buClr>
              <a:buFont typeface="Trebuchet MS"/>
              <a:buChar char="—"/>
            </a:pPr>
            <a:endParaRPr dirty="0">
              <a:latin typeface="+mj-lt"/>
              <a:ea typeface="+mj-ea"/>
              <a:cs typeface="+mj-cs"/>
            </a:endParaRPr>
          </a:p>
          <a:p>
            <a:pPr marL="298450" indent="-285750">
              <a:lnSpc>
                <a:spcPct val="100000"/>
              </a:lnSpc>
              <a:buFont typeface="Arial" charset="0"/>
              <a:buChar char="•"/>
            </a:pPr>
            <a:r>
              <a:rPr dirty="0">
                <a:latin typeface="+mj-lt"/>
                <a:ea typeface="+mj-ea"/>
                <a:cs typeface="+mj-cs"/>
              </a:rPr>
              <a:t>Objective</a:t>
            </a:r>
          </a:p>
          <a:p>
            <a:pPr marL="285750" indent="-285750">
              <a:lnSpc>
                <a:spcPts val="1000"/>
              </a:lnSpc>
              <a:buFont typeface="Arial" charset="0"/>
              <a:buChar char="•"/>
            </a:pPr>
            <a:endParaRPr dirty="0">
              <a:latin typeface="+mj-lt"/>
              <a:ea typeface="+mj-ea"/>
              <a:cs typeface="+mj-cs"/>
            </a:endParaRPr>
          </a:p>
          <a:p>
            <a:pPr marL="927100" lvl="1" indent="-457200">
              <a:lnSpc>
                <a:spcPct val="100000"/>
              </a:lnSpc>
              <a:buFont typeface="Arial" charset="0"/>
              <a:buChar char="•"/>
              <a:tabLst>
                <a:tab pos="469265" algn="l"/>
              </a:tabLst>
            </a:pPr>
            <a:r>
              <a:rPr dirty="0">
                <a:latin typeface="+mj-lt"/>
                <a:ea typeface="+mj-ea"/>
                <a:cs typeface="+mj-cs"/>
              </a:rPr>
              <a:t>Protect wide striping</a:t>
            </a:r>
          </a:p>
        </p:txBody>
      </p:sp>
    </p:spTree>
    <p:extLst>
      <p:ext uri="{BB962C8B-B14F-4D97-AF65-F5344CB8AC3E}">
        <p14:creationId xmlns:p14="http://schemas.microsoft.com/office/powerpoint/2010/main" val="1639439818"/>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Reconstruct (2)</a:t>
            </a:r>
            <a:endParaRPr lang="en-US" dirty="0">
              <a:solidFill>
                <a:schemeClr val="tx1"/>
              </a:solidFill>
            </a:endParaRPr>
          </a:p>
        </p:txBody>
      </p:sp>
      <p:sp>
        <p:nvSpPr>
          <p:cNvPr id="4" name="Rectangle 2"/>
          <p:cNvSpPr>
            <a:spLocks/>
          </p:cNvSpPr>
          <p:nvPr/>
        </p:nvSpPr>
        <p:spPr bwMode="auto">
          <a:xfrm>
            <a:off x="415924" y="1560513"/>
            <a:ext cx="11255375" cy="42216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723900" lvl="1" indent="-342900">
              <a:lnSpc>
                <a:spcPct val="150000"/>
              </a:lnSpc>
              <a:buSzPct val="100000"/>
              <a:buFont typeface="Arial"/>
              <a:buChar char="•"/>
              <a:defRPr/>
            </a:pPr>
            <a:r>
              <a:rPr lang="en-US" altLang="zh-CN" sz="2000" dirty="0">
                <a:latin typeface="+mj-lt"/>
                <a:ea typeface="+mj-ea"/>
                <a:cs typeface="+mj-cs"/>
                <a:sym typeface="Pirulen Rg" charset="0"/>
              </a:rPr>
              <a:t>Data reconstruction is capacity intensive. Object Manager limits how concurrent reconstructs can take place and avoids pushing storage pools above 75% utilization. If data reconstruction cannot be achieved due to a lack of capacity, then Object Manager will delay the migration until more storage becomes available.</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For example, if your original configuration is 2TB and you are increasing from two to three replica copies, your new configuration will require 3TB of capacity. During reconstruction, you will need at least 5TB of capacity to support the increase in replica copies. Once reconstruction completes, the 2TB from the original configuration is freed.</a:t>
            </a:r>
          </a:p>
          <a:p>
            <a:pPr marL="342900" indent="-342900">
              <a:lnSpc>
                <a:spcPct val="150000"/>
              </a:lnSpc>
              <a:buSzPct val="100000"/>
              <a:buFont typeface="Arial"/>
              <a:buChar char="•"/>
              <a:defRPr/>
            </a:pP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1882462710"/>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Reconstruct (3)</a:t>
            </a:r>
            <a:endParaRPr lang="en-US" dirty="0">
              <a:solidFill>
                <a:schemeClr val="tx1"/>
              </a:solidFill>
            </a:endParaRPr>
          </a:p>
        </p:txBody>
      </p:sp>
      <p:sp>
        <p:nvSpPr>
          <p:cNvPr id="7" name="Rectangle 2"/>
          <p:cNvSpPr>
            <a:spLocks/>
          </p:cNvSpPr>
          <p:nvPr/>
        </p:nvSpPr>
        <p:spPr bwMode="auto">
          <a:xfrm>
            <a:off x="400050" y="1298575"/>
            <a:ext cx="5607050" cy="33239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There are six HDDs and two replica copies (originally), meaning there are three stripe sets.</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File A has six members and replicas (A1-r1, A1-r2, A2-r1, A2-r2, A3-r1, A3-r2) striped across nodes X, Y, and Z—the original configuration consists of three stripes (A1, A2, A3) with 2-way mirroring (-r1, -r2).</a:t>
            </a:r>
          </a:p>
        </p:txBody>
      </p:sp>
      <p:sp>
        <p:nvSpPr>
          <p:cNvPr id="8" name="Rectangle 4"/>
          <p:cNvSpPr>
            <a:spLocks/>
          </p:cNvSpPr>
          <p:nvPr/>
        </p:nvSpPr>
        <p:spPr bwMode="auto">
          <a:xfrm>
            <a:off x="357188" y="4446588"/>
            <a:ext cx="11101387" cy="19389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The mirroring policy for a cluster containing nodes X, Y, and Z has been changed from 2-way mirroring to 3-way mirroring.</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Because no additional disks have been added, the stripe width decreases from three to two.</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Due to the large amount of data to be re-mirrored, the data is reconstructed rather than relocated.</a:t>
            </a:r>
          </a:p>
        </p:txBody>
      </p:sp>
      <p:pic>
        <p:nvPicPr>
          <p:cNvPr id="9"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27713" y="1093788"/>
            <a:ext cx="6224587" cy="31924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206462438"/>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Reconstruct (4)</a:t>
            </a:r>
            <a:endParaRPr lang="en-US" dirty="0">
              <a:solidFill>
                <a:schemeClr val="tx1"/>
              </a:solidFill>
            </a:endParaRPr>
          </a:p>
        </p:txBody>
      </p:sp>
      <p:sp>
        <p:nvSpPr>
          <p:cNvPr id="4" name="Rectangle 2"/>
          <p:cNvSpPr>
            <a:spLocks/>
          </p:cNvSpPr>
          <p:nvPr/>
        </p:nvSpPr>
        <p:spPr bwMode="auto">
          <a:xfrm>
            <a:off x="415924" y="1560513"/>
            <a:ext cx="11255375" cy="37600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Arial"/>
              <a:buChar char="•"/>
              <a:defRPr/>
            </a:pP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Object Manager creates the new data configuration and begins rebuilding the data.</a:t>
            </a:r>
          </a:p>
          <a:p>
            <a:pPr marL="342900" indent="-342900">
              <a:lnSpc>
                <a:spcPct val="150000"/>
              </a:lnSpc>
              <a:buSzPct val="100000"/>
              <a:buFont typeface="Arial"/>
              <a:buChar char="•"/>
              <a:defRPr/>
            </a:pPr>
            <a:r>
              <a:rPr lang="en-US" altLang="zh-CN" sz="2000" dirty="0">
                <a:latin typeface="+mj-lt"/>
                <a:ea typeface="+mj-ea"/>
                <a:cs typeface="+mj-cs"/>
                <a:sym typeface="Pirulen Rg" charset="0"/>
              </a:rPr>
              <a:t>In the new configuration, file A is restriped and mirrored across nodes X, Y, and Z. Stripe width decreases from three to two.</a:t>
            </a:r>
          </a:p>
          <a:p>
            <a:pPr marL="342900" indent="-342900">
              <a:lnSpc>
                <a:spcPct val="150000"/>
              </a:lnSpc>
              <a:buSzPct val="100000"/>
              <a:buFont typeface="Arial"/>
              <a:buChar char="•"/>
              <a:defRPr/>
            </a:pPr>
            <a:r>
              <a:rPr lang="en-US" altLang="zh-CN" sz="2000" dirty="0">
                <a:latin typeface="+mj-lt"/>
                <a:ea typeface="+mj-ea"/>
                <a:cs typeface="+mj-cs"/>
                <a:sym typeface="Pirulen Rg" charset="0"/>
              </a:rPr>
              <a:t>I/O continues on the original configuration while data is synced between the original and new configurations. While data is syncing, the new configuration is marked as stale.</a:t>
            </a:r>
          </a:p>
          <a:p>
            <a:pPr marL="342900" indent="-342900">
              <a:lnSpc>
                <a:spcPct val="150000"/>
              </a:lnSpc>
              <a:buSzPct val="100000"/>
              <a:buFont typeface="Arial"/>
              <a:buChar char="•"/>
              <a:defRPr/>
            </a:pPr>
            <a:r>
              <a:rPr lang="en-US" altLang="zh-CN" sz="2000" dirty="0">
                <a:latin typeface="+mj-lt"/>
                <a:ea typeface="+mj-ea"/>
                <a:cs typeface="+mj-cs"/>
                <a:sym typeface="Pirulen Rg" charset="0"/>
              </a:rPr>
              <a:t>Once the data sync has completed,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Object Manager transfers all I/O to the new configuration and removes the original configuration.</a:t>
            </a:r>
          </a:p>
          <a:p>
            <a:pPr marL="342900" indent="-342900">
              <a:lnSpc>
                <a:spcPct val="150000"/>
              </a:lnSpc>
              <a:buSzPct val="100000"/>
              <a:buFont typeface="Arial"/>
              <a:buChar char="•"/>
              <a:defRPr/>
            </a:pP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3373193353"/>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Automatic Rebalance – Add / Replace Disk or Node</a:t>
            </a:r>
            <a:endParaRPr lang="en-US" dirty="0">
              <a:solidFill>
                <a:schemeClr val="tx1"/>
              </a:solidFill>
            </a:endParaRPr>
          </a:p>
        </p:txBody>
      </p:sp>
      <p:pic>
        <p:nvPicPr>
          <p:cNvPr id="7" name="Content Placeholder 3"/>
          <p:cNvPicPr>
            <a:picLocks/>
          </p:cNvPicPr>
          <p:nvPr/>
        </p:nvPicPr>
        <p:blipFill>
          <a:blip r:embed="rId3">
            <a:extLst>
              <a:ext uri="{28A0092B-C50C-407E-A947-70E740481C1C}">
                <a14:useLocalDpi xmlns:a14="http://schemas.microsoft.com/office/drawing/2010/main" val="0"/>
              </a:ext>
            </a:extLst>
          </a:blip>
          <a:stretch>
            <a:fillRect/>
          </a:stretch>
        </p:blipFill>
        <p:spPr>
          <a:xfrm>
            <a:off x="838199" y="1389705"/>
            <a:ext cx="5514975" cy="4785670"/>
          </a:xfrm>
          <a:prstGeom prst="rect">
            <a:avLst/>
          </a:prstGeom>
          <a:ln w="38100">
            <a:solidFill>
              <a:srgbClr val="1F4E79"/>
            </a:solidFill>
          </a:ln>
        </p:spPr>
      </p:pic>
      <p:sp>
        <p:nvSpPr>
          <p:cNvPr id="8" name="Content Placeholder 4"/>
          <p:cNvSpPr txBox="1">
            <a:spLocks/>
          </p:cNvSpPr>
          <p:nvPr/>
        </p:nvSpPr>
        <p:spPr>
          <a:xfrm>
            <a:off x="7016435" y="1257111"/>
            <a:ext cx="4689695" cy="4994464"/>
          </a:xfrm>
          <a:prstGeom prst="rect">
            <a:avLst/>
          </a:prstGeom>
          <a:ln>
            <a:noFill/>
          </a:ln>
        </p:spPr>
        <p:txBody>
          <a:bodyPr vert="horz" lIns="91440" tIns="45720" rIns="91440" bIns="45720" rtlCol="0">
            <a:normAutofit fontScale="70000" lnSpcReduction="20000"/>
          </a:bodyPr>
          <a:lstStyle>
            <a:lvl1pPr marL="463539" indent="-463539" algn="l" defTabSz="914377" rtl="0" eaLnBrk="1" latinLnBrk="0" hangingPunct="1">
              <a:lnSpc>
                <a:spcPct val="90000"/>
              </a:lnSpc>
              <a:spcBef>
                <a:spcPts val="1000"/>
              </a:spcBef>
              <a:buClr>
                <a:srgbClr val="63A802"/>
              </a:buClr>
              <a:buFontTx/>
              <a:buBlip>
                <a:blip r:embed="rId4"/>
              </a:buBlip>
              <a:defRPr sz="2400" kern="1200" baseline="0">
                <a:solidFill>
                  <a:schemeClr val="tx1">
                    <a:lumMod val="75000"/>
                    <a:lumOff val="25000"/>
                  </a:schemeClr>
                </a:solidFill>
                <a:latin typeface="+mn-lt"/>
                <a:ea typeface="+mn-ea"/>
                <a:cs typeface="+mn-cs"/>
              </a:defRPr>
            </a:lvl1pPr>
            <a:lvl2pPr marL="914377" indent="-457189" algn="l" defTabSz="914377" rtl="0" eaLnBrk="1" latinLnBrk="0" hangingPunct="1">
              <a:lnSpc>
                <a:spcPct val="90000"/>
              </a:lnSpc>
              <a:spcBef>
                <a:spcPts val="500"/>
              </a:spcBef>
              <a:buClr>
                <a:srgbClr val="63A802"/>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baseline="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baseline="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baseline="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4000"/>
              </a:lnSpc>
              <a:spcBef>
                <a:spcPts val="1200"/>
              </a:spcBef>
              <a:buClrTx/>
              <a:buFont typeface="Arial" charset="0"/>
              <a:buChar char="•"/>
            </a:pPr>
            <a:r>
              <a:rPr lang="en-US" dirty="0">
                <a:latin typeface="+mj-lt"/>
              </a:rPr>
              <a:t>Disk or Node Failure</a:t>
            </a:r>
          </a:p>
          <a:p>
            <a:pPr marL="577850" indent="-342900">
              <a:lnSpc>
                <a:spcPct val="134000"/>
              </a:lnSpc>
              <a:spcBef>
                <a:spcPts val="1200"/>
              </a:spcBef>
              <a:buClrTx/>
              <a:buFont typeface="Arial" charset="0"/>
              <a:buChar char="•"/>
            </a:pPr>
            <a:r>
              <a:rPr lang="en-US" dirty="0">
                <a:latin typeface="+mj-lt"/>
              </a:rPr>
              <a:t>Negligible Degradation to Performance</a:t>
            </a:r>
          </a:p>
          <a:p>
            <a:pPr marL="577850" indent="-342900">
              <a:lnSpc>
                <a:spcPct val="134000"/>
              </a:lnSpc>
              <a:spcBef>
                <a:spcPts val="1200"/>
              </a:spcBef>
              <a:buClrTx/>
              <a:buFont typeface="Arial" charset="0"/>
              <a:buChar char="•"/>
            </a:pPr>
            <a:r>
              <a:rPr lang="en-US" dirty="0">
                <a:latin typeface="+mj-lt"/>
              </a:rPr>
              <a:t>Automatically Copy Data to different disk in the Cluster</a:t>
            </a:r>
          </a:p>
          <a:p>
            <a:pPr marL="577850" indent="-342900">
              <a:lnSpc>
                <a:spcPct val="134000"/>
              </a:lnSpc>
              <a:spcBef>
                <a:spcPts val="1200"/>
              </a:spcBef>
              <a:buClrTx/>
              <a:buFont typeface="Arial" charset="0"/>
              <a:buChar char="•"/>
            </a:pPr>
            <a:r>
              <a:rPr lang="en-US" dirty="0">
                <a:latin typeface="+mj-lt"/>
              </a:rPr>
              <a:t>Entire Cluster is a Spare Cluster</a:t>
            </a:r>
          </a:p>
          <a:p>
            <a:pPr>
              <a:lnSpc>
                <a:spcPct val="134000"/>
              </a:lnSpc>
              <a:spcBef>
                <a:spcPts val="1200"/>
              </a:spcBef>
              <a:buClrTx/>
              <a:buFont typeface="Arial" charset="0"/>
              <a:buChar char="•"/>
            </a:pPr>
            <a:r>
              <a:rPr lang="en-US" dirty="0">
                <a:latin typeface="+mj-lt"/>
              </a:rPr>
              <a:t>Disk or Node Addition</a:t>
            </a:r>
          </a:p>
          <a:p>
            <a:pPr marL="577850" indent="-342900">
              <a:lnSpc>
                <a:spcPct val="134000"/>
              </a:lnSpc>
              <a:spcBef>
                <a:spcPts val="1200"/>
              </a:spcBef>
              <a:buClrTx/>
              <a:buFont typeface="Arial" charset="0"/>
              <a:buChar char="•"/>
            </a:pPr>
            <a:r>
              <a:rPr lang="en-US" dirty="0">
                <a:latin typeface="+mj-lt"/>
              </a:rPr>
              <a:t>Automatic Rebalance</a:t>
            </a:r>
          </a:p>
          <a:p>
            <a:pPr>
              <a:lnSpc>
                <a:spcPct val="134000"/>
              </a:lnSpc>
              <a:spcBef>
                <a:spcPts val="1200"/>
              </a:spcBef>
              <a:buClrTx/>
              <a:buFont typeface="Arial" charset="0"/>
              <a:buChar char="•"/>
            </a:pPr>
            <a:r>
              <a:rPr lang="en-US" dirty="0" err="1">
                <a:latin typeface="+mj-lt"/>
              </a:rPr>
              <a:t>QoS</a:t>
            </a:r>
            <a:r>
              <a:rPr lang="en-US" dirty="0">
                <a:latin typeface="+mj-lt"/>
              </a:rPr>
              <a:t> </a:t>
            </a:r>
          </a:p>
          <a:p>
            <a:pPr marL="569913" indent="-342900">
              <a:lnSpc>
                <a:spcPct val="134000"/>
              </a:lnSpc>
              <a:spcBef>
                <a:spcPts val="1200"/>
              </a:spcBef>
              <a:buClrTx/>
              <a:buFont typeface="Arial" charset="0"/>
              <a:buChar char="•"/>
            </a:pPr>
            <a:r>
              <a:rPr lang="en-US" dirty="0">
                <a:latin typeface="+mj-lt"/>
              </a:rPr>
              <a:t>Ability to throttle the number of rebuilds</a:t>
            </a:r>
          </a:p>
          <a:p>
            <a:pPr marL="569913" indent="-342900">
              <a:lnSpc>
                <a:spcPct val="134000"/>
              </a:lnSpc>
              <a:spcBef>
                <a:spcPts val="1200"/>
              </a:spcBef>
              <a:buClrTx/>
              <a:buFont typeface="Arial" charset="0"/>
              <a:buChar char="•"/>
            </a:pPr>
            <a:r>
              <a:rPr lang="en-US" dirty="0">
                <a:latin typeface="+mj-lt"/>
              </a:rPr>
              <a:t>Default to lower priority than production IO</a:t>
            </a:r>
          </a:p>
          <a:p>
            <a:pPr marL="569913" indent="-342900">
              <a:lnSpc>
                <a:spcPct val="134000"/>
              </a:lnSpc>
              <a:spcBef>
                <a:spcPts val="1200"/>
              </a:spcBef>
              <a:buClrTx/>
              <a:buFont typeface="Arial" charset="0"/>
              <a:buChar char="•"/>
            </a:pPr>
            <a:r>
              <a:rPr lang="en-US" dirty="0">
                <a:latin typeface="+mj-lt"/>
              </a:rPr>
              <a:t>Minimize data movement</a:t>
            </a:r>
          </a:p>
        </p:txBody>
      </p:sp>
    </p:spTree>
    <p:extLst>
      <p:ext uri="{BB962C8B-B14F-4D97-AF65-F5344CB8AC3E}">
        <p14:creationId xmlns:p14="http://schemas.microsoft.com/office/powerpoint/2010/main" val="1609315697"/>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Data Re-layout Summary</a:t>
            </a:r>
            <a:endParaRPr lang="en-US" dirty="0">
              <a:solidFill>
                <a:schemeClr val="tx1"/>
              </a:solidFill>
            </a:endParaRPr>
          </a:p>
        </p:txBody>
      </p:sp>
      <p:pic>
        <p:nvPicPr>
          <p:cNvPr id="5"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88" y="1282700"/>
            <a:ext cx="9153525" cy="4905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678673821"/>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3032" y="2715260"/>
            <a:ext cx="3858768" cy="875763"/>
          </a:xfrm>
          <a:prstGeom prst="rect">
            <a:avLst/>
          </a:prstGeom>
        </p:spPr>
        <p:txBody>
          <a:bodyPr anchor="ctr">
            <a:normAutofit fontScale="90000"/>
          </a:bodyPr>
          <a:lstStyle/>
          <a:p>
            <a:pPr marL="58737" indent="0"/>
            <a:r>
              <a:rPr lang="en-US" altLang="zh-CN" i="1" dirty="0" err="1">
                <a:solidFill>
                  <a:schemeClr val="tx1"/>
                </a:solidFill>
              </a:rPr>
              <a:t>Maxta</a:t>
            </a:r>
            <a:r>
              <a:rPr lang="en-US" altLang="zh-CN" i="1" dirty="0">
                <a:solidFill>
                  <a:schemeClr val="tx1"/>
                </a:solidFill>
              </a:rPr>
              <a:t> Management</a:t>
            </a:r>
            <a:endParaRPr lang="en-US" altLang="zh-CN" dirty="0">
              <a:solidFill>
                <a:schemeClr val="tx1"/>
              </a:solidFill>
            </a:endParaRPr>
          </a:p>
        </p:txBody>
      </p:sp>
    </p:spTree>
    <p:extLst>
      <p:ext uri="{BB962C8B-B14F-4D97-AF65-F5344CB8AC3E}">
        <p14:creationId xmlns:p14="http://schemas.microsoft.com/office/powerpoint/2010/main" val="223439864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Management Service</a:t>
            </a:r>
            <a:endParaRPr lang="en-US" dirty="0">
              <a:solidFill>
                <a:schemeClr val="tx1"/>
              </a:solidFill>
            </a:endParaRPr>
          </a:p>
        </p:txBody>
      </p:sp>
      <p:sp>
        <p:nvSpPr>
          <p:cNvPr id="7" name="Content Placeholder 2"/>
          <p:cNvSpPr txBox="1">
            <a:spLocks/>
          </p:cNvSpPr>
          <p:nvPr/>
        </p:nvSpPr>
        <p:spPr>
          <a:xfrm>
            <a:off x="800100" y="1171125"/>
            <a:ext cx="10515600" cy="4351338"/>
          </a:xfrm>
          <a:prstGeom prst="rect">
            <a:avLst/>
          </a:prstGeom>
        </p:spPr>
        <p:txBody>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Tx/>
              <a:buFont typeface="Arial" charset="0"/>
              <a:buChar char="•"/>
              <a:defRPr/>
            </a:pPr>
            <a:r>
              <a:rPr lang="en-US" altLang="zh-CN" sz="2000" dirty="0">
                <a:solidFill>
                  <a:schemeClr val="tx1"/>
                </a:solidFill>
                <a:latin typeface="+mj-lt"/>
                <a:ea typeface="+mj-ea"/>
                <a:cs typeface="+mj-cs"/>
                <a:sym typeface="Pirulen Rg" charset="0"/>
              </a:rPr>
              <a:t>Management service </a:t>
            </a:r>
          </a:p>
          <a:p>
            <a:pPr marL="723900" lvl="1" indent="-342900">
              <a:lnSpc>
                <a:spcPct val="150000"/>
              </a:lnSpc>
              <a:buClrTx/>
              <a:buSzPct val="100000"/>
              <a:buFont typeface="Arial" charset="0"/>
              <a:buChar char="•"/>
              <a:defRPr/>
            </a:pPr>
            <a:r>
              <a:rPr lang="en-US" altLang="zh-CN" dirty="0">
                <a:solidFill>
                  <a:schemeClr val="tx1"/>
                </a:solidFill>
                <a:latin typeface="+mj-lt"/>
                <a:ea typeface="+mj-ea"/>
                <a:cs typeface="+mj-cs"/>
                <a:sym typeface="Pirulen Rg" charset="0"/>
              </a:rPr>
              <a:t>A gateway to </a:t>
            </a:r>
            <a:r>
              <a:rPr lang="en-US" altLang="zh-CN" dirty="0" err="1">
                <a:solidFill>
                  <a:schemeClr val="tx1"/>
                </a:solidFill>
                <a:latin typeface="+mj-lt"/>
                <a:ea typeface="+mj-ea"/>
                <a:cs typeface="+mj-cs"/>
                <a:sym typeface="Pirulen Rg" charset="0"/>
              </a:rPr>
              <a:t>MxSP</a:t>
            </a:r>
            <a:endParaRPr lang="en-US" altLang="zh-CN" dirty="0">
              <a:solidFill>
                <a:schemeClr val="tx1"/>
              </a:solidFill>
              <a:latin typeface="+mj-lt"/>
              <a:ea typeface="+mj-ea"/>
              <a:cs typeface="+mj-cs"/>
              <a:sym typeface="Pirulen Rg" charset="0"/>
            </a:endParaRPr>
          </a:p>
          <a:p>
            <a:pPr marL="723900" lvl="1" indent="-342900">
              <a:lnSpc>
                <a:spcPct val="150000"/>
              </a:lnSpc>
              <a:buClrTx/>
              <a:buSzPct val="100000"/>
              <a:buFont typeface="Arial" charset="0"/>
              <a:buChar char="•"/>
              <a:defRPr/>
            </a:pPr>
            <a:r>
              <a:rPr lang="en-US" altLang="zh-CN" dirty="0">
                <a:solidFill>
                  <a:schemeClr val="tx1"/>
                </a:solidFill>
                <a:latin typeface="+mj-lt"/>
                <a:ea typeface="+mj-ea"/>
                <a:cs typeface="+mj-cs"/>
                <a:sym typeface="Pirulen Rg" charset="0"/>
              </a:rPr>
              <a:t>Establish SSH connections the other CVM</a:t>
            </a:r>
          </a:p>
          <a:p>
            <a:pPr marL="723900" lvl="1" indent="-342900">
              <a:lnSpc>
                <a:spcPct val="150000"/>
              </a:lnSpc>
              <a:buClrTx/>
              <a:buSzPct val="100000"/>
              <a:buFont typeface="Arial" charset="0"/>
              <a:buChar char="•"/>
              <a:defRPr/>
            </a:pPr>
            <a:r>
              <a:rPr lang="en-US" altLang="zh-CN" dirty="0">
                <a:solidFill>
                  <a:schemeClr val="tx1"/>
                </a:solidFill>
                <a:latin typeface="+mj-lt"/>
                <a:ea typeface="+mj-ea"/>
                <a:cs typeface="+mj-cs"/>
                <a:sym typeface="Pirulen Rg" charset="0"/>
              </a:rPr>
              <a:t>Stateless (its state is contained in the unified namespace)</a:t>
            </a:r>
          </a:p>
          <a:p>
            <a:pPr>
              <a:lnSpc>
                <a:spcPct val="150000"/>
              </a:lnSpc>
              <a:buClrTx/>
              <a:buFont typeface="Arial" charset="0"/>
              <a:buChar char="•"/>
              <a:defRPr/>
            </a:pPr>
            <a:r>
              <a:rPr lang="en-US" altLang="zh-CN" sz="2000" dirty="0">
                <a:solidFill>
                  <a:schemeClr val="tx1"/>
                </a:solidFill>
                <a:latin typeface="+mj-lt"/>
                <a:ea typeface="+mj-ea"/>
                <a:cs typeface="+mj-cs"/>
                <a:sym typeface="Pirulen Rg" charset="0"/>
              </a:rPr>
              <a:t>CLI and REST APIs</a:t>
            </a:r>
          </a:p>
          <a:p>
            <a:pPr marL="723900" lvl="1" indent="-342900">
              <a:lnSpc>
                <a:spcPct val="150000"/>
              </a:lnSpc>
              <a:buClrTx/>
              <a:buSzPct val="100000"/>
              <a:buFont typeface="Arial" charset="0"/>
              <a:buChar char="•"/>
              <a:defRPr/>
            </a:pPr>
            <a:r>
              <a:rPr lang="en-US" altLang="zh-CN" dirty="0">
                <a:solidFill>
                  <a:schemeClr val="tx1"/>
                </a:solidFill>
                <a:latin typeface="+mj-lt"/>
                <a:ea typeface="+mj-ea"/>
                <a:cs typeface="+mj-cs"/>
                <a:sym typeface="Pirulen Rg" charset="0"/>
              </a:rPr>
              <a:t>Leverage to facilitate cluster management tasks</a:t>
            </a:r>
          </a:p>
          <a:p>
            <a:pPr>
              <a:lnSpc>
                <a:spcPct val="150000"/>
              </a:lnSpc>
              <a:buClrTx/>
              <a:buFont typeface="Arial" charset="0"/>
              <a:buChar char="•"/>
              <a:defRPr/>
            </a:pPr>
            <a:r>
              <a:rPr lang="en-US" altLang="zh-CN" sz="2000" dirty="0" err="1">
                <a:solidFill>
                  <a:schemeClr val="tx1"/>
                </a:solidFill>
                <a:latin typeface="+mj-lt"/>
                <a:ea typeface="+mj-ea"/>
                <a:cs typeface="+mj-cs"/>
                <a:sym typeface="Pirulen Rg" charset="0"/>
              </a:rPr>
              <a:t>MxCloudConnect</a:t>
            </a:r>
            <a:endParaRPr lang="en-US" altLang="zh-CN" sz="2000" dirty="0">
              <a:solidFill>
                <a:schemeClr val="tx1"/>
              </a:solidFill>
              <a:latin typeface="+mj-lt"/>
              <a:ea typeface="+mj-ea"/>
              <a:cs typeface="+mj-cs"/>
              <a:sym typeface="Pirulen Rg" charset="0"/>
            </a:endParaRPr>
          </a:p>
          <a:p>
            <a:pPr marL="723900" lvl="1" indent="-342900">
              <a:lnSpc>
                <a:spcPct val="150000"/>
              </a:lnSpc>
              <a:buClrTx/>
              <a:buSzPct val="100000"/>
              <a:buFont typeface="Arial" charset="0"/>
              <a:buChar char="•"/>
              <a:defRPr/>
            </a:pPr>
            <a:r>
              <a:rPr lang="en-US" altLang="zh-CN" dirty="0">
                <a:solidFill>
                  <a:schemeClr val="tx1"/>
                </a:solidFill>
                <a:latin typeface="+mj-lt"/>
                <a:ea typeface="+mj-ea"/>
                <a:cs typeface="+mj-cs"/>
                <a:sym typeface="Pirulen Rg" charset="0"/>
              </a:rPr>
              <a:t>A cloud based proactive reporting and alerting system which is included as part of the standard </a:t>
            </a:r>
            <a:r>
              <a:rPr lang="en-US" altLang="zh-CN" dirty="0" err="1">
                <a:solidFill>
                  <a:schemeClr val="tx1"/>
                </a:solidFill>
                <a:latin typeface="+mj-lt"/>
                <a:ea typeface="+mj-ea"/>
                <a:cs typeface="+mj-cs"/>
                <a:sym typeface="Pirulen Rg" charset="0"/>
              </a:rPr>
              <a:t>MxSP</a:t>
            </a:r>
            <a:r>
              <a:rPr lang="en-US" altLang="zh-CN" dirty="0">
                <a:solidFill>
                  <a:schemeClr val="tx1"/>
                </a:solidFill>
                <a:latin typeface="+mj-lt"/>
                <a:ea typeface="+mj-ea"/>
                <a:cs typeface="+mj-cs"/>
                <a:sym typeface="Pirulen Rg" charset="0"/>
              </a:rPr>
              <a:t> installation. </a:t>
            </a:r>
          </a:p>
        </p:txBody>
      </p:sp>
    </p:spTree>
    <p:extLst>
      <p:ext uri="{BB962C8B-B14F-4D97-AF65-F5344CB8AC3E}">
        <p14:creationId xmlns:p14="http://schemas.microsoft.com/office/powerpoint/2010/main" val="2778159175"/>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VM-Centric Management</a:t>
            </a:r>
            <a:endParaRPr lang="en-US" dirty="0">
              <a:solidFill>
                <a:schemeClr val="tx1"/>
              </a:solidFill>
            </a:endParaRPr>
          </a:p>
        </p:txBody>
      </p:sp>
      <p:sp>
        <p:nvSpPr>
          <p:cNvPr id="7" name="Rectangle 2"/>
          <p:cNvSpPr/>
          <p:nvPr/>
        </p:nvSpPr>
        <p:spPr>
          <a:xfrm>
            <a:off x="6848475" y="1704975"/>
            <a:ext cx="5124450" cy="3362325"/>
          </a:xfrm>
          <a:prstGeom prst="rect">
            <a:avLst/>
          </a:prstGeom>
          <a:solidFill>
            <a:schemeClr val="bg1"/>
          </a:solidFill>
          <a:ln w="3810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4"/>
          <p:cNvSpPr txBox="1">
            <a:spLocks/>
          </p:cNvSpPr>
          <p:nvPr/>
        </p:nvSpPr>
        <p:spPr>
          <a:xfrm>
            <a:off x="838201" y="1336224"/>
            <a:ext cx="5473708" cy="4791859"/>
          </a:xfrm>
          <a:prstGeom prst="rect">
            <a:avLst/>
          </a:prstGeom>
        </p:spPr>
        <p:txBody>
          <a:bodyPr>
            <a:norm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buClrTx/>
              <a:buFont typeface="Arial" charset="0"/>
              <a:buChar char="•"/>
            </a:pPr>
            <a:r>
              <a:rPr lang="en-US" dirty="0">
                <a:solidFill>
                  <a:schemeClr val="tx1"/>
                </a:solidFill>
                <a:latin typeface="+mj-lt"/>
                <a:ea typeface="+mj-ea"/>
                <a:cs typeface="+mj-cs"/>
              </a:rPr>
              <a:t>Manage VMs and Not Storage</a:t>
            </a:r>
          </a:p>
          <a:p>
            <a:pPr>
              <a:lnSpc>
                <a:spcPct val="100000"/>
              </a:lnSpc>
              <a:spcBef>
                <a:spcPts val="600"/>
              </a:spcBef>
              <a:buClrTx/>
              <a:buFont typeface="Arial" charset="0"/>
              <a:buChar char="•"/>
            </a:pPr>
            <a:endParaRPr lang="en-US" dirty="0">
              <a:solidFill>
                <a:schemeClr val="tx1"/>
              </a:solidFill>
              <a:latin typeface="+mj-lt"/>
              <a:ea typeface="+mj-ea"/>
              <a:cs typeface="+mj-cs"/>
            </a:endParaRPr>
          </a:p>
          <a:p>
            <a:pPr>
              <a:lnSpc>
                <a:spcPct val="100000"/>
              </a:lnSpc>
              <a:spcBef>
                <a:spcPts val="600"/>
              </a:spcBef>
              <a:buClrTx/>
              <a:buFont typeface="Arial" charset="0"/>
              <a:buChar char="•"/>
            </a:pPr>
            <a:r>
              <a:rPr lang="en-US" dirty="0">
                <a:solidFill>
                  <a:schemeClr val="tx1"/>
                </a:solidFill>
                <a:latin typeface="+mj-lt"/>
                <a:ea typeface="+mj-ea"/>
                <a:cs typeface="+mj-cs"/>
              </a:rPr>
              <a:t>No LUNs, Volumes, RAID Group to Manage</a:t>
            </a:r>
          </a:p>
          <a:p>
            <a:pPr>
              <a:lnSpc>
                <a:spcPct val="100000"/>
              </a:lnSpc>
              <a:spcBef>
                <a:spcPts val="600"/>
              </a:spcBef>
              <a:buClrTx/>
              <a:buFont typeface="Arial" charset="0"/>
              <a:buChar char="•"/>
            </a:pPr>
            <a:endParaRPr lang="en-US" dirty="0">
              <a:solidFill>
                <a:schemeClr val="tx1"/>
              </a:solidFill>
              <a:latin typeface="+mj-lt"/>
              <a:ea typeface="+mj-ea"/>
              <a:cs typeface="+mj-cs"/>
            </a:endParaRPr>
          </a:p>
          <a:p>
            <a:pPr>
              <a:lnSpc>
                <a:spcPct val="100000"/>
              </a:lnSpc>
              <a:spcBef>
                <a:spcPts val="600"/>
              </a:spcBef>
              <a:buClrTx/>
              <a:buFont typeface="Arial" charset="0"/>
              <a:buChar char="•"/>
            </a:pPr>
            <a:r>
              <a:rPr lang="en-US" dirty="0">
                <a:solidFill>
                  <a:schemeClr val="tx1"/>
                </a:solidFill>
                <a:latin typeface="+mj-lt"/>
                <a:ea typeface="+mj-ea"/>
                <a:cs typeface="+mj-cs"/>
              </a:rPr>
              <a:t>Eliminate the Complexities of LUN Masking, Zoning</a:t>
            </a:r>
          </a:p>
          <a:p>
            <a:pPr>
              <a:lnSpc>
                <a:spcPct val="100000"/>
              </a:lnSpc>
              <a:spcBef>
                <a:spcPts val="600"/>
              </a:spcBef>
              <a:buClrTx/>
              <a:buFont typeface="Arial" charset="0"/>
              <a:buChar char="•"/>
            </a:pPr>
            <a:endParaRPr lang="en-US" dirty="0">
              <a:solidFill>
                <a:schemeClr val="tx1"/>
              </a:solidFill>
              <a:latin typeface="+mj-lt"/>
              <a:ea typeface="+mj-ea"/>
              <a:cs typeface="+mj-cs"/>
            </a:endParaRPr>
          </a:p>
          <a:p>
            <a:pPr>
              <a:lnSpc>
                <a:spcPct val="100000"/>
              </a:lnSpc>
              <a:spcBef>
                <a:spcPts val="600"/>
              </a:spcBef>
              <a:buClrTx/>
              <a:buFont typeface="Arial" charset="0"/>
              <a:buChar char="•"/>
            </a:pPr>
            <a:r>
              <a:rPr lang="en-US" dirty="0">
                <a:solidFill>
                  <a:schemeClr val="tx1"/>
                </a:solidFill>
                <a:latin typeface="+mj-lt"/>
                <a:ea typeface="+mj-ea"/>
                <a:cs typeface="+mj-cs"/>
              </a:rPr>
              <a:t>Data Services Configured and Managed at the VM level</a:t>
            </a:r>
          </a:p>
        </p:txBody>
      </p:sp>
      <p:grpSp>
        <p:nvGrpSpPr>
          <p:cNvPr id="9" name="Group 1"/>
          <p:cNvGrpSpPr/>
          <p:nvPr/>
        </p:nvGrpSpPr>
        <p:grpSpPr>
          <a:xfrm>
            <a:off x="7047936" y="1862765"/>
            <a:ext cx="4724963" cy="2975935"/>
            <a:chOff x="6971737" y="1567490"/>
            <a:chExt cx="4593426" cy="2701537"/>
          </a:xfrm>
        </p:grpSpPr>
        <p:sp>
          <p:nvSpPr>
            <p:cNvPr id="10" name="Right Brace 5"/>
            <p:cNvSpPr/>
            <p:nvPr/>
          </p:nvSpPr>
          <p:spPr>
            <a:xfrm rot="5400000">
              <a:off x="7928269" y="3400703"/>
              <a:ext cx="130673" cy="842189"/>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6"/>
            <p:cNvSpPr/>
            <p:nvPr/>
          </p:nvSpPr>
          <p:spPr>
            <a:xfrm rot="5400000">
              <a:off x="7245577" y="3576075"/>
              <a:ext cx="130672" cy="49144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3612" y="3961780"/>
              <a:ext cx="314602" cy="297628"/>
            </a:xfrm>
            <a:prstGeom prst="rect">
              <a:avLst/>
            </a:prstGeom>
          </p:spPr>
        </p:pic>
        <p:pic>
          <p:nvPicPr>
            <p:cNvPr id="13"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7107" y="3936201"/>
              <a:ext cx="352996" cy="332826"/>
            </a:xfrm>
            <a:prstGeom prst="rect">
              <a:avLst/>
            </a:prstGeom>
          </p:spPr>
        </p:pic>
        <p:pic>
          <p:nvPicPr>
            <p:cNvPr id="14"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1737" y="3489280"/>
              <a:ext cx="1531142" cy="271654"/>
            </a:xfrm>
            <a:prstGeom prst="rect">
              <a:avLst/>
            </a:prstGeom>
          </p:spPr>
        </p:pic>
        <p:pic>
          <p:nvPicPr>
            <p:cNvPr id="15"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2879" y="3489280"/>
              <a:ext cx="1531142" cy="271654"/>
            </a:xfrm>
            <a:prstGeom prst="rect">
              <a:avLst/>
            </a:prstGeom>
          </p:spPr>
        </p:pic>
        <p:pic>
          <p:nvPicPr>
            <p:cNvPr id="16"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34021" y="3489280"/>
              <a:ext cx="1531142" cy="271654"/>
            </a:xfrm>
            <a:prstGeom prst="rect">
              <a:avLst/>
            </a:prstGeom>
          </p:spPr>
        </p:pic>
        <p:pic>
          <p:nvPicPr>
            <p:cNvPr id="17"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3124" y="1607428"/>
              <a:ext cx="372446" cy="372446"/>
            </a:xfrm>
            <a:prstGeom prst="rect">
              <a:avLst/>
            </a:prstGeom>
          </p:spPr>
        </p:pic>
        <p:pic>
          <p:nvPicPr>
            <p:cNvPr id="18"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9794" y="1629030"/>
              <a:ext cx="329242" cy="329242"/>
            </a:xfrm>
            <a:prstGeom prst="rect">
              <a:avLst/>
            </a:prstGeom>
          </p:spPr>
        </p:pic>
        <p:pic>
          <p:nvPicPr>
            <p:cNvPr id="19"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6710" y="1607428"/>
              <a:ext cx="422007" cy="327676"/>
            </a:xfrm>
            <a:prstGeom prst="rect">
              <a:avLst/>
            </a:prstGeom>
          </p:spPr>
        </p:pic>
        <p:pic>
          <p:nvPicPr>
            <p:cNvPr id="20"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26447" y="1587472"/>
              <a:ext cx="403525" cy="403525"/>
            </a:xfrm>
            <a:prstGeom prst="rect">
              <a:avLst/>
            </a:prstGeom>
          </p:spPr>
        </p:pic>
        <p:pic>
          <p:nvPicPr>
            <p:cNvPr id="21"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6728" y="1599411"/>
              <a:ext cx="375699" cy="375699"/>
            </a:xfrm>
            <a:prstGeom prst="rect">
              <a:avLst/>
            </a:prstGeom>
          </p:spPr>
        </p:pic>
        <p:pic>
          <p:nvPicPr>
            <p:cNvPr id="22"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56654" y="1567490"/>
              <a:ext cx="436742" cy="436742"/>
            </a:xfrm>
            <a:prstGeom prst="rect">
              <a:avLst/>
            </a:prstGeom>
          </p:spPr>
        </p:pic>
        <p:pic>
          <p:nvPicPr>
            <p:cNvPr id="23"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60508" y="1631566"/>
              <a:ext cx="313804" cy="313804"/>
            </a:xfrm>
            <a:prstGeom prst="rect">
              <a:avLst/>
            </a:prstGeom>
          </p:spPr>
        </p:pic>
        <p:sp>
          <p:nvSpPr>
            <p:cNvPr id="24" name="Rounded Rectangle 11"/>
            <p:cNvSpPr/>
            <p:nvPr/>
          </p:nvSpPr>
          <p:spPr bwMode="auto">
            <a:xfrm>
              <a:off x="7065190" y="3049636"/>
              <a:ext cx="1373797" cy="264377"/>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sp>
          <p:nvSpPr>
            <p:cNvPr id="25" name="Rounded Rectangle 11"/>
            <p:cNvSpPr/>
            <p:nvPr/>
          </p:nvSpPr>
          <p:spPr bwMode="auto">
            <a:xfrm>
              <a:off x="8581551" y="3049636"/>
              <a:ext cx="1373797" cy="264377"/>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sp>
          <p:nvSpPr>
            <p:cNvPr id="26" name="Rounded Rectangle 11"/>
            <p:cNvSpPr/>
            <p:nvPr/>
          </p:nvSpPr>
          <p:spPr bwMode="auto">
            <a:xfrm>
              <a:off x="10106318" y="3051729"/>
              <a:ext cx="1373797" cy="264377"/>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pic>
          <p:nvPicPr>
            <p:cNvPr id="27" name="Picture 13" descr="ICON_VM_basic_flat_R2_Q408.png"/>
            <p:cNvPicPr>
              <a:picLocks noChangeAspect="1"/>
            </p:cNvPicPr>
            <p:nvPr/>
          </p:nvPicPr>
          <p:blipFill>
            <a:blip r:embed="rId14" cstate="print"/>
            <a:srcRect/>
            <a:stretch>
              <a:fillRect/>
            </a:stretch>
          </p:blipFill>
          <p:spPr bwMode="auto">
            <a:xfrm>
              <a:off x="7112545" y="2076598"/>
              <a:ext cx="444542" cy="313266"/>
            </a:xfrm>
            <a:prstGeom prst="rect">
              <a:avLst/>
            </a:prstGeom>
            <a:noFill/>
            <a:ln w="9525">
              <a:noFill/>
              <a:miter lim="800000"/>
              <a:headEnd/>
              <a:tailEnd/>
            </a:ln>
          </p:spPr>
        </p:pic>
        <p:pic>
          <p:nvPicPr>
            <p:cNvPr id="28" name="Picture 13" descr="ICON_VM_basic_flat_R2_Q408.png"/>
            <p:cNvPicPr>
              <a:picLocks noChangeAspect="1"/>
            </p:cNvPicPr>
            <p:nvPr/>
          </p:nvPicPr>
          <p:blipFill>
            <a:blip r:embed="rId14" cstate="print"/>
            <a:srcRect/>
            <a:stretch>
              <a:fillRect/>
            </a:stretch>
          </p:blipFill>
          <p:spPr bwMode="auto">
            <a:xfrm>
              <a:off x="7742144" y="2076598"/>
              <a:ext cx="444542" cy="313266"/>
            </a:xfrm>
            <a:prstGeom prst="rect">
              <a:avLst/>
            </a:prstGeom>
            <a:noFill/>
            <a:ln w="9525">
              <a:noFill/>
              <a:miter lim="800000"/>
              <a:headEnd/>
              <a:tailEnd/>
            </a:ln>
          </p:spPr>
        </p:pic>
        <p:pic>
          <p:nvPicPr>
            <p:cNvPr id="29" name="Picture 13" descr="ICON_VM_basic_flat_R2_Q408.png"/>
            <p:cNvPicPr>
              <a:picLocks noChangeAspect="1"/>
            </p:cNvPicPr>
            <p:nvPr/>
          </p:nvPicPr>
          <p:blipFill>
            <a:blip r:embed="rId14" cstate="print"/>
            <a:srcRect/>
            <a:stretch>
              <a:fillRect/>
            </a:stretch>
          </p:blipFill>
          <p:spPr bwMode="auto">
            <a:xfrm>
              <a:off x="8373634" y="2076598"/>
              <a:ext cx="444542" cy="313266"/>
            </a:xfrm>
            <a:prstGeom prst="rect">
              <a:avLst/>
            </a:prstGeom>
            <a:noFill/>
            <a:ln w="9525">
              <a:noFill/>
              <a:miter lim="800000"/>
              <a:headEnd/>
              <a:tailEnd/>
            </a:ln>
          </p:spPr>
        </p:pic>
        <p:pic>
          <p:nvPicPr>
            <p:cNvPr id="30" name="Picture 13" descr="ICON_VM_basic_flat_R2_Q408.png"/>
            <p:cNvPicPr>
              <a:picLocks noChangeAspect="1"/>
            </p:cNvPicPr>
            <p:nvPr/>
          </p:nvPicPr>
          <p:blipFill>
            <a:blip r:embed="rId14" cstate="print"/>
            <a:srcRect/>
            <a:stretch>
              <a:fillRect/>
            </a:stretch>
          </p:blipFill>
          <p:spPr bwMode="auto">
            <a:xfrm>
              <a:off x="9005938" y="2076598"/>
              <a:ext cx="444542" cy="313266"/>
            </a:xfrm>
            <a:prstGeom prst="rect">
              <a:avLst/>
            </a:prstGeom>
            <a:noFill/>
            <a:ln w="9525">
              <a:noFill/>
              <a:miter lim="800000"/>
              <a:headEnd/>
              <a:tailEnd/>
            </a:ln>
          </p:spPr>
        </p:pic>
        <p:pic>
          <p:nvPicPr>
            <p:cNvPr id="31" name="Picture 13" descr="ICON_VM_basic_flat_R2_Q408.png"/>
            <p:cNvPicPr>
              <a:picLocks noChangeAspect="1"/>
            </p:cNvPicPr>
            <p:nvPr/>
          </p:nvPicPr>
          <p:blipFill>
            <a:blip r:embed="rId14" cstate="print"/>
            <a:srcRect/>
            <a:stretch>
              <a:fillRect/>
            </a:stretch>
          </p:blipFill>
          <p:spPr bwMode="auto">
            <a:xfrm>
              <a:off x="9639008" y="2076598"/>
              <a:ext cx="444542" cy="313266"/>
            </a:xfrm>
            <a:prstGeom prst="rect">
              <a:avLst/>
            </a:prstGeom>
            <a:noFill/>
            <a:ln w="9525">
              <a:noFill/>
              <a:miter lim="800000"/>
              <a:headEnd/>
              <a:tailEnd/>
            </a:ln>
          </p:spPr>
        </p:pic>
        <p:pic>
          <p:nvPicPr>
            <p:cNvPr id="32" name="Picture 13" descr="ICON_VM_basic_flat_R2_Q408.png"/>
            <p:cNvPicPr>
              <a:picLocks noChangeAspect="1"/>
            </p:cNvPicPr>
            <p:nvPr/>
          </p:nvPicPr>
          <p:blipFill>
            <a:blip r:embed="rId14" cstate="print"/>
            <a:srcRect/>
            <a:stretch>
              <a:fillRect/>
            </a:stretch>
          </p:blipFill>
          <p:spPr bwMode="auto">
            <a:xfrm>
              <a:off x="10275617" y="2076735"/>
              <a:ext cx="444542" cy="313266"/>
            </a:xfrm>
            <a:prstGeom prst="rect">
              <a:avLst/>
            </a:prstGeom>
            <a:noFill/>
            <a:ln w="9525">
              <a:noFill/>
              <a:miter lim="800000"/>
              <a:headEnd/>
              <a:tailEnd/>
            </a:ln>
          </p:spPr>
        </p:pic>
        <p:pic>
          <p:nvPicPr>
            <p:cNvPr id="33" name="Picture 13" descr="ICON_VM_basic_flat_R2_Q408.png"/>
            <p:cNvPicPr>
              <a:picLocks noChangeAspect="1"/>
            </p:cNvPicPr>
            <p:nvPr/>
          </p:nvPicPr>
          <p:blipFill>
            <a:blip r:embed="rId14" cstate="print"/>
            <a:srcRect/>
            <a:stretch>
              <a:fillRect/>
            </a:stretch>
          </p:blipFill>
          <p:spPr bwMode="auto">
            <a:xfrm>
              <a:off x="10892344" y="2076598"/>
              <a:ext cx="444542" cy="313266"/>
            </a:xfrm>
            <a:prstGeom prst="rect">
              <a:avLst/>
            </a:prstGeom>
            <a:noFill/>
            <a:ln w="9525">
              <a:noFill/>
              <a:miter lim="800000"/>
              <a:headEnd/>
              <a:tailEnd/>
            </a:ln>
          </p:spPr>
        </p:pic>
        <p:pic>
          <p:nvPicPr>
            <p:cNvPr id="34"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714" y="3936201"/>
              <a:ext cx="352996" cy="332826"/>
            </a:xfrm>
            <a:prstGeom prst="rect">
              <a:avLst/>
            </a:prstGeom>
          </p:spPr>
        </p:pic>
        <p:pic>
          <p:nvPicPr>
            <p:cNvPr id="35"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8154" y="3936201"/>
              <a:ext cx="352996" cy="332826"/>
            </a:xfrm>
            <a:prstGeom prst="rect">
              <a:avLst/>
            </a:prstGeom>
          </p:spPr>
        </p:pic>
        <p:sp>
          <p:nvSpPr>
            <p:cNvPr id="36" name="Right Brace 31"/>
            <p:cNvSpPr/>
            <p:nvPr/>
          </p:nvSpPr>
          <p:spPr>
            <a:xfrm rot="5400000">
              <a:off x="9463580" y="3400703"/>
              <a:ext cx="130673" cy="842189"/>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2"/>
            <p:cNvSpPr/>
            <p:nvPr/>
          </p:nvSpPr>
          <p:spPr>
            <a:xfrm rot="5400000">
              <a:off x="8780888" y="3576075"/>
              <a:ext cx="130672" cy="49144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8"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8923" y="3961780"/>
              <a:ext cx="314602" cy="297628"/>
            </a:xfrm>
            <a:prstGeom prst="rect">
              <a:avLst/>
            </a:prstGeom>
          </p:spPr>
        </p:pic>
        <p:pic>
          <p:nvPicPr>
            <p:cNvPr id="39"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2418" y="3936201"/>
              <a:ext cx="352996" cy="332826"/>
            </a:xfrm>
            <a:prstGeom prst="rect">
              <a:avLst/>
            </a:prstGeom>
          </p:spPr>
        </p:pic>
        <p:pic>
          <p:nvPicPr>
            <p:cNvPr id="40"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9025" y="3936201"/>
              <a:ext cx="352996" cy="332826"/>
            </a:xfrm>
            <a:prstGeom prst="rect">
              <a:avLst/>
            </a:prstGeom>
          </p:spPr>
        </p:pic>
        <p:pic>
          <p:nvPicPr>
            <p:cNvPr id="41"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465" y="3936201"/>
              <a:ext cx="352996" cy="332826"/>
            </a:xfrm>
            <a:prstGeom prst="rect">
              <a:avLst/>
            </a:prstGeom>
          </p:spPr>
        </p:pic>
        <p:sp>
          <p:nvSpPr>
            <p:cNvPr id="42" name="Right Brace 37"/>
            <p:cNvSpPr/>
            <p:nvPr/>
          </p:nvSpPr>
          <p:spPr>
            <a:xfrm rot="5400000">
              <a:off x="11001353" y="3400703"/>
              <a:ext cx="130673" cy="842189"/>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38"/>
            <p:cNvSpPr/>
            <p:nvPr/>
          </p:nvSpPr>
          <p:spPr>
            <a:xfrm rot="5400000">
              <a:off x="10318661" y="3576075"/>
              <a:ext cx="130672" cy="49144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6696" y="3961780"/>
              <a:ext cx="314602" cy="297628"/>
            </a:xfrm>
            <a:prstGeom prst="rect">
              <a:avLst/>
            </a:prstGeom>
          </p:spPr>
        </p:pic>
        <p:pic>
          <p:nvPicPr>
            <p:cNvPr id="45"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0191" y="3936201"/>
              <a:ext cx="352996" cy="332826"/>
            </a:xfrm>
            <a:prstGeom prst="rect">
              <a:avLst/>
            </a:prstGeom>
          </p:spPr>
        </p:pic>
        <p:pic>
          <p:nvPicPr>
            <p:cNvPr id="46"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6798" y="3936201"/>
              <a:ext cx="352996" cy="332826"/>
            </a:xfrm>
            <a:prstGeom prst="rect">
              <a:avLst/>
            </a:prstGeom>
          </p:spPr>
        </p:pic>
        <p:pic>
          <p:nvPicPr>
            <p:cNvPr id="47"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1238" y="3936201"/>
              <a:ext cx="352996" cy="332826"/>
            </a:xfrm>
            <a:prstGeom prst="rect">
              <a:avLst/>
            </a:prstGeom>
          </p:spPr>
        </p:pic>
        <p:sp>
          <p:nvSpPr>
            <p:cNvPr id="48" name="Rounded Rectangle 43"/>
            <p:cNvSpPr/>
            <p:nvPr/>
          </p:nvSpPr>
          <p:spPr bwMode="auto">
            <a:xfrm>
              <a:off x="7065189" y="2654475"/>
              <a:ext cx="4422595" cy="230690"/>
            </a:xfrm>
            <a:prstGeom prst="roundRect">
              <a:avLst/>
            </a:prstGeom>
            <a:solidFill>
              <a:srgbClr val="02569B"/>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bg1"/>
                  </a:solidFill>
                  <a:latin typeface="+mj-lt"/>
                </a:rPr>
                <a:t>Aggregated Storage Pool</a:t>
              </a:r>
            </a:p>
          </p:txBody>
        </p:sp>
      </p:grpSp>
    </p:spTree>
    <p:extLst>
      <p:ext uri="{BB962C8B-B14F-4D97-AF65-F5344CB8AC3E}">
        <p14:creationId xmlns:p14="http://schemas.microsoft.com/office/powerpoint/2010/main" val="1609315697"/>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Management and User Interface</a:t>
            </a:r>
            <a:endParaRPr lang="en-US" dirty="0">
              <a:solidFill>
                <a:schemeClr val="tx1"/>
              </a:solidFill>
            </a:endParaRPr>
          </a:p>
        </p:txBody>
      </p:sp>
      <p:sp>
        <p:nvSpPr>
          <p:cNvPr id="7" name="Content Placeholder 2"/>
          <p:cNvSpPr txBox="1">
            <a:spLocks/>
          </p:cNvSpPr>
          <p:nvPr/>
        </p:nvSpPr>
        <p:spPr>
          <a:xfrm>
            <a:off x="838200" y="1336225"/>
            <a:ext cx="10515600" cy="4351338"/>
          </a:xfrm>
          <a:prstGeom prst="rect">
            <a:avLst/>
          </a:prstGeom>
        </p:spPr>
        <p:txBody>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buFont typeface="Arial" charset="0"/>
              <a:buChar char="•"/>
            </a:pPr>
            <a:r>
              <a:rPr lang="en-US" dirty="0">
                <a:solidFill>
                  <a:schemeClr val="tx1"/>
                </a:solidFill>
                <a:latin typeface="+mj-lt"/>
                <a:ea typeface="+mj-ea"/>
                <a:cs typeface="+mj-cs"/>
              </a:rPr>
              <a:t>Management Server is Stateless</a:t>
            </a:r>
          </a:p>
          <a:p>
            <a:pPr>
              <a:lnSpc>
                <a:spcPct val="100000"/>
              </a:lnSpc>
              <a:buClrTx/>
              <a:buFont typeface="Arial" charset="0"/>
              <a:buChar char="•"/>
            </a:pPr>
            <a:r>
              <a:rPr lang="en-US" dirty="0">
                <a:solidFill>
                  <a:schemeClr val="tx1"/>
                </a:solidFill>
                <a:latin typeface="+mj-lt"/>
                <a:ea typeface="+mj-ea"/>
                <a:cs typeface="+mj-cs"/>
              </a:rPr>
              <a:t>Well Documented REST APIs Exposed by Management Server</a:t>
            </a:r>
          </a:p>
          <a:p>
            <a:pPr>
              <a:lnSpc>
                <a:spcPct val="100000"/>
              </a:lnSpc>
              <a:buClrTx/>
              <a:buFont typeface="Arial" charset="0"/>
              <a:buChar char="•"/>
            </a:pPr>
            <a:r>
              <a:rPr lang="en-US" dirty="0">
                <a:solidFill>
                  <a:schemeClr val="tx1"/>
                </a:solidFill>
                <a:latin typeface="+mj-lt"/>
                <a:ea typeface="+mj-ea"/>
                <a:cs typeface="+mj-cs"/>
              </a:rPr>
              <a:t>Proactive Monitoring/Alerting for HW, Space Utilization, Critical Events</a:t>
            </a:r>
          </a:p>
          <a:p>
            <a:pPr marL="571471" lvl="2" indent="-342900">
              <a:lnSpc>
                <a:spcPct val="100000"/>
              </a:lnSpc>
              <a:buClrTx/>
              <a:buFont typeface="Arial" charset="0"/>
              <a:buChar char="•"/>
            </a:pPr>
            <a:r>
              <a:rPr lang="en-US" sz="2200" dirty="0">
                <a:solidFill>
                  <a:schemeClr val="tx1"/>
                </a:solidFill>
                <a:latin typeface="+mj-lt"/>
                <a:ea typeface="+mj-ea"/>
                <a:cs typeface="+mj-cs"/>
              </a:rPr>
              <a:t>On-premise</a:t>
            </a:r>
          </a:p>
          <a:p>
            <a:pPr marL="571471" lvl="2" indent="-342900">
              <a:lnSpc>
                <a:spcPct val="100000"/>
              </a:lnSpc>
              <a:buClrTx/>
              <a:buFont typeface="Arial" charset="0"/>
              <a:buChar char="•"/>
            </a:pPr>
            <a:r>
              <a:rPr lang="en-US" sz="2200" dirty="0">
                <a:solidFill>
                  <a:schemeClr val="tx1"/>
                </a:solidFill>
                <a:latin typeface="+mj-lt"/>
                <a:ea typeface="+mj-ea"/>
                <a:cs typeface="+mj-cs"/>
              </a:rPr>
              <a:t>Cloud-based</a:t>
            </a:r>
          </a:p>
          <a:p>
            <a:pPr>
              <a:lnSpc>
                <a:spcPct val="100000"/>
              </a:lnSpc>
              <a:buClrTx/>
              <a:buFont typeface="Arial" charset="0"/>
              <a:buChar char="•"/>
            </a:pPr>
            <a:r>
              <a:rPr lang="en-US" dirty="0">
                <a:solidFill>
                  <a:schemeClr val="tx1"/>
                </a:solidFill>
                <a:latin typeface="+mj-lt"/>
                <a:ea typeface="+mj-ea"/>
                <a:cs typeface="+mj-cs"/>
              </a:rPr>
              <a:t>HTML 5 Based UI</a:t>
            </a:r>
          </a:p>
        </p:txBody>
      </p:sp>
    </p:spTree>
    <p:extLst>
      <p:ext uri="{BB962C8B-B14F-4D97-AF65-F5344CB8AC3E}">
        <p14:creationId xmlns:p14="http://schemas.microsoft.com/office/powerpoint/2010/main" val="228498902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err="1">
                <a:solidFill>
                  <a:schemeClr val="tx1"/>
                </a:solidFill>
              </a:rPr>
              <a:t>Maxta</a:t>
            </a:r>
            <a:r>
              <a:rPr lang="en-US" altLang="zh-CN" dirty="0">
                <a:solidFill>
                  <a:schemeClr val="tx1"/>
                </a:solidFill>
              </a:rPr>
              <a:t> Storage Platform – Design Principles</a:t>
            </a:r>
            <a:endParaRPr lang="en-US" dirty="0">
              <a:solidFill>
                <a:schemeClr val="tx1"/>
              </a:solidFill>
            </a:endParaRPr>
          </a:p>
        </p:txBody>
      </p:sp>
      <p:sp>
        <p:nvSpPr>
          <p:cNvPr id="28" name="TextBox 27"/>
          <p:cNvSpPr txBox="1"/>
          <p:nvPr/>
        </p:nvSpPr>
        <p:spPr>
          <a:xfrm>
            <a:off x="668827" y="1411347"/>
            <a:ext cx="10977073" cy="4382738"/>
          </a:xfrm>
          <a:prstGeom prst="rect">
            <a:avLst/>
          </a:prstGeom>
          <a:noFill/>
        </p:spPr>
        <p:txBody>
          <a:bodyPr wrap="square" rtlCol="0">
            <a:spAutoFit/>
          </a:bodyPr>
          <a:lstStyle/>
          <a:p>
            <a:pPr marL="342900" indent="-342900">
              <a:lnSpc>
                <a:spcPct val="150000"/>
              </a:lnSpc>
              <a:buFont typeface="Arial"/>
              <a:buChar char="•"/>
              <a:defRPr/>
            </a:pPr>
            <a:r>
              <a:rPr lang="en-US" altLang="zh-CN" sz="2400" dirty="0">
                <a:latin typeface="+mj-lt"/>
                <a:ea typeface="+mj-ea"/>
                <a:cs typeface="+mj-cs"/>
              </a:rPr>
              <a:t>Scale-out, Shared Nothing</a:t>
            </a:r>
          </a:p>
          <a:p>
            <a:pPr marL="342900" indent="-342900">
              <a:lnSpc>
                <a:spcPct val="150000"/>
              </a:lnSpc>
              <a:buFont typeface="Arial"/>
              <a:buChar char="•"/>
              <a:defRPr/>
            </a:pPr>
            <a:r>
              <a:rPr lang="en-US" altLang="zh-CN" sz="2400" dirty="0">
                <a:latin typeface="+mj-lt"/>
                <a:ea typeface="+mj-ea"/>
                <a:cs typeface="+mj-cs"/>
              </a:rPr>
              <a:t>Leverage Industry Standard Hardware</a:t>
            </a:r>
          </a:p>
          <a:p>
            <a:pPr marL="342900" indent="-342900">
              <a:lnSpc>
                <a:spcPct val="160000"/>
              </a:lnSpc>
              <a:buFont typeface="Arial"/>
              <a:buChar char="•"/>
              <a:defRPr/>
            </a:pPr>
            <a:r>
              <a:rPr lang="en-US" altLang="zh-CN" sz="2400" dirty="0">
                <a:latin typeface="+mj-lt"/>
                <a:ea typeface="+mj-ea"/>
                <a:cs typeface="+mj-cs"/>
              </a:rPr>
              <a:t>Leverage Heterogeneity of Vendors and Components</a:t>
            </a:r>
          </a:p>
          <a:p>
            <a:pPr marL="342900" indent="-342900">
              <a:lnSpc>
                <a:spcPct val="160000"/>
              </a:lnSpc>
              <a:buFont typeface="Arial"/>
              <a:buChar char="•"/>
              <a:defRPr/>
            </a:pPr>
            <a:r>
              <a:rPr lang="en-US" altLang="zh-CN" sz="2400" dirty="0">
                <a:latin typeface="+mj-lt"/>
                <a:ea typeface="+mj-ea"/>
                <a:cs typeface="+mj-cs"/>
              </a:rPr>
              <a:t>Enable Server / Storage Convergence</a:t>
            </a:r>
          </a:p>
          <a:p>
            <a:pPr marL="800100" lvl="1" indent="-342900">
              <a:buFont typeface="Arial" charset="0"/>
              <a:buChar char="•"/>
              <a:defRPr/>
            </a:pPr>
            <a:r>
              <a:rPr lang="en-US" altLang="zh-CN" sz="2400" dirty="0">
                <a:latin typeface="+mj-lt"/>
                <a:ea typeface="+mj-ea"/>
                <a:cs typeface="+mj-cs"/>
              </a:rPr>
              <a:t>Support for DAS (internal drives/ JBOD) </a:t>
            </a:r>
          </a:p>
          <a:p>
            <a:pPr marL="342900" indent="-342900">
              <a:lnSpc>
                <a:spcPct val="150000"/>
              </a:lnSpc>
              <a:buFont typeface="Arial"/>
              <a:buChar char="•"/>
              <a:defRPr/>
            </a:pPr>
            <a:r>
              <a:rPr lang="en-US" altLang="zh-CN" sz="2400" dirty="0">
                <a:latin typeface="+mj-lt"/>
                <a:ea typeface="+mj-ea"/>
                <a:cs typeface="+mj-cs"/>
              </a:rPr>
              <a:t>Purpose Built for Virtualized Environments – Hypervisor Agnostic</a:t>
            </a:r>
          </a:p>
          <a:p>
            <a:pPr marL="342900" indent="-342900">
              <a:lnSpc>
                <a:spcPct val="150000"/>
              </a:lnSpc>
              <a:buFont typeface="Arial"/>
              <a:buChar char="•"/>
              <a:defRPr/>
            </a:pPr>
            <a:r>
              <a:rPr lang="en-US" altLang="zh-CN" sz="2400" dirty="0">
                <a:latin typeface="+mj-lt"/>
                <a:ea typeface="+mj-ea"/>
                <a:cs typeface="+mj-cs"/>
              </a:rPr>
              <a:t>Enterprise-Class Storage Services</a:t>
            </a:r>
          </a:p>
          <a:p>
            <a:pPr marL="342900" indent="-342900">
              <a:lnSpc>
                <a:spcPct val="150000"/>
              </a:lnSpc>
              <a:buFont typeface="Arial"/>
              <a:buChar char="•"/>
              <a:defRPr/>
            </a:pPr>
            <a:r>
              <a:rPr lang="en-US" altLang="zh-CN" sz="2400" dirty="0">
                <a:latin typeface="+mj-lt"/>
                <a:ea typeface="+mj-ea"/>
                <a:cs typeface="+mj-cs"/>
              </a:rPr>
              <a:t>Independent Scalability of Both Compute and Storage</a:t>
            </a:r>
          </a:p>
        </p:txBody>
      </p:sp>
      <p:sp>
        <p:nvSpPr>
          <p:cNvPr id="6" name="object 132"/>
          <p:cNvSpPr txBox="1">
            <a:spLocks/>
          </p:cNvSpPr>
          <p:nvPr/>
        </p:nvSpPr>
        <p:spPr>
          <a:xfrm>
            <a:off x="5435600" y="6477000"/>
            <a:ext cx="1312863" cy="19367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lang="en-US" sz="1200" dirty="0" err="1">
                <a:solidFill>
                  <a:srgbClr val="888888"/>
                </a:solidFill>
                <a:latin typeface="Trebuchet MS"/>
                <a:cs typeface="Trebuchet MS"/>
              </a:rPr>
              <a:t>Maxta</a:t>
            </a:r>
            <a:r>
              <a:rPr lang="en-US" sz="1200" dirty="0">
                <a:solidFill>
                  <a:srgbClr val="888888"/>
                </a:solidFill>
                <a:latin typeface="Trebuchet MS"/>
                <a:cs typeface="Trebuchet MS"/>
              </a:rPr>
              <a:t> C</a:t>
            </a:r>
            <a:r>
              <a:rPr lang="en-US" sz="1200" spc="-10" dirty="0">
                <a:solidFill>
                  <a:srgbClr val="888888"/>
                </a:solidFill>
                <a:latin typeface="Trebuchet MS"/>
                <a:cs typeface="Trebuchet MS"/>
              </a:rPr>
              <a:t>on</a:t>
            </a:r>
            <a:r>
              <a:rPr lang="en-US" sz="1200" spc="-5" dirty="0">
                <a:solidFill>
                  <a:srgbClr val="888888"/>
                </a:solidFill>
                <a:latin typeface="Trebuchet MS"/>
                <a:cs typeface="Trebuchet MS"/>
              </a:rPr>
              <a:t>fidential</a:t>
            </a:r>
            <a:endParaRPr lang="en-US" sz="1200" dirty="0">
              <a:latin typeface="Trebuchet MS"/>
              <a:cs typeface="Trebuchet MS"/>
            </a:endParaRPr>
          </a:p>
        </p:txBody>
      </p:sp>
    </p:spTree>
    <p:extLst>
      <p:ext uri="{BB962C8B-B14F-4D97-AF65-F5344CB8AC3E}">
        <p14:creationId xmlns:p14="http://schemas.microsoft.com/office/powerpoint/2010/main" val="872444624"/>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832" y="2727960"/>
            <a:ext cx="6411468" cy="875763"/>
          </a:xfrm>
          <a:prstGeom prst="rect">
            <a:avLst/>
          </a:prstGeom>
        </p:spPr>
        <p:txBody>
          <a:bodyPr anchor="ctr">
            <a:normAutofit/>
          </a:bodyPr>
          <a:lstStyle/>
          <a:p>
            <a:pPr marL="58737" indent="0"/>
            <a:r>
              <a:rPr lang="en-US" altLang="zh-CN" i="1" dirty="0">
                <a:solidFill>
                  <a:schemeClr val="tx1"/>
                </a:solidFill>
              </a:rPr>
              <a:t>Application Defined Storage</a:t>
            </a:r>
            <a:endParaRPr lang="en-US" altLang="zh-CN" dirty="0">
              <a:solidFill>
                <a:schemeClr val="tx1"/>
              </a:solidFill>
            </a:endParaRPr>
          </a:p>
        </p:txBody>
      </p:sp>
    </p:spTree>
    <p:extLst>
      <p:ext uri="{BB962C8B-B14F-4D97-AF65-F5344CB8AC3E}">
        <p14:creationId xmlns:p14="http://schemas.microsoft.com/office/powerpoint/2010/main" val="3456352142"/>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fontScale="90000"/>
          </a:bodyPr>
          <a:lstStyle/>
          <a:p>
            <a:r>
              <a:rPr lang="en-US" altLang="zh-CN" dirty="0">
                <a:solidFill>
                  <a:schemeClr val="tx1"/>
                </a:solidFill>
              </a:rPr>
              <a:t>Example: Benefit of Application Defined Storage – Page Size</a:t>
            </a:r>
            <a:endParaRPr lang="en-US" dirty="0">
              <a:solidFill>
                <a:schemeClr val="tx1"/>
              </a:solidFill>
            </a:endParaRPr>
          </a:p>
        </p:txBody>
      </p:sp>
      <p:cxnSp>
        <p:nvCxnSpPr>
          <p:cNvPr id="7" name="Straight Connector 17"/>
          <p:cNvCxnSpPr/>
          <p:nvPr/>
        </p:nvCxnSpPr>
        <p:spPr>
          <a:xfrm>
            <a:off x="4154557" y="2212280"/>
            <a:ext cx="0" cy="4462669"/>
          </a:xfrm>
          <a:prstGeom prst="line">
            <a:avLst/>
          </a:prstGeom>
          <a:ln w="25400">
            <a:solidFill>
              <a:srgbClr val="63A802"/>
            </a:solidFill>
          </a:ln>
        </p:spPr>
        <p:style>
          <a:lnRef idx="1">
            <a:schemeClr val="accent1"/>
          </a:lnRef>
          <a:fillRef idx="0">
            <a:schemeClr val="accent1"/>
          </a:fillRef>
          <a:effectRef idx="0">
            <a:schemeClr val="accent1"/>
          </a:effectRef>
          <a:fontRef idx="minor">
            <a:schemeClr val="tx1"/>
          </a:fontRef>
        </p:style>
      </p:cxnSp>
      <p:cxnSp>
        <p:nvCxnSpPr>
          <p:cNvPr id="8" name="Straight Connector 42"/>
          <p:cNvCxnSpPr/>
          <p:nvPr/>
        </p:nvCxnSpPr>
        <p:spPr>
          <a:xfrm>
            <a:off x="8289647" y="2212280"/>
            <a:ext cx="0" cy="4462669"/>
          </a:xfrm>
          <a:prstGeom prst="line">
            <a:avLst/>
          </a:prstGeom>
          <a:ln w="25400">
            <a:solidFill>
              <a:srgbClr val="63A802"/>
            </a:solidFill>
          </a:ln>
        </p:spPr>
        <p:style>
          <a:lnRef idx="1">
            <a:schemeClr val="accent1"/>
          </a:lnRef>
          <a:fillRef idx="0">
            <a:schemeClr val="accent1"/>
          </a:fillRef>
          <a:effectRef idx="0">
            <a:schemeClr val="accent1"/>
          </a:effectRef>
          <a:fontRef idx="minor">
            <a:schemeClr val="tx1"/>
          </a:fontRef>
        </p:style>
      </p:cxnSp>
      <p:sp>
        <p:nvSpPr>
          <p:cNvPr id="9" name="Rectangle 49"/>
          <p:cNvSpPr/>
          <p:nvPr/>
        </p:nvSpPr>
        <p:spPr>
          <a:xfrm>
            <a:off x="1408711" y="1346332"/>
            <a:ext cx="2269724" cy="646331"/>
          </a:xfrm>
          <a:prstGeom prst="rect">
            <a:avLst/>
          </a:prstGeom>
          <a:ln>
            <a:solidFill>
              <a:schemeClr val="tx1"/>
            </a:solidFill>
          </a:ln>
        </p:spPr>
        <p:txBody>
          <a:bodyPr wrap="none">
            <a:spAutoFit/>
          </a:bodyPr>
          <a:lstStyle/>
          <a:p>
            <a:pPr algn="ctr"/>
            <a:r>
              <a:rPr lang="en-US" b="1" dirty="0"/>
              <a:t>Page Size</a:t>
            </a:r>
          </a:p>
          <a:p>
            <a:pPr algn="ctr"/>
            <a:r>
              <a:rPr lang="en-US" b="1" dirty="0"/>
              <a:t>Storage &gt; Application </a:t>
            </a:r>
          </a:p>
        </p:txBody>
      </p:sp>
      <p:sp>
        <p:nvSpPr>
          <p:cNvPr id="10" name="Rectangle 50"/>
          <p:cNvSpPr/>
          <p:nvPr/>
        </p:nvSpPr>
        <p:spPr>
          <a:xfrm>
            <a:off x="5421811" y="1346333"/>
            <a:ext cx="2216825" cy="646331"/>
          </a:xfrm>
          <a:prstGeom prst="rect">
            <a:avLst/>
          </a:prstGeom>
          <a:ln>
            <a:solidFill>
              <a:schemeClr val="tx1"/>
            </a:solidFill>
          </a:ln>
        </p:spPr>
        <p:txBody>
          <a:bodyPr wrap="none">
            <a:spAutoFit/>
          </a:bodyPr>
          <a:lstStyle/>
          <a:p>
            <a:pPr algn="ctr"/>
            <a:r>
              <a:rPr lang="en-US" b="1" dirty="0"/>
              <a:t>Page Size</a:t>
            </a:r>
          </a:p>
          <a:p>
            <a:r>
              <a:rPr lang="en-US" b="1" dirty="0"/>
              <a:t>Application &gt; Storage</a:t>
            </a:r>
          </a:p>
        </p:txBody>
      </p:sp>
      <p:sp>
        <p:nvSpPr>
          <p:cNvPr id="11" name="Rectangle 51"/>
          <p:cNvSpPr/>
          <p:nvPr/>
        </p:nvSpPr>
        <p:spPr>
          <a:xfrm>
            <a:off x="9581094" y="1347854"/>
            <a:ext cx="2216825" cy="646331"/>
          </a:xfrm>
          <a:prstGeom prst="rect">
            <a:avLst/>
          </a:prstGeom>
          <a:ln>
            <a:solidFill>
              <a:schemeClr val="tx1"/>
            </a:solidFill>
          </a:ln>
        </p:spPr>
        <p:txBody>
          <a:bodyPr wrap="none">
            <a:spAutoFit/>
          </a:bodyPr>
          <a:lstStyle/>
          <a:p>
            <a:pPr algn="ctr"/>
            <a:r>
              <a:rPr lang="en-US" b="1" dirty="0"/>
              <a:t>Page Size</a:t>
            </a:r>
          </a:p>
          <a:p>
            <a:pPr algn="ctr"/>
            <a:r>
              <a:rPr lang="en-US" b="1" dirty="0"/>
              <a:t>Application = Storage</a:t>
            </a:r>
          </a:p>
        </p:txBody>
      </p:sp>
      <p:sp>
        <p:nvSpPr>
          <p:cNvPr id="12" name="TextBox 21"/>
          <p:cNvSpPr txBox="1"/>
          <p:nvPr/>
        </p:nvSpPr>
        <p:spPr>
          <a:xfrm>
            <a:off x="132213" y="2949410"/>
            <a:ext cx="895502" cy="369332"/>
          </a:xfrm>
          <a:prstGeom prst="rect">
            <a:avLst/>
          </a:prstGeom>
          <a:noFill/>
        </p:spPr>
        <p:txBody>
          <a:bodyPr wrap="none" rtlCol="0">
            <a:spAutoFit/>
          </a:bodyPr>
          <a:lstStyle/>
          <a:p>
            <a:r>
              <a:rPr lang="en-US" dirty="0"/>
              <a:t>Storage</a:t>
            </a:r>
          </a:p>
        </p:txBody>
      </p:sp>
      <p:sp>
        <p:nvSpPr>
          <p:cNvPr id="13" name="TextBox 23"/>
          <p:cNvSpPr txBox="1"/>
          <p:nvPr/>
        </p:nvSpPr>
        <p:spPr>
          <a:xfrm>
            <a:off x="299278" y="2437850"/>
            <a:ext cx="561372" cy="369332"/>
          </a:xfrm>
          <a:prstGeom prst="rect">
            <a:avLst/>
          </a:prstGeom>
          <a:noFill/>
        </p:spPr>
        <p:txBody>
          <a:bodyPr wrap="none" rtlCol="0">
            <a:spAutoFit/>
          </a:bodyPr>
          <a:lstStyle/>
          <a:p>
            <a:r>
              <a:rPr lang="en-US" dirty="0"/>
              <a:t>App</a:t>
            </a:r>
          </a:p>
        </p:txBody>
      </p:sp>
      <p:sp>
        <p:nvSpPr>
          <p:cNvPr id="14" name="Rectangle 24"/>
          <p:cNvSpPr/>
          <p:nvPr/>
        </p:nvSpPr>
        <p:spPr>
          <a:xfrm>
            <a:off x="1158083" y="2949410"/>
            <a:ext cx="277098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32K</a:t>
            </a:r>
          </a:p>
        </p:txBody>
      </p:sp>
      <p:sp>
        <p:nvSpPr>
          <p:cNvPr id="15" name="Rectangle 25"/>
          <p:cNvSpPr/>
          <p:nvPr/>
        </p:nvSpPr>
        <p:spPr>
          <a:xfrm>
            <a:off x="1158083" y="2433667"/>
            <a:ext cx="346373"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4K</a:t>
            </a:r>
          </a:p>
        </p:txBody>
      </p:sp>
      <p:sp>
        <p:nvSpPr>
          <p:cNvPr id="16" name="Rectangle 26"/>
          <p:cNvSpPr/>
          <p:nvPr/>
        </p:nvSpPr>
        <p:spPr>
          <a:xfrm>
            <a:off x="1504456" y="2433667"/>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17" name="Rectangle 27"/>
          <p:cNvSpPr/>
          <p:nvPr/>
        </p:nvSpPr>
        <p:spPr>
          <a:xfrm>
            <a:off x="1850828" y="2433667"/>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18" name="Rectangle 28"/>
          <p:cNvSpPr/>
          <p:nvPr/>
        </p:nvSpPr>
        <p:spPr>
          <a:xfrm>
            <a:off x="2197201" y="2431775"/>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19" name="Rectangle 29"/>
          <p:cNvSpPr/>
          <p:nvPr/>
        </p:nvSpPr>
        <p:spPr>
          <a:xfrm>
            <a:off x="2543573" y="2433667"/>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0" name="Rectangle 30"/>
          <p:cNvSpPr/>
          <p:nvPr/>
        </p:nvSpPr>
        <p:spPr>
          <a:xfrm>
            <a:off x="2889946" y="2433667"/>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1" name="Rectangle 31"/>
          <p:cNvSpPr/>
          <p:nvPr/>
        </p:nvSpPr>
        <p:spPr>
          <a:xfrm>
            <a:off x="3236318" y="2433667"/>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2" name="Rectangle 32"/>
          <p:cNvSpPr/>
          <p:nvPr/>
        </p:nvSpPr>
        <p:spPr>
          <a:xfrm>
            <a:off x="3582691" y="2431775"/>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3" name="Content Placeholder 22"/>
          <p:cNvSpPr txBox="1">
            <a:spLocks/>
          </p:cNvSpPr>
          <p:nvPr/>
        </p:nvSpPr>
        <p:spPr>
          <a:xfrm>
            <a:off x="132214" y="3940175"/>
            <a:ext cx="3796850" cy="2457450"/>
          </a:xfrm>
          <a:prstGeom prst="rect">
            <a:avLst/>
          </a:prstGeom>
        </p:spPr>
        <p:txBody>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Have to wait for application to deliver 8 IOs before writing to 32K page on disk</a:t>
            </a:r>
          </a:p>
          <a:p>
            <a:endParaRPr lang="en-US" sz="1800" dirty="0"/>
          </a:p>
          <a:p>
            <a:r>
              <a:rPr lang="en-US" sz="1800" dirty="0"/>
              <a:t>This creates a major performance penalty</a:t>
            </a:r>
          </a:p>
        </p:txBody>
      </p:sp>
      <p:sp>
        <p:nvSpPr>
          <p:cNvPr id="24" name="Rectangle 35"/>
          <p:cNvSpPr/>
          <p:nvPr/>
        </p:nvSpPr>
        <p:spPr>
          <a:xfrm>
            <a:off x="5293173" y="2431775"/>
            <a:ext cx="277098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32K</a:t>
            </a:r>
          </a:p>
        </p:txBody>
      </p:sp>
      <p:sp>
        <p:nvSpPr>
          <p:cNvPr id="25" name="TextBox 36"/>
          <p:cNvSpPr txBox="1"/>
          <p:nvPr/>
        </p:nvSpPr>
        <p:spPr>
          <a:xfrm>
            <a:off x="4350612" y="2425776"/>
            <a:ext cx="895502" cy="369332"/>
          </a:xfrm>
          <a:prstGeom prst="rect">
            <a:avLst/>
          </a:prstGeom>
          <a:noFill/>
        </p:spPr>
        <p:txBody>
          <a:bodyPr wrap="none" rtlCol="0">
            <a:spAutoFit/>
          </a:bodyPr>
          <a:lstStyle/>
          <a:p>
            <a:r>
              <a:rPr lang="en-US" dirty="0"/>
              <a:t>Storage</a:t>
            </a:r>
          </a:p>
        </p:txBody>
      </p:sp>
      <p:sp>
        <p:nvSpPr>
          <p:cNvPr id="26" name="Rectangle 37"/>
          <p:cNvSpPr/>
          <p:nvPr/>
        </p:nvSpPr>
        <p:spPr>
          <a:xfrm>
            <a:off x="5317920" y="2950224"/>
            <a:ext cx="346373"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t>4K</a:t>
            </a:r>
          </a:p>
        </p:txBody>
      </p:sp>
      <p:sp>
        <p:nvSpPr>
          <p:cNvPr id="27" name="Rectangle 38"/>
          <p:cNvSpPr/>
          <p:nvPr/>
        </p:nvSpPr>
        <p:spPr>
          <a:xfrm>
            <a:off x="5664293" y="2950224"/>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8" name="Rectangle 39"/>
          <p:cNvSpPr/>
          <p:nvPr/>
        </p:nvSpPr>
        <p:spPr>
          <a:xfrm>
            <a:off x="6010665" y="2950224"/>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29" name="Rectangle 40"/>
          <p:cNvSpPr/>
          <p:nvPr/>
        </p:nvSpPr>
        <p:spPr>
          <a:xfrm>
            <a:off x="6357038" y="2948332"/>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30" name="Rectangle 43"/>
          <p:cNvSpPr/>
          <p:nvPr/>
        </p:nvSpPr>
        <p:spPr>
          <a:xfrm>
            <a:off x="6703410" y="2950224"/>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31" name="Rectangle 45"/>
          <p:cNvSpPr/>
          <p:nvPr/>
        </p:nvSpPr>
        <p:spPr>
          <a:xfrm>
            <a:off x="7049783" y="2950224"/>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32" name="Rectangle 54"/>
          <p:cNvSpPr/>
          <p:nvPr/>
        </p:nvSpPr>
        <p:spPr>
          <a:xfrm>
            <a:off x="7396155" y="2950224"/>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33" name="Rectangle 55"/>
          <p:cNvSpPr/>
          <p:nvPr/>
        </p:nvSpPr>
        <p:spPr>
          <a:xfrm>
            <a:off x="7742528" y="2948332"/>
            <a:ext cx="346373"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rgbClr val="FF0000"/>
                </a:solidFill>
              </a:rPr>
              <a:t>4K</a:t>
            </a:r>
          </a:p>
        </p:txBody>
      </p:sp>
      <p:sp>
        <p:nvSpPr>
          <p:cNvPr id="34" name="TextBox 56"/>
          <p:cNvSpPr txBox="1"/>
          <p:nvPr/>
        </p:nvSpPr>
        <p:spPr>
          <a:xfrm>
            <a:off x="4511424" y="2948332"/>
            <a:ext cx="561372" cy="369332"/>
          </a:xfrm>
          <a:prstGeom prst="rect">
            <a:avLst/>
          </a:prstGeom>
          <a:noFill/>
        </p:spPr>
        <p:txBody>
          <a:bodyPr wrap="none" rtlCol="0">
            <a:spAutoFit/>
          </a:bodyPr>
          <a:lstStyle/>
          <a:p>
            <a:r>
              <a:rPr lang="en-US" dirty="0"/>
              <a:t>App</a:t>
            </a:r>
          </a:p>
        </p:txBody>
      </p:sp>
      <p:sp>
        <p:nvSpPr>
          <p:cNvPr id="35" name="Content Placeholder 22"/>
          <p:cNvSpPr txBox="1">
            <a:spLocks/>
          </p:cNvSpPr>
          <p:nvPr/>
        </p:nvSpPr>
        <p:spPr>
          <a:xfrm>
            <a:off x="4350611" y="3940175"/>
            <a:ext cx="3738289" cy="2457450"/>
          </a:xfrm>
          <a:prstGeom prst="rect">
            <a:avLst/>
          </a:prstGeom>
        </p:spPr>
        <p:txBody>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Multiple disk access for a single application read/write</a:t>
            </a:r>
          </a:p>
          <a:p>
            <a:r>
              <a:rPr lang="en-US" sz="1800" dirty="0"/>
              <a:t>Have to go to disk 8 times to allocate enough space for 32K IO coming from app</a:t>
            </a:r>
          </a:p>
          <a:p>
            <a:r>
              <a:rPr lang="en-US" sz="1800" dirty="0"/>
              <a:t>Need to find 8 contiguous blocks available on disk</a:t>
            </a:r>
          </a:p>
        </p:txBody>
      </p:sp>
      <p:sp>
        <p:nvSpPr>
          <p:cNvPr id="36" name="Rectangle 59"/>
          <p:cNvSpPr/>
          <p:nvPr/>
        </p:nvSpPr>
        <p:spPr>
          <a:xfrm>
            <a:off x="9304017" y="2433667"/>
            <a:ext cx="277098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accent6"/>
                </a:solidFill>
              </a:rPr>
              <a:t>32K</a:t>
            </a:r>
          </a:p>
        </p:txBody>
      </p:sp>
      <p:sp>
        <p:nvSpPr>
          <p:cNvPr id="37" name="Rectangle 60"/>
          <p:cNvSpPr/>
          <p:nvPr/>
        </p:nvSpPr>
        <p:spPr>
          <a:xfrm>
            <a:off x="9304017" y="2947336"/>
            <a:ext cx="2770980"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1" dirty="0">
                <a:solidFill>
                  <a:schemeClr val="accent6"/>
                </a:solidFill>
              </a:rPr>
              <a:t>32K</a:t>
            </a:r>
          </a:p>
        </p:txBody>
      </p:sp>
      <p:sp>
        <p:nvSpPr>
          <p:cNvPr id="38" name="TextBox 61"/>
          <p:cNvSpPr txBox="1"/>
          <p:nvPr/>
        </p:nvSpPr>
        <p:spPr>
          <a:xfrm>
            <a:off x="8389016" y="2943121"/>
            <a:ext cx="895502" cy="369332"/>
          </a:xfrm>
          <a:prstGeom prst="rect">
            <a:avLst/>
          </a:prstGeom>
          <a:noFill/>
        </p:spPr>
        <p:txBody>
          <a:bodyPr wrap="none" rtlCol="0">
            <a:spAutoFit/>
          </a:bodyPr>
          <a:lstStyle/>
          <a:p>
            <a:r>
              <a:rPr lang="en-US" dirty="0"/>
              <a:t>Storage</a:t>
            </a:r>
          </a:p>
        </p:txBody>
      </p:sp>
      <p:sp>
        <p:nvSpPr>
          <p:cNvPr id="39" name="TextBox 62"/>
          <p:cNvSpPr txBox="1"/>
          <p:nvPr/>
        </p:nvSpPr>
        <p:spPr>
          <a:xfrm>
            <a:off x="8550031" y="2433667"/>
            <a:ext cx="561372" cy="369332"/>
          </a:xfrm>
          <a:prstGeom prst="rect">
            <a:avLst/>
          </a:prstGeom>
          <a:noFill/>
        </p:spPr>
        <p:txBody>
          <a:bodyPr wrap="none" rtlCol="0">
            <a:spAutoFit/>
          </a:bodyPr>
          <a:lstStyle/>
          <a:p>
            <a:r>
              <a:rPr lang="en-US" dirty="0"/>
              <a:t>App</a:t>
            </a:r>
          </a:p>
        </p:txBody>
      </p:sp>
      <p:sp>
        <p:nvSpPr>
          <p:cNvPr id="40" name="Content Placeholder 22"/>
          <p:cNvSpPr txBox="1">
            <a:spLocks/>
          </p:cNvSpPr>
          <p:nvPr/>
        </p:nvSpPr>
        <p:spPr>
          <a:xfrm>
            <a:off x="8490394" y="3940175"/>
            <a:ext cx="3584603" cy="2047390"/>
          </a:xfrm>
          <a:prstGeom prst="rect">
            <a:avLst/>
          </a:prstGeom>
        </p:spPr>
        <p:txBody>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Application page size aligned with storage page size</a:t>
            </a:r>
          </a:p>
          <a:p>
            <a:endParaRPr lang="en-US" sz="1800" dirty="0"/>
          </a:p>
          <a:p>
            <a:r>
              <a:rPr lang="en-US" sz="1800" dirty="0"/>
              <a:t>Individual page on storage can be allocated for individual IO from application</a:t>
            </a:r>
          </a:p>
        </p:txBody>
      </p:sp>
    </p:spTree>
    <p:extLst>
      <p:ext uri="{BB962C8B-B14F-4D97-AF65-F5344CB8AC3E}">
        <p14:creationId xmlns:p14="http://schemas.microsoft.com/office/powerpoint/2010/main" val="228498902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Application Defined Use Case – Microsoft Exchange</a:t>
            </a:r>
            <a:endParaRPr lang="en-US" dirty="0">
              <a:solidFill>
                <a:schemeClr val="tx1"/>
              </a:solidFill>
            </a:endParaRPr>
          </a:p>
        </p:txBody>
      </p:sp>
      <p:sp>
        <p:nvSpPr>
          <p:cNvPr id="7" name="Rounded Rectangle 4"/>
          <p:cNvSpPr>
            <a:spLocks noChangeArrowheads="1"/>
          </p:cNvSpPr>
          <p:nvPr/>
        </p:nvSpPr>
        <p:spPr bwMode="gray">
          <a:xfrm>
            <a:off x="9160041" y="3440364"/>
            <a:ext cx="2911642" cy="2826790"/>
          </a:xfrm>
          <a:prstGeom prst="roundRect">
            <a:avLst>
              <a:gd name="adj" fmla="val 8097"/>
            </a:avLst>
          </a:prstGeom>
          <a:solidFill>
            <a:schemeClr val="accent4">
              <a:lumMod val="40000"/>
              <a:lumOff val="60000"/>
            </a:schemeClr>
          </a:solidFill>
          <a:ln w="9525">
            <a:noFill/>
            <a:round/>
            <a:headEnd/>
            <a:tailEnd/>
          </a:ln>
          <a:effectLst>
            <a:outerShdw blurRad="63500" dist="23000" dir="5400000" rotWithShape="0">
              <a:srgbClr val="000000">
                <a:alpha val="34999"/>
              </a:srgbClr>
            </a:outerShdw>
          </a:effectLst>
        </p:spPr>
        <p:txBody>
          <a:bodyPr lIns="182880" tIns="0" anchor="ctr"/>
          <a:lstStyle/>
          <a:p>
            <a:pPr>
              <a:defRPr/>
            </a:pPr>
            <a:r>
              <a:rPr lang="en-US" sz="1400" b="1" u="sng" dirty="0">
                <a:solidFill>
                  <a:prstClr val="black"/>
                </a:solidFill>
                <a:latin typeface="Tahoma" pitchFamily="-112" charset="0"/>
                <a:cs typeface="Tahoma" pitchFamily="-112" charset="0"/>
              </a:rPr>
              <a:t>Key Takeaways</a:t>
            </a:r>
          </a:p>
          <a:p>
            <a:pPr>
              <a:defRPr/>
            </a:pPr>
            <a:endParaRPr lang="en-US" sz="1400" b="1" dirty="0">
              <a:solidFill>
                <a:prstClr val="black"/>
              </a:solidFill>
              <a:latin typeface="Tahoma" pitchFamily="-112" charset="0"/>
              <a:cs typeface="Tahoma" pitchFamily="-112" charset="0"/>
            </a:endParaRPr>
          </a:p>
          <a:p>
            <a:pPr marL="285750" indent="-285750">
              <a:buFont typeface="Arial" panose="020B0604020202020204" pitchFamily="34" charset="0"/>
              <a:buChar char="•"/>
              <a:defRPr/>
            </a:pPr>
            <a:r>
              <a:rPr lang="en-US" sz="1400" b="1" dirty="0">
                <a:solidFill>
                  <a:prstClr val="black"/>
                </a:solidFill>
                <a:latin typeface="Tahoma" pitchFamily="-112" charset="0"/>
                <a:cs typeface="Tahoma" pitchFamily="-112" charset="0"/>
              </a:rPr>
              <a:t>Application defined storage for Exchange brings 20% performance gain</a:t>
            </a:r>
          </a:p>
          <a:p>
            <a:pPr marL="285750" indent="-285750">
              <a:buFont typeface="Arial" panose="020B0604020202020204" pitchFamily="34" charset="0"/>
              <a:buChar char="•"/>
              <a:defRPr/>
            </a:pPr>
            <a:endParaRPr lang="en-US" sz="1400" b="1" dirty="0">
              <a:solidFill>
                <a:prstClr val="black"/>
              </a:solidFill>
              <a:latin typeface="Tahoma" pitchFamily="-112" charset="0"/>
              <a:cs typeface="Tahoma" pitchFamily="-112" charset="0"/>
            </a:endParaRPr>
          </a:p>
          <a:p>
            <a:pPr marL="285750" indent="-285750">
              <a:buFont typeface="Arial" panose="020B0604020202020204" pitchFamily="34" charset="0"/>
              <a:buChar char="•"/>
              <a:defRPr/>
            </a:pPr>
            <a:r>
              <a:rPr lang="en-US" sz="1400" b="1" dirty="0">
                <a:solidFill>
                  <a:prstClr val="black"/>
                </a:solidFill>
                <a:latin typeface="Tahoma" pitchFamily="-112" charset="0"/>
                <a:cs typeface="Tahoma" pitchFamily="-112" charset="0"/>
              </a:rPr>
              <a:t>Maxta’s page size policies enable 400 more mailboxes than uniform storage</a:t>
            </a:r>
          </a:p>
        </p:txBody>
      </p:sp>
      <p:graphicFrame>
        <p:nvGraphicFramePr>
          <p:cNvPr id="8" name="Table 6"/>
          <p:cNvGraphicFramePr>
            <a:graphicFrameLocks noGrp="1"/>
          </p:cNvGraphicFramePr>
          <p:nvPr>
            <p:extLst>
              <p:ext uri="{D42A27DB-BD31-4B8C-83A1-F6EECF244321}">
                <p14:modId xmlns:p14="http://schemas.microsoft.com/office/powerpoint/2010/main" val="2729477771"/>
              </p:ext>
            </p:extLst>
          </p:nvPr>
        </p:nvGraphicFramePr>
        <p:xfrm>
          <a:off x="271983" y="1770646"/>
          <a:ext cx="5199821" cy="3708400"/>
        </p:xfrm>
        <a:graphic>
          <a:graphicData uri="http://schemas.openxmlformats.org/drawingml/2006/table">
            <a:tbl>
              <a:tblPr firstRow="1" bandRow="1">
                <a:tableStyleId>{5C22544A-7EE6-4342-B048-85BDC9FD1C3A}</a:tableStyleId>
              </a:tblPr>
              <a:tblGrid>
                <a:gridCol w="3845159">
                  <a:extLst>
                    <a:ext uri="{9D8B030D-6E8A-4147-A177-3AD203B41FA5}">
                      <a16:colId xmlns:a16="http://schemas.microsoft.com/office/drawing/2014/main" val="20000"/>
                    </a:ext>
                  </a:extLst>
                </a:gridCol>
                <a:gridCol w="1354662">
                  <a:extLst>
                    <a:ext uri="{9D8B030D-6E8A-4147-A177-3AD203B41FA5}">
                      <a16:colId xmlns:a16="http://schemas.microsoft.com/office/drawing/2014/main" val="20001"/>
                    </a:ext>
                  </a:extLst>
                </a:gridCol>
              </a:tblGrid>
              <a:tr h="370840">
                <a:tc gridSpan="2">
                  <a:txBody>
                    <a:bodyPr/>
                    <a:lstStyle/>
                    <a:p>
                      <a:pPr algn="ctr"/>
                      <a:r>
                        <a:rPr lang="en-US" dirty="0"/>
                        <a:t>Maxta Storage Platform (MxSP)</a:t>
                      </a:r>
                    </a:p>
                  </a:txBody>
                  <a:tcPr/>
                </a:tc>
                <a:tc hMerge="1">
                  <a:txBody>
                    <a:bodyPr/>
                    <a:lstStyle/>
                    <a:p>
                      <a:pPr algn="ctr"/>
                      <a:endParaRPr lang="en-US" dirty="0"/>
                    </a:p>
                  </a:txBody>
                  <a:tcPr/>
                </a:tc>
                <a:extLst>
                  <a:ext uri="{0D108BD9-81ED-4DB2-BD59-A6C34878D82A}">
                    <a16:rowId xmlns:a16="http://schemas.microsoft.com/office/drawing/2014/main" val="10000"/>
                  </a:ext>
                </a:extLst>
              </a:tr>
              <a:tr h="370840">
                <a:tc>
                  <a:txBody>
                    <a:bodyPr/>
                    <a:lstStyle/>
                    <a:p>
                      <a:r>
                        <a:rPr lang="en-US" sz="1400" dirty="0" err="1">
                          <a:solidFill>
                            <a:schemeClr val="bg1"/>
                          </a:solidFill>
                        </a:rPr>
                        <a:t>Jetstress</a:t>
                      </a:r>
                      <a:r>
                        <a:rPr lang="en-US" sz="1400" dirty="0">
                          <a:solidFill>
                            <a:schemeClr val="bg1"/>
                          </a:solidFill>
                        </a:rPr>
                        <a:t> Parameters</a:t>
                      </a:r>
                    </a:p>
                  </a:txBody>
                  <a:tcPr>
                    <a:solidFill>
                      <a:schemeClr val="bg2">
                        <a:lumMod val="50000"/>
                      </a:schemeClr>
                    </a:solidFill>
                  </a:tcPr>
                </a:tc>
                <a:tc>
                  <a:txBody>
                    <a:bodyPr/>
                    <a:lstStyle/>
                    <a:p>
                      <a:pPr algn="ctr"/>
                      <a:endParaRPr lang="en-US" sz="1400" dirty="0"/>
                    </a:p>
                  </a:txBody>
                  <a:tcPr/>
                </a:tc>
                <a:extLst>
                  <a:ext uri="{0D108BD9-81ED-4DB2-BD59-A6C34878D82A}">
                    <a16:rowId xmlns:a16="http://schemas.microsoft.com/office/drawing/2014/main" val="10001"/>
                  </a:ext>
                </a:extLst>
              </a:tr>
              <a:tr h="370840">
                <a:tc>
                  <a:txBody>
                    <a:bodyPr/>
                    <a:lstStyle/>
                    <a:p>
                      <a:pPr marL="457200" indent="0"/>
                      <a:r>
                        <a:rPr lang="en-US" sz="1400" dirty="0">
                          <a:solidFill>
                            <a:schemeClr val="bg1"/>
                          </a:solidFill>
                        </a:rPr>
                        <a:t>Number</a:t>
                      </a:r>
                      <a:r>
                        <a:rPr lang="en-US" sz="1400" baseline="0" dirty="0">
                          <a:solidFill>
                            <a:schemeClr val="bg1"/>
                          </a:solidFill>
                        </a:rPr>
                        <a:t> of threads</a:t>
                      </a:r>
                      <a:endParaRPr lang="en-US" sz="1400" dirty="0">
                        <a:solidFill>
                          <a:schemeClr val="bg1"/>
                        </a:solidFill>
                      </a:endParaRPr>
                    </a:p>
                  </a:txBody>
                  <a:tcPr>
                    <a:solidFill>
                      <a:schemeClr val="bg2">
                        <a:lumMod val="50000"/>
                      </a:schemeClr>
                    </a:solidFill>
                  </a:tcPr>
                </a:tc>
                <a:tc>
                  <a:txBody>
                    <a:bodyPr/>
                    <a:lstStyle/>
                    <a:p>
                      <a:pPr algn="ctr"/>
                      <a:r>
                        <a:rPr lang="en-US" sz="1400" dirty="0"/>
                        <a:t>16</a:t>
                      </a:r>
                    </a:p>
                  </a:txBody>
                  <a:tcPr/>
                </a:tc>
                <a:extLst>
                  <a:ext uri="{0D108BD9-81ED-4DB2-BD59-A6C34878D82A}">
                    <a16:rowId xmlns:a16="http://schemas.microsoft.com/office/drawing/2014/main" val="10002"/>
                  </a:ext>
                </a:extLst>
              </a:tr>
              <a:tr h="370840">
                <a:tc>
                  <a:txBody>
                    <a:bodyPr/>
                    <a:lstStyle/>
                    <a:p>
                      <a:pPr marL="457200" indent="0"/>
                      <a:r>
                        <a:rPr lang="en-US" sz="1400" dirty="0">
                          <a:solidFill>
                            <a:schemeClr val="bg1"/>
                          </a:solidFill>
                        </a:rPr>
                        <a:t>Database size</a:t>
                      </a:r>
                    </a:p>
                  </a:txBody>
                  <a:tcPr>
                    <a:solidFill>
                      <a:schemeClr val="bg2">
                        <a:lumMod val="50000"/>
                      </a:schemeClr>
                    </a:solidFill>
                  </a:tcPr>
                </a:tc>
                <a:tc>
                  <a:txBody>
                    <a:bodyPr/>
                    <a:lstStyle/>
                    <a:p>
                      <a:pPr algn="ctr"/>
                      <a:r>
                        <a:rPr lang="en-US" sz="1400" dirty="0"/>
                        <a:t>500 GB</a:t>
                      </a:r>
                    </a:p>
                  </a:txBody>
                  <a:tcPr/>
                </a:tc>
                <a:extLst>
                  <a:ext uri="{0D108BD9-81ED-4DB2-BD59-A6C34878D82A}">
                    <a16:rowId xmlns:a16="http://schemas.microsoft.com/office/drawing/2014/main" val="10003"/>
                  </a:ext>
                </a:extLst>
              </a:tr>
              <a:tr h="370840">
                <a:tc>
                  <a:txBody>
                    <a:bodyPr/>
                    <a:lstStyle/>
                    <a:p>
                      <a:r>
                        <a:rPr lang="en-US" sz="1400" dirty="0">
                          <a:solidFill>
                            <a:schemeClr val="bg1"/>
                          </a:solidFill>
                        </a:rPr>
                        <a:t>Performance Metrics</a:t>
                      </a:r>
                    </a:p>
                  </a:txBody>
                  <a:tcPr>
                    <a:solidFill>
                      <a:schemeClr val="bg2">
                        <a:lumMod val="50000"/>
                      </a:schemeClr>
                    </a:solidFill>
                  </a:tcPr>
                </a:tc>
                <a:tc>
                  <a:txBody>
                    <a:bodyPr/>
                    <a:lstStyle/>
                    <a:p>
                      <a:endParaRPr lang="en-US" sz="1600" dirty="0"/>
                    </a:p>
                  </a:txBody>
                  <a:tcPr/>
                </a:tc>
                <a:extLst>
                  <a:ext uri="{0D108BD9-81ED-4DB2-BD59-A6C34878D82A}">
                    <a16:rowId xmlns:a16="http://schemas.microsoft.com/office/drawing/2014/main" val="10004"/>
                  </a:ext>
                </a:extLst>
              </a:tr>
              <a:tr h="370840">
                <a:tc>
                  <a:txBody>
                    <a:bodyPr/>
                    <a:lstStyle/>
                    <a:p>
                      <a:pPr lvl="1"/>
                      <a:r>
                        <a:rPr lang="en-US" sz="1400" dirty="0">
                          <a:solidFill>
                            <a:schemeClr val="bg1"/>
                          </a:solidFill>
                        </a:rPr>
                        <a:t>Achieved Transactional IOPS (4K)</a:t>
                      </a:r>
                    </a:p>
                  </a:txBody>
                  <a:tcPr>
                    <a:solidFill>
                      <a:schemeClr val="bg2">
                        <a:lumMod val="50000"/>
                      </a:schemeClr>
                    </a:solidFill>
                  </a:tcPr>
                </a:tc>
                <a:tc>
                  <a:txBody>
                    <a:bodyPr/>
                    <a:lstStyle/>
                    <a:p>
                      <a:pPr algn="ctr"/>
                      <a:r>
                        <a:rPr lang="en-US" sz="1400" dirty="0"/>
                        <a:t>857.505</a:t>
                      </a:r>
                    </a:p>
                  </a:txBody>
                  <a:tcPr/>
                </a:tc>
                <a:extLst>
                  <a:ext uri="{0D108BD9-81ED-4DB2-BD59-A6C34878D82A}">
                    <a16:rowId xmlns:a16="http://schemas.microsoft.com/office/drawing/2014/main" val="10005"/>
                  </a:ext>
                </a:extLst>
              </a:tr>
              <a:tr h="370840">
                <a:tc>
                  <a:txBody>
                    <a:bodyPr/>
                    <a:lstStyle/>
                    <a:p>
                      <a:pPr lvl="1"/>
                      <a:r>
                        <a:rPr lang="en-US" sz="1400" dirty="0">
                          <a:solidFill>
                            <a:schemeClr val="bg1"/>
                          </a:solidFill>
                        </a:rPr>
                        <a:t>Achieved Transactional IOPS (32K)</a:t>
                      </a:r>
                    </a:p>
                  </a:txBody>
                  <a:tcPr>
                    <a:solidFill>
                      <a:schemeClr val="bg2">
                        <a:lumMod val="50000"/>
                      </a:schemeClr>
                    </a:solidFill>
                  </a:tcPr>
                </a:tc>
                <a:tc>
                  <a:txBody>
                    <a:bodyPr/>
                    <a:lstStyle/>
                    <a:p>
                      <a:pPr algn="ctr"/>
                      <a:r>
                        <a:rPr lang="en-US" sz="1400" dirty="0"/>
                        <a:t>1022.837</a:t>
                      </a:r>
                    </a:p>
                  </a:txBody>
                  <a:tcPr/>
                </a:tc>
                <a:extLst>
                  <a:ext uri="{0D108BD9-81ED-4DB2-BD59-A6C34878D82A}">
                    <a16:rowId xmlns:a16="http://schemas.microsoft.com/office/drawing/2014/main" val="10006"/>
                  </a:ext>
                </a:extLst>
              </a:tr>
              <a:tr h="370840">
                <a:tc>
                  <a:txBody>
                    <a:bodyPr/>
                    <a:lstStyle/>
                    <a:p>
                      <a:pPr marL="457189" marR="0" lvl="1" indent="0" algn="l" defTabSz="914377" rtl="0" eaLnBrk="1" fontAlgn="auto" latinLnBrk="0" hangingPunct="1">
                        <a:lnSpc>
                          <a:spcPct val="100000"/>
                        </a:lnSpc>
                        <a:spcBef>
                          <a:spcPts val="0"/>
                        </a:spcBef>
                        <a:spcAft>
                          <a:spcPts val="0"/>
                        </a:spcAft>
                        <a:buClrTx/>
                        <a:buSzTx/>
                        <a:buFontTx/>
                        <a:buNone/>
                        <a:tabLst/>
                        <a:defRPr/>
                      </a:pPr>
                      <a:r>
                        <a:rPr lang="en-US" sz="1400" dirty="0">
                          <a:solidFill>
                            <a:schemeClr val="bg1"/>
                          </a:solidFill>
                        </a:rPr>
                        <a:t>Percentage</a:t>
                      </a:r>
                      <a:r>
                        <a:rPr lang="en-US" sz="1400" baseline="0" dirty="0">
                          <a:solidFill>
                            <a:schemeClr val="bg1"/>
                          </a:solidFill>
                        </a:rPr>
                        <a:t> Improvement</a:t>
                      </a:r>
                      <a:endParaRPr lang="en-US" sz="1400" dirty="0">
                        <a:solidFill>
                          <a:schemeClr val="bg1"/>
                        </a:solidFill>
                      </a:endParaRPr>
                    </a:p>
                  </a:txBody>
                  <a:tcPr>
                    <a:solidFill>
                      <a:schemeClr val="bg2">
                        <a:lumMod val="50000"/>
                      </a:schemeClr>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a:t>19.28%</a:t>
                      </a:r>
                    </a:p>
                  </a:txBody>
                  <a:tcPr/>
                </a:tc>
                <a:extLst>
                  <a:ext uri="{0D108BD9-81ED-4DB2-BD59-A6C34878D82A}">
                    <a16:rowId xmlns:a16="http://schemas.microsoft.com/office/drawing/2014/main" val="10007"/>
                  </a:ext>
                </a:extLst>
              </a:tr>
              <a:tr h="370840">
                <a:tc>
                  <a:txBody>
                    <a:bodyPr/>
                    <a:lstStyle/>
                    <a:p>
                      <a:pPr marL="457200" marR="0" lvl="0" indent="0" algn="l" defTabSz="914377" rtl="0" eaLnBrk="1" fontAlgn="auto" latinLnBrk="0" hangingPunct="1">
                        <a:lnSpc>
                          <a:spcPct val="100000"/>
                        </a:lnSpc>
                        <a:spcBef>
                          <a:spcPts val="0"/>
                        </a:spcBef>
                        <a:spcAft>
                          <a:spcPts val="0"/>
                        </a:spcAft>
                        <a:buClrTx/>
                        <a:buSzTx/>
                        <a:buFontTx/>
                        <a:buNone/>
                        <a:tabLst/>
                        <a:defRPr/>
                      </a:pPr>
                      <a:r>
                        <a:rPr lang="en-US" sz="1400" dirty="0">
                          <a:solidFill>
                            <a:schemeClr val="bg1"/>
                          </a:solidFill>
                        </a:rPr>
                        <a:t>Estimated</a:t>
                      </a:r>
                      <a:r>
                        <a:rPr lang="en-US" sz="1400" baseline="0" dirty="0">
                          <a:solidFill>
                            <a:schemeClr val="bg1"/>
                          </a:solidFill>
                        </a:rPr>
                        <a:t> </a:t>
                      </a:r>
                      <a:r>
                        <a:rPr lang="en-US" sz="1400" dirty="0">
                          <a:solidFill>
                            <a:schemeClr val="bg1"/>
                          </a:solidFill>
                        </a:rPr>
                        <a:t>IOPS per User</a:t>
                      </a:r>
                    </a:p>
                  </a:txBody>
                  <a:tcPr>
                    <a:solidFill>
                      <a:schemeClr val="bg2">
                        <a:lumMod val="50000"/>
                      </a:schemeClr>
                    </a:solidFill>
                  </a:tcPr>
                </a:tc>
                <a:tc>
                  <a:txBody>
                    <a:bodyPr/>
                    <a:lstStyle/>
                    <a:p>
                      <a:pPr algn="ctr"/>
                      <a:r>
                        <a:rPr lang="en-US" sz="1400" dirty="0"/>
                        <a:t>0.40</a:t>
                      </a:r>
                    </a:p>
                  </a:txBody>
                  <a:tcPr/>
                </a:tc>
                <a:extLst>
                  <a:ext uri="{0D108BD9-81ED-4DB2-BD59-A6C34878D82A}">
                    <a16:rowId xmlns:a16="http://schemas.microsoft.com/office/drawing/2014/main" val="10008"/>
                  </a:ext>
                </a:extLst>
              </a:tr>
              <a:tr h="370840">
                <a:tc>
                  <a:txBody>
                    <a:bodyPr/>
                    <a:lstStyle/>
                    <a:p>
                      <a:pPr marL="457200" marR="0" lvl="1" indent="-11" algn="l" defTabSz="914377" rtl="0" eaLnBrk="1" fontAlgn="auto" latinLnBrk="0" hangingPunct="1">
                        <a:lnSpc>
                          <a:spcPct val="100000"/>
                        </a:lnSpc>
                        <a:spcBef>
                          <a:spcPts val="0"/>
                        </a:spcBef>
                        <a:spcAft>
                          <a:spcPts val="0"/>
                        </a:spcAft>
                        <a:buClrTx/>
                        <a:buSzTx/>
                        <a:buFontTx/>
                        <a:buNone/>
                        <a:tabLst/>
                        <a:defRPr/>
                      </a:pPr>
                      <a:r>
                        <a:rPr lang="en-US" sz="1400" dirty="0">
                          <a:solidFill>
                            <a:schemeClr val="bg1"/>
                          </a:solidFill>
                        </a:rPr>
                        <a:t>Additional Users</a:t>
                      </a:r>
                    </a:p>
                  </a:txBody>
                  <a:tcPr>
                    <a:solidFill>
                      <a:schemeClr val="bg2">
                        <a:lumMod val="50000"/>
                      </a:schemeClr>
                    </a:solidFill>
                  </a:tcPr>
                </a:tc>
                <a:tc>
                  <a:txBody>
                    <a:bodyPr/>
                    <a:lstStyle/>
                    <a:p>
                      <a:pPr algn="ctr"/>
                      <a:r>
                        <a:rPr lang="en-US" sz="1400" dirty="0"/>
                        <a:t>400</a:t>
                      </a:r>
                    </a:p>
                  </a:txBody>
                  <a:tcPr/>
                </a:tc>
                <a:extLst>
                  <a:ext uri="{0D108BD9-81ED-4DB2-BD59-A6C34878D82A}">
                    <a16:rowId xmlns:a16="http://schemas.microsoft.com/office/drawing/2014/main" val="10009"/>
                  </a:ext>
                </a:extLst>
              </a:tr>
            </a:tbl>
          </a:graphicData>
        </a:graphic>
      </p:graphicFrame>
      <p:sp>
        <p:nvSpPr>
          <p:cNvPr id="9" name="Rounded Rectangle 5"/>
          <p:cNvSpPr>
            <a:spLocks noChangeArrowheads="1"/>
          </p:cNvSpPr>
          <p:nvPr/>
        </p:nvSpPr>
        <p:spPr bwMode="gray">
          <a:xfrm>
            <a:off x="5932291" y="3440364"/>
            <a:ext cx="2911642" cy="2826790"/>
          </a:xfrm>
          <a:prstGeom prst="roundRect">
            <a:avLst>
              <a:gd name="adj" fmla="val 8097"/>
            </a:avLst>
          </a:prstGeom>
          <a:solidFill>
            <a:schemeClr val="accent6">
              <a:lumMod val="20000"/>
              <a:lumOff val="80000"/>
            </a:schemeClr>
          </a:solidFill>
          <a:ln w="9525">
            <a:noFill/>
            <a:round/>
            <a:headEnd/>
            <a:tailEnd/>
          </a:ln>
          <a:effectLst>
            <a:outerShdw blurRad="63500" dist="23000" dir="5400000" rotWithShape="0">
              <a:srgbClr val="000000">
                <a:alpha val="34999"/>
              </a:srgbClr>
            </a:outerShdw>
          </a:effectLst>
        </p:spPr>
        <p:txBody>
          <a:bodyPr lIns="182880" tIns="0" anchor="ctr"/>
          <a:lstStyle/>
          <a:p>
            <a:pPr>
              <a:defRPr/>
            </a:pPr>
            <a:r>
              <a:rPr lang="en-US" sz="1400" b="1" u="sng" dirty="0">
                <a:solidFill>
                  <a:prstClr val="black"/>
                </a:solidFill>
                <a:latin typeface="Tahoma" pitchFamily="-112" charset="0"/>
                <a:cs typeface="Tahoma" pitchFamily="-112" charset="0"/>
              </a:rPr>
              <a:t>Configuration Notes</a:t>
            </a:r>
          </a:p>
          <a:p>
            <a:pPr>
              <a:defRPr/>
            </a:pPr>
            <a:endParaRPr lang="en-US" sz="1400" b="1" dirty="0">
              <a:solidFill>
                <a:prstClr val="black"/>
              </a:solidFill>
              <a:latin typeface="Tahoma" pitchFamily="-112" charset="0"/>
              <a:cs typeface="Tahoma" pitchFamily="-112" charset="0"/>
            </a:endParaRPr>
          </a:p>
          <a:p>
            <a:pPr marL="285750" indent="-285750">
              <a:buFont typeface="Arial" panose="020B0604020202020204" pitchFamily="34" charset="0"/>
              <a:buChar char="•"/>
              <a:defRPr/>
            </a:pPr>
            <a:r>
              <a:rPr lang="en-US" sz="1400" b="1" dirty="0">
                <a:solidFill>
                  <a:prstClr val="black"/>
                </a:solidFill>
                <a:latin typeface="Tahoma" pitchFamily="-112" charset="0"/>
                <a:cs typeface="Tahoma" pitchFamily="-112" charset="0"/>
              </a:rPr>
              <a:t>4K random IO workload running in background</a:t>
            </a:r>
          </a:p>
          <a:p>
            <a:pPr marL="285750" indent="-285750">
              <a:buFont typeface="Arial" panose="020B0604020202020204" pitchFamily="34" charset="0"/>
              <a:buChar char="•"/>
              <a:defRPr/>
            </a:pPr>
            <a:endParaRPr lang="en-US" sz="1400" b="1" dirty="0">
              <a:solidFill>
                <a:prstClr val="black"/>
              </a:solidFill>
              <a:latin typeface="Tahoma" pitchFamily="-112" charset="0"/>
              <a:cs typeface="Tahoma" pitchFamily="-112" charset="0"/>
            </a:endParaRPr>
          </a:p>
          <a:p>
            <a:pPr marL="285750" indent="-285750">
              <a:buFont typeface="Arial" panose="020B0604020202020204" pitchFamily="34" charset="0"/>
              <a:buChar char="•"/>
              <a:defRPr/>
            </a:pPr>
            <a:r>
              <a:rPr lang="en-US" sz="1400" b="1" dirty="0" err="1">
                <a:solidFill>
                  <a:prstClr val="black"/>
                </a:solidFill>
                <a:latin typeface="Tahoma" pitchFamily="-112" charset="0"/>
                <a:cs typeface="Tahoma" pitchFamily="-112" charset="0"/>
              </a:rPr>
              <a:t>Jetstress</a:t>
            </a:r>
            <a:r>
              <a:rPr lang="en-US" sz="1400" b="1" dirty="0">
                <a:solidFill>
                  <a:prstClr val="black"/>
                </a:solidFill>
                <a:latin typeface="Tahoma" pitchFamily="-112" charset="0"/>
                <a:cs typeface="Tahoma" pitchFamily="-112" charset="0"/>
              </a:rPr>
              <a:t> configured once with 32K and once with 4K page size</a:t>
            </a:r>
          </a:p>
          <a:p>
            <a:pPr marL="285750" indent="-285750">
              <a:buFont typeface="Arial" panose="020B0604020202020204" pitchFamily="34" charset="0"/>
              <a:buChar char="•"/>
              <a:defRPr/>
            </a:pPr>
            <a:endParaRPr lang="en-US" sz="1400" b="1" dirty="0">
              <a:solidFill>
                <a:prstClr val="black"/>
              </a:solidFill>
              <a:latin typeface="Tahoma" pitchFamily="-112" charset="0"/>
              <a:cs typeface="Tahoma" pitchFamily="-112" charset="0"/>
            </a:endParaRPr>
          </a:p>
          <a:p>
            <a:pPr marL="285750" indent="-285750">
              <a:buFont typeface="Arial" panose="020B0604020202020204" pitchFamily="34" charset="0"/>
              <a:buChar char="•"/>
              <a:defRPr/>
            </a:pPr>
            <a:r>
              <a:rPr lang="en-US" sz="1400" b="1" dirty="0">
                <a:solidFill>
                  <a:prstClr val="black"/>
                </a:solidFill>
                <a:latin typeface="Tahoma" pitchFamily="-112" charset="0"/>
                <a:cs typeface="Tahoma" pitchFamily="-112" charset="0"/>
              </a:rPr>
              <a:t>All workloads run simultaneously on same Maxta storage</a:t>
            </a:r>
          </a:p>
        </p:txBody>
      </p:sp>
      <p:graphicFrame>
        <p:nvGraphicFramePr>
          <p:cNvPr id="10" name="Chart 9"/>
          <p:cNvGraphicFramePr/>
          <p:nvPr>
            <p:extLst>
              <p:ext uri="{D42A27DB-BD31-4B8C-83A1-F6EECF244321}">
                <p14:modId xmlns:p14="http://schemas.microsoft.com/office/powerpoint/2010/main" val="2018030817"/>
              </p:ext>
            </p:extLst>
          </p:nvPr>
        </p:nvGraphicFramePr>
        <p:xfrm>
          <a:off x="6400800" y="1121899"/>
          <a:ext cx="5154863" cy="2135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4989021"/>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832" y="2727960"/>
            <a:ext cx="6411468" cy="875763"/>
          </a:xfrm>
          <a:prstGeom prst="rect">
            <a:avLst/>
          </a:prstGeom>
        </p:spPr>
        <p:txBody>
          <a:bodyPr anchor="ctr">
            <a:normAutofit/>
          </a:bodyPr>
          <a:lstStyle/>
          <a:p>
            <a:pPr marL="58737" indent="0"/>
            <a:r>
              <a:rPr lang="en-US" altLang="zh-CN" b="1" i="1" dirty="0">
                <a:solidFill>
                  <a:schemeClr val="tx1"/>
                </a:solidFill>
              </a:rPr>
              <a:t>Additional Product Features</a:t>
            </a:r>
            <a:endParaRPr lang="en-US" altLang="zh-CN" dirty="0">
              <a:solidFill>
                <a:schemeClr val="tx1"/>
              </a:solidFill>
            </a:endParaRPr>
          </a:p>
        </p:txBody>
      </p:sp>
    </p:spTree>
    <p:extLst>
      <p:ext uri="{BB962C8B-B14F-4D97-AF65-F5344CB8AC3E}">
        <p14:creationId xmlns:p14="http://schemas.microsoft.com/office/powerpoint/2010/main" val="3897962335"/>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SSD Caching</a:t>
            </a:r>
            <a:endParaRPr lang="en-US" dirty="0">
              <a:solidFill>
                <a:schemeClr val="tx1"/>
              </a:solidFill>
            </a:endParaRPr>
          </a:p>
        </p:txBody>
      </p:sp>
      <p:sp>
        <p:nvSpPr>
          <p:cNvPr id="5" name="Rectangle 2"/>
          <p:cNvSpPr>
            <a:spLocks/>
          </p:cNvSpPr>
          <p:nvPr/>
        </p:nvSpPr>
        <p:spPr bwMode="auto">
          <a:xfrm>
            <a:off x="463550" y="1187450"/>
            <a:ext cx="11545888" cy="36702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maximizes the performance to cost benefit of hybrid storage solutions by utilizing flash media for intent log, read cache, and flash accelerated metadata. </a:t>
            </a:r>
          </a:p>
          <a:p>
            <a:pPr marL="342900" indent="-342900">
              <a:lnSpc>
                <a:spcPct val="150000"/>
              </a:lnSpc>
              <a:buFont typeface="Arial" charset="0"/>
              <a:buChar char="•"/>
              <a:defRPr/>
            </a:pPr>
            <a:r>
              <a:rPr lang="en-US" altLang="zh-CN" sz="2000" dirty="0">
                <a:latin typeface="+mj-lt"/>
                <a:ea typeface="+mj-ea"/>
                <a:cs typeface="+mj-cs"/>
                <a:sym typeface="Pirulen Rg" charset="0"/>
              </a:rPr>
              <a:t>SSD Mirroring</a:t>
            </a:r>
          </a:p>
          <a:p>
            <a:pPr marL="723900" lvl="1" indent="-342900">
              <a:lnSpc>
                <a:spcPct val="150000"/>
              </a:lnSpc>
              <a:buSzPct val="100000"/>
              <a:buFont typeface="Arial" charset="0"/>
              <a:buChar char="•"/>
              <a:defRPr/>
            </a:pPr>
            <a:r>
              <a:rPr lang="en-US" altLang="zh-CN" sz="2000" dirty="0" err="1">
                <a:latin typeface="+mj-lt"/>
                <a:ea typeface="+mj-ea"/>
                <a:cs typeface="+mj-cs"/>
                <a:sym typeface="Pirulen Rg" charset="0"/>
              </a:rPr>
              <a:t>MxIL</a:t>
            </a:r>
            <a:r>
              <a:rPr lang="en-US" altLang="zh-CN" sz="2000" dirty="0">
                <a:latin typeface="+mj-lt"/>
                <a:ea typeface="+mj-ea"/>
                <a:cs typeface="+mj-cs"/>
                <a:sym typeface="Pirulen Rg" charset="0"/>
              </a:rPr>
              <a:t>, </a:t>
            </a:r>
            <a:r>
              <a:rPr lang="en-US" altLang="zh-CN" sz="2000" dirty="0" err="1">
                <a:latin typeface="+mj-lt"/>
                <a:ea typeface="+mj-ea"/>
                <a:cs typeface="+mj-cs"/>
                <a:sym typeface="Pirulen Rg" charset="0"/>
              </a:rPr>
              <a:t>Metadev</a:t>
            </a:r>
            <a:r>
              <a:rPr lang="en-US" altLang="zh-CN" sz="2000" dirty="0">
                <a:latin typeface="+mj-lt"/>
                <a:ea typeface="+mj-ea"/>
                <a:cs typeface="+mj-cs"/>
                <a:sym typeface="Pirulen Rg" charset="0"/>
              </a:rPr>
              <a:t> will be mirrored</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With SSD mirrored, single SSD failure will not resulted in Node failure.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Recommend a minimum of two flash media devices </a:t>
            </a:r>
            <a:r>
              <a:rPr lang="en-US" altLang="zh-CN" sz="2000">
                <a:latin typeface="+mj-lt"/>
                <a:ea typeface="+mj-ea"/>
                <a:cs typeface="+mj-cs"/>
                <a:sym typeface="Pirulen Rg" charset="0"/>
              </a:rPr>
              <a:t>per node</a:t>
            </a:r>
            <a:endParaRPr lang="en-US" altLang="zh-CN" sz="2000" dirty="0">
              <a:latin typeface="+mj-lt"/>
              <a:ea typeface="+mj-ea"/>
              <a:cs typeface="+mj-cs"/>
              <a:sym typeface="Pirulen Rg" charset="0"/>
            </a:endParaRPr>
          </a:p>
          <a:p>
            <a:pPr marL="666750" lvl="1" indent="-285750">
              <a:lnSpc>
                <a:spcPct val="150000"/>
              </a:lnSpc>
              <a:buSzPct val="100000"/>
              <a:buFont typeface="Arial" charset="0"/>
              <a:buChar char="•"/>
              <a:defRPr/>
            </a:pPr>
            <a:endParaRPr lang="en-US" altLang="zh-CN" dirty="0">
              <a:latin typeface="Pirulen Rg" charset="0"/>
              <a:cs typeface="Pirulen Rg" charset="0"/>
              <a:sym typeface="Pirulen Rg" charset="0"/>
            </a:endParaRPr>
          </a:p>
          <a:p>
            <a:pPr marL="285750" indent="-285750">
              <a:lnSpc>
                <a:spcPct val="150000"/>
              </a:lnSpc>
              <a:buFont typeface="Arial" charset="0"/>
              <a:buChar char="•"/>
              <a:defRPr/>
            </a:pPr>
            <a:endParaRPr lang="zh-CN" altLang="en-US" dirty="0">
              <a:latin typeface="Pirulen Rg" charset="0"/>
              <a:cs typeface="Pirulen Rg" charset="0"/>
              <a:sym typeface="Pirulen Rg" charset="0"/>
            </a:endParaRPr>
          </a:p>
        </p:txBody>
      </p:sp>
    </p:spTree>
    <p:extLst>
      <p:ext uri="{BB962C8B-B14F-4D97-AF65-F5344CB8AC3E}">
        <p14:creationId xmlns:p14="http://schemas.microsoft.com/office/powerpoint/2010/main" val="2636585654"/>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err="1">
                <a:solidFill>
                  <a:schemeClr val="tx1"/>
                </a:solidFill>
              </a:rPr>
              <a:t>MxIL</a:t>
            </a:r>
            <a:r>
              <a:rPr lang="en-US" altLang="zh-CN" dirty="0">
                <a:solidFill>
                  <a:schemeClr val="tx1"/>
                </a:solidFill>
              </a:rPr>
              <a:t>/Read Cache</a:t>
            </a:r>
            <a:endParaRPr lang="en-US" dirty="0">
              <a:solidFill>
                <a:schemeClr val="tx1"/>
              </a:solidFill>
            </a:endParaRPr>
          </a:p>
        </p:txBody>
      </p:sp>
      <p:sp>
        <p:nvSpPr>
          <p:cNvPr id="5" name="Rectangle 2"/>
          <p:cNvSpPr>
            <a:spLocks/>
          </p:cNvSpPr>
          <p:nvPr/>
        </p:nvSpPr>
        <p:spPr bwMode="auto">
          <a:xfrm>
            <a:off x="463550" y="1187450"/>
            <a:ext cx="11545888" cy="32983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SzPct val="100000"/>
              <a:buFont typeface="Arial" charset="0"/>
              <a:buChar char="•"/>
              <a:defRPr/>
            </a:pPr>
            <a:r>
              <a:rPr lang="en-US" altLang="zh-CN" sz="2000" dirty="0" err="1">
                <a:latin typeface="+mj-lt"/>
                <a:ea typeface="+mj-ea"/>
                <a:cs typeface="+mj-cs"/>
                <a:sym typeface="Pirulen Rg" charset="0"/>
              </a:rPr>
              <a:t>MxIL</a:t>
            </a:r>
            <a:r>
              <a:rPr lang="en-US" altLang="zh-CN" sz="2000" dirty="0">
                <a:latin typeface="+mj-lt"/>
                <a:ea typeface="+mj-ea"/>
                <a:cs typeface="+mj-cs"/>
                <a:sym typeface="Pirulen Rg" charset="0"/>
              </a:rPr>
              <a:t>: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Intent Log (Write Cache)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Resides on flash media and primarily for write transactions (Refer to ZIL)</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100GB/200GB</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Spread across up to four flash devices on each node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Use COW (write and changes will be kept if there have enough space)</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Read Cache (Refer to L2ARC)</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100-300GB</a:t>
            </a:r>
          </a:p>
        </p:txBody>
      </p:sp>
    </p:spTree>
    <p:extLst>
      <p:ext uri="{BB962C8B-B14F-4D97-AF65-F5344CB8AC3E}">
        <p14:creationId xmlns:p14="http://schemas.microsoft.com/office/powerpoint/2010/main" val="3792198675"/>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err="1">
                <a:solidFill>
                  <a:schemeClr val="tx1"/>
                </a:solidFill>
              </a:rPr>
              <a:t>Metadev</a:t>
            </a:r>
            <a:endParaRPr lang="en-US" dirty="0">
              <a:solidFill>
                <a:schemeClr val="tx1"/>
              </a:solidFill>
            </a:endParaRPr>
          </a:p>
        </p:txBody>
      </p:sp>
      <p:sp>
        <p:nvSpPr>
          <p:cNvPr id="5" name="Rectangle 2"/>
          <p:cNvSpPr>
            <a:spLocks/>
          </p:cNvSpPr>
          <p:nvPr/>
        </p:nvSpPr>
        <p:spPr bwMode="auto">
          <a:xfrm>
            <a:off x="463550" y="1187450"/>
            <a:ext cx="11545888" cy="329833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A class of device in the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file system. </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Stores only the file system metadata to accelerate the read/write performance of metadata IOs. </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Separate metadata from data, stored on high performance devices (like SSDs).</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The HDD to </a:t>
            </a:r>
            <a:r>
              <a:rPr lang="en-US" altLang="zh-CN" sz="2000" dirty="0" err="1">
                <a:latin typeface="+mj-lt"/>
                <a:ea typeface="+mj-ea"/>
                <a:cs typeface="+mj-cs"/>
                <a:sym typeface="Pirulen Rg" charset="0"/>
              </a:rPr>
              <a:t>Metadev</a:t>
            </a:r>
            <a:r>
              <a:rPr lang="en-US" altLang="zh-CN" sz="2000" dirty="0">
                <a:latin typeface="+mj-lt"/>
                <a:ea typeface="+mj-ea"/>
                <a:cs typeface="+mj-cs"/>
                <a:sym typeface="Pirulen Rg" charset="0"/>
              </a:rPr>
              <a:t> ratio depends specially on the page size defined during the </a:t>
            </a: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deployment. </a:t>
            </a:r>
          </a:p>
          <a:p>
            <a:pPr marL="1181100" lvl="2" indent="-342900">
              <a:lnSpc>
                <a:spcPct val="150000"/>
              </a:lnSpc>
              <a:buSzPct val="100000"/>
              <a:buFont typeface="Arial" charset="0"/>
              <a:buChar char="•"/>
              <a:defRPr/>
            </a:pPr>
            <a:r>
              <a:rPr lang="en-US" altLang="zh-CN" sz="2000" dirty="0">
                <a:latin typeface="+mj-lt"/>
                <a:ea typeface="+mj-ea"/>
                <a:cs typeface="+mj-cs"/>
                <a:sym typeface="Pirulen Rg" charset="0"/>
              </a:rPr>
              <a:t>Page size= 4K, </a:t>
            </a:r>
            <a:r>
              <a:rPr lang="en-US" altLang="zh-CN" sz="2000" dirty="0" err="1">
                <a:latin typeface="+mj-lt"/>
                <a:ea typeface="+mj-ea"/>
                <a:cs typeface="+mj-cs"/>
                <a:sym typeface="Pirulen Rg" charset="0"/>
              </a:rPr>
              <a:t>metadev</a:t>
            </a:r>
            <a:r>
              <a:rPr lang="en-US" altLang="zh-CN" sz="2000" dirty="0">
                <a:latin typeface="+mj-lt"/>
                <a:ea typeface="+mj-ea"/>
                <a:cs typeface="+mj-cs"/>
                <a:sym typeface="Pirulen Rg" charset="0"/>
              </a:rPr>
              <a:t>=5% x(HDD capacity)</a:t>
            </a:r>
          </a:p>
          <a:p>
            <a:pPr marL="1181100" lvl="2" indent="-342900">
              <a:lnSpc>
                <a:spcPct val="150000"/>
              </a:lnSpc>
              <a:buSzPct val="100000"/>
              <a:buFont typeface="Arial" charset="0"/>
              <a:buChar char="•"/>
              <a:defRPr/>
            </a:pPr>
            <a:r>
              <a:rPr lang="en-US" altLang="zh-CN" sz="2000" dirty="0">
                <a:latin typeface="+mj-lt"/>
                <a:ea typeface="+mj-ea"/>
                <a:cs typeface="+mj-cs"/>
                <a:sym typeface="Pirulen Rg" charset="0"/>
              </a:rPr>
              <a:t>Page size= 8K, </a:t>
            </a:r>
            <a:r>
              <a:rPr lang="en-US" altLang="zh-CN" sz="2000" dirty="0" err="1">
                <a:latin typeface="+mj-lt"/>
                <a:ea typeface="+mj-ea"/>
                <a:cs typeface="+mj-cs"/>
                <a:sym typeface="Pirulen Rg" charset="0"/>
              </a:rPr>
              <a:t>metadev</a:t>
            </a:r>
            <a:r>
              <a:rPr lang="en-US" altLang="zh-CN" sz="2000" dirty="0">
                <a:latin typeface="+mj-lt"/>
                <a:ea typeface="+mj-ea"/>
                <a:cs typeface="+mj-cs"/>
                <a:sym typeface="Pirulen Rg" charset="0"/>
              </a:rPr>
              <a:t>=3% x(HDD capacity)</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Currently fixed ratio 5% is used</a:t>
            </a:r>
          </a:p>
        </p:txBody>
      </p:sp>
    </p:spTree>
    <p:extLst>
      <p:ext uri="{BB962C8B-B14F-4D97-AF65-F5344CB8AC3E}">
        <p14:creationId xmlns:p14="http://schemas.microsoft.com/office/powerpoint/2010/main" val="3421935152"/>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Disk Layout</a:t>
            </a:r>
            <a:endParaRPr lang="en-US" dirty="0">
              <a:solidFill>
                <a:schemeClr val="tx1"/>
              </a:solidFill>
            </a:endParaRPr>
          </a:p>
        </p:txBody>
      </p:sp>
      <p:grpSp>
        <p:nvGrpSpPr>
          <p:cNvPr id="4" name="Group 1"/>
          <p:cNvGrpSpPr>
            <a:grpSpLocks/>
          </p:cNvGrpSpPr>
          <p:nvPr/>
        </p:nvGrpSpPr>
        <p:grpSpPr bwMode="auto">
          <a:xfrm>
            <a:off x="1222375" y="2690813"/>
            <a:ext cx="741363" cy="692150"/>
            <a:chOff x="0" y="0"/>
            <a:chExt cx="741435" cy="692271"/>
          </a:xfrm>
        </p:grpSpPr>
        <p:sp>
          <p:nvSpPr>
            <p:cNvPr id="6" name="AutoShape 2"/>
            <p:cNvSpPr>
              <a:spLocks/>
            </p:cNvSpPr>
            <p:nvPr/>
          </p:nvSpPr>
          <p:spPr bwMode="auto">
            <a:xfrm>
              <a:off x="149239" y="0"/>
              <a:ext cx="592196" cy="6922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618"/>
                  </a:moveTo>
                  <a:cubicBezTo>
                    <a:pt x="0" y="2068"/>
                    <a:pt x="4835" y="0"/>
                    <a:pt x="10800" y="0"/>
                  </a:cubicBezTo>
                  <a:cubicBezTo>
                    <a:pt x="16765" y="0"/>
                    <a:pt x="21600" y="2068"/>
                    <a:pt x="21600" y="4618"/>
                  </a:cubicBezTo>
                  <a:lnTo>
                    <a:pt x="21600" y="16982"/>
                  </a:lnTo>
                  <a:cubicBezTo>
                    <a:pt x="21600" y="19532"/>
                    <a:pt x="16765" y="21600"/>
                    <a:pt x="10800" y="21600"/>
                  </a:cubicBezTo>
                  <a:cubicBezTo>
                    <a:pt x="4835" y="21600"/>
                    <a:pt x="0" y="19532"/>
                    <a:pt x="0" y="16982"/>
                  </a:cubicBezTo>
                  <a:close/>
                </a:path>
              </a:pathLst>
            </a:custGeom>
            <a:solidFill>
              <a:srgbClr val="4472C4"/>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400">
                <a:solidFill>
                  <a:srgbClr val="FFFFFF"/>
                </a:solidFill>
              </a:endParaRPr>
            </a:p>
          </p:txBody>
        </p:sp>
        <p:sp>
          <p:nvSpPr>
            <p:cNvPr id="7" name="Oval 3"/>
            <p:cNvSpPr>
              <a:spLocks/>
            </p:cNvSpPr>
            <p:nvPr/>
          </p:nvSpPr>
          <p:spPr bwMode="auto">
            <a:xfrm>
              <a:off x="12701" y="0"/>
              <a:ext cx="728734" cy="295327"/>
            </a:xfrm>
            <a:prstGeom prst="ellipse">
              <a:avLst/>
            </a:prstGeom>
            <a:solidFill>
              <a:srgbClr val="FFFFFF">
                <a:alpha val="39999"/>
              </a:srgbClr>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400">
                <a:solidFill>
                  <a:srgbClr val="FFFFFF"/>
                </a:solidFill>
              </a:endParaRPr>
            </a:p>
          </p:txBody>
        </p:sp>
        <p:sp>
          <p:nvSpPr>
            <p:cNvPr id="8" name="AutoShape 4"/>
            <p:cNvSpPr>
              <a:spLocks/>
            </p:cNvSpPr>
            <p:nvPr/>
          </p:nvSpPr>
          <p:spPr bwMode="auto">
            <a:xfrm>
              <a:off x="12701" y="0"/>
              <a:ext cx="728734" cy="6922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4618"/>
                  </a:moveTo>
                  <a:cubicBezTo>
                    <a:pt x="21600" y="7168"/>
                    <a:pt x="16765" y="9236"/>
                    <a:pt x="10800" y="9236"/>
                  </a:cubicBezTo>
                  <a:cubicBezTo>
                    <a:pt x="4835" y="9236"/>
                    <a:pt x="0" y="7168"/>
                    <a:pt x="0" y="4618"/>
                  </a:cubicBezTo>
                  <a:cubicBezTo>
                    <a:pt x="0" y="2068"/>
                    <a:pt x="4835" y="0"/>
                    <a:pt x="10800" y="0"/>
                  </a:cubicBezTo>
                  <a:cubicBezTo>
                    <a:pt x="16765" y="0"/>
                    <a:pt x="21600" y="2068"/>
                    <a:pt x="21600" y="4618"/>
                  </a:cubicBezTo>
                  <a:lnTo>
                    <a:pt x="21600" y="16982"/>
                  </a:lnTo>
                  <a:cubicBezTo>
                    <a:pt x="21600" y="19532"/>
                    <a:pt x="16765" y="21600"/>
                    <a:pt x="10800" y="21600"/>
                  </a:cubicBezTo>
                  <a:cubicBezTo>
                    <a:pt x="4835" y="21600"/>
                    <a:pt x="0" y="19532"/>
                    <a:pt x="0" y="16982"/>
                  </a:cubicBezTo>
                  <a:lnTo>
                    <a:pt x="0" y="4618"/>
                  </a:lnTo>
                </a:path>
              </a:pathLst>
            </a:custGeom>
            <a:noFill/>
            <a:ln w="12700" cap="flat" cmpd="sng">
              <a:solidFill>
                <a:srgbClr val="787878"/>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400">
                <a:solidFill>
                  <a:srgbClr val="FFFFFF"/>
                </a:solidFill>
              </a:endParaRPr>
            </a:p>
          </p:txBody>
        </p:sp>
        <p:sp>
          <p:nvSpPr>
            <p:cNvPr id="9" name="Rectangle 5"/>
            <p:cNvSpPr>
              <a:spLocks/>
            </p:cNvSpPr>
            <p:nvPr/>
          </p:nvSpPr>
          <p:spPr bwMode="auto">
            <a:xfrm>
              <a:off x="0" y="234991"/>
              <a:ext cx="741435" cy="4001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r>
                <a:rPr lang="en-US" altLang="zh-CN" sz="1400">
                  <a:solidFill>
                    <a:srgbClr val="FFFFFF"/>
                  </a:solidFill>
                </a:rPr>
                <a:t>SSD</a:t>
              </a:r>
              <a:endParaRPr lang="en-US" altLang="zh-CN">
                <a:solidFill>
                  <a:srgbClr val="FFFFFF"/>
                </a:solidFill>
              </a:endParaRPr>
            </a:p>
          </p:txBody>
        </p:sp>
      </p:grpSp>
      <p:sp>
        <p:nvSpPr>
          <p:cNvPr id="10" name="Rectangle 6"/>
          <p:cNvSpPr>
            <a:spLocks/>
          </p:cNvSpPr>
          <p:nvPr/>
        </p:nvSpPr>
        <p:spPr bwMode="auto">
          <a:xfrm>
            <a:off x="2730500" y="1990725"/>
            <a:ext cx="2286000" cy="311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Resource pool - MxIL</a:t>
            </a:r>
          </a:p>
        </p:txBody>
      </p:sp>
      <p:sp>
        <p:nvSpPr>
          <p:cNvPr id="11" name="Rectangle 7"/>
          <p:cNvSpPr>
            <a:spLocks/>
          </p:cNvSpPr>
          <p:nvPr/>
        </p:nvSpPr>
        <p:spPr bwMode="auto">
          <a:xfrm>
            <a:off x="2730500" y="2265363"/>
            <a:ext cx="2462213" cy="309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Resource pool - Read Cache</a:t>
            </a:r>
          </a:p>
        </p:txBody>
      </p:sp>
      <p:sp>
        <p:nvSpPr>
          <p:cNvPr id="12" name="Rectangle 8"/>
          <p:cNvSpPr>
            <a:spLocks/>
          </p:cNvSpPr>
          <p:nvPr/>
        </p:nvSpPr>
        <p:spPr bwMode="auto">
          <a:xfrm>
            <a:off x="2730500" y="2540000"/>
            <a:ext cx="2928938" cy="309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Resource pool - Configuration</a:t>
            </a:r>
          </a:p>
        </p:txBody>
      </p:sp>
      <p:sp>
        <p:nvSpPr>
          <p:cNvPr id="13" name="Rectangle 9"/>
          <p:cNvSpPr>
            <a:spLocks/>
          </p:cNvSpPr>
          <p:nvPr/>
        </p:nvSpPr>
        <p:spPr bwMode="auto">
          <a:xfrm>
            <a:off x="2730500" y="2844800"/>
            <a:ext cx="2462213" cy="309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Resource pool - Data</a:t>
            </a:r>
          </a:p>
        </p:txBody>
      </p:sp>
      <p:sp>
        <p:nvSpPr>
          <p:cNvPr id="14" name="Rectangle 10"/>
          <p:cNvSpPr>
            <a:spLocks/>
          </p:cNvSpPr>
          <p:nvPr/>
        </p:nvSpPr>
        <p:spPr bwMode="auto">
          <a:xfrm>
            <a:off x="2730500" y="3178175"/>
            <a:ext cx="2462213" cy="309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Pool 1 - Metadev</a:t>
            </a:r>
          </a:p>
        </p:txBody>
      </p:sp>
      <p:sp>
        <p:nvSpPr>
          <p:cNvPr id="15" name="AutoShape 11"/>
          <p:cNvSpPr>
            <a:spLocks/>
          </p:cNvSpPr>
          <p:nvPr/>
        </p:nvSpPr>
        <p:spPr bwMode="auto">
          <a:xfrm>
            <a:off x="2133600" y="2828925"/>
            <a:ext cx="415925" cy="249238"/>
          </a:xfrm>
          <a:prstGeom prst="rightArrow">
            <a:avLst>
              <a:gd name="adj1" fmla="val 39519"/>
              <a:gd name="adj2" fmla="val 122393"/>
            </a:avLst>
          </a:prstGeom>
          <a:solidFill>
            <a:srgbClr val="FFFFFF"/>
          </a:solidFill>
          <a:ln w="12700" cap="flat" cmpd="sng">
            <a:solidFill>
              <a:schemeClr val="accent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defRPr/>
            </a:pPr>
            <a:endParaRPr lang="zh-CN" altLang="en-US" sz="1500"/>
          </a:p>
        </p:txBody>
      </p:sp>
      <p:sp>
        <p:nvSpPr>
          <p:cNvPr id="16" name="Rectangle 12"/>
          <p:cNvSpPr>
            <a:spLocks/>
          </p:cNvSpPr>
          <p:nvPr/>
        </p:nvSpPr>
        <p:spPr bwMode="auto">
          <a:xfrm>
            <a:off x="2730500" y="3457575"/>
            <a:ext cx="2462213" cy="309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Pool 2 - Metadev</a:t>
            </a:r>
          </a:p>
        </p:txBody>
      </p:sp>
      <p:sp>
        <p:nvSpPr>
          <p:cNvPr id="17" name="Rectangle 13"/>
          <p:cNvSpPr>
            <a:spLocks/>
          </p:cNvSpPr>
          <p:nvPr/>
        </p:nvSpPr>
        <p:spPr bwMode="auto">
          <a:xfrm>
            <a:off x="2730500" y="3727450"/>
            <a:ext cx="2462213" cy="3095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lstStyle/>
          <a:p>
            <a:pPr>
              <a:defRPr/>
            </a:pPr>
            <a:r>
              <a:rPr lang="en-US" altLang="zh-CN" sz="1500"/>
              <a:t>Pool 3 - Metadev</a:t>
            </a:r>
          </a:p>
        </p:txBody>
      </p:sp>
      <p:grpSp>
        <p:nvGrpSpPr>
          <p:cNvPr id="18" name="Group 15"/>
          <p:cNvGrpSpPr>
            <a:grpSpLocks/>
          </p:cNvGrpSpPr>
          <p:nvPr/>
        </p:nvGrpSpPr>
        <p:grpSpPr bwMode="auto">
          <a:xfrm>
            <a:off x="7237413" y="1914525"/>
            <a:ext cx="2733675" cy="590550"/>
            <a:chOff x="-1" y="-1"/>
            <a:chExt cx="2732777" cy="589459"/>
          </a:xfrm>
        </p:grpSpPr>
        <p:grpSp>
          <p:nvGrpSpPr>
            <p:cNvPr id="19" name="Group 16"/>
            <p:cNvGrpSpPr>
              <a:grpSpLocks/>
            </p:cNvGrpSpPr>
            <p:nvPr/>
          </p:nvGrpSpPr>
          <p:grpSpPr bwMode="auto">
            <a:xfrm>
              <a:off x="-1" y="31149"/>
              <a:ext cx="596815" cy="558309"/>
              <a:chOff x="-1" y="-1"/>
              <a:chExt cx="596815" cy="558310"/>
            </a:xfrm>
          </p:grpSpPr>
          <p:sp>
            <p:nvSpPr>
              <p:cNvPr id="22" name="AutoShape 17"/>
              <p:cNvSpPr>
                <a:spLocks/>
              </p:cNvSpPr>
              <p:nvPr/>
            </p:nvSpPr>
            <p:spPr bwMode="auto">
              <a:xfrm>
                <a:off x="-1" y="540"/>
                <a:ext cx="596704" cy="557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A5A5A5"/>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23" name="Oval 18"/>
              <p:cNvSpPr>
                <a:spLocks/>
              </p:cNvSpPr>
              <p:nvPr/>
            </p:nvSpPr>
            <p:spPr bwMode="auto">
              <a:xfrm>
                <a:off x="-1" y="540"/>
                <a:ext cx="596704" cy="139442"/>
              </a:xfrm>
              <a:prstGeom prst="ellipse">
                <a:avLst/>
              </a:prstGeom>
              <a:solidFill>
                <a:srgbClr val="FFFFFF">
                  <a:alpha val="39999"/>
                </a:srgbClr>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24" name="AutoShape 19"/>
              <p:cNvSpPr>
                <a:spLocks/>
              </p:cNvSpPr>
              <p:nvPr/>
            </p:nvSpPr>
            <p:spPr bwMode="auto">
              <a:xfrm>
                <a:off x="-1" y="540"/>
                <a:ext cx="596704" cy="557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cmpd="sng">
                <a:solidFill>
                  <a:srgbClr val="787878"/>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25" name="Rectangle 20"/>
              <p:cNvSpPr>
                <a:spLocks/>
              </p:cNvSpPr>
              <p:nvPr/>
            </p:nvSpPr>
            <p:spPr bwMode="auto">
              <a:xfrm>
                <a:off x="-1" y="144736"/>
                <a:ext cx="596704" cy="3390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r>
                  <a:rPr lang="en-US" altLang="zh-CN" sz="1200">
                    <a:solidFill>
                      <a:srgbClr val="FFFFFF"/>
                    </a:solidFill>
                  </a:rPr>
                  <a:t>HDD</a:t>
                </a:r>
                <a:endParaRPr lang="en-US" altLang="zh-CN">
                  <a:solidFill>
                    <a:srgbClr val="FFFFFF"/>
                  </a:solidFill>
                </a:endParaRPr>
              </a:p>
            </p:txBody>
          </p:sp>
        </p:grpSp>
        <p:sp>
          <p:nvSpPr>
            <p:cNvPr id="20" name="Rectangle 21"/>
            <p:cNvSpPr>
              <a:spLocks/>
            </p:cNvSpPr>
            <p:nvPr/>
          </p:nvSpPr>
          <p:spPr bwMode="auto">
            <a:xfrm>
              <a:off x="804597" y="-1"/>
              <a:ext cx="1928179" cy="307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1 - Configuration</a:t>
              </a:r>
            </a:p>
          </p:txBody>
        </p:sp>
        <p:sp>
          <p:nvSpPr>
            <p:cNvPr id="21" name="Rectangle 22"/>
            <p:cNvSpPr>
              <a:spLocks/>
            </p:cNvSpPr>
            <p:nvPr/>
          </p:nvSpPr>
          <p:spPr bwMode="auto">
            <a:xfrm>
              <a:off x="804597" y="278883"/>
              <a:ext cx="1928179" cy="307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1 - Data</a:t>
              </a:r>
            </a:p>
          </p:txBody>
        </p:sp>
      </p:grpSp>
      <p:grpSp>
        <p:nvGrpSpPr>
          <p:cNvPr id="26" name="Group 23"/>
          <p:cNvGrpSpPr>
            <a:grpSpLocks/>
          </p:cNvGrpSpPr>
          <p:nvPr/>
        </p:nvGrpSpPr>
        <p:grpSpPr bwMode="auto">
          <a:xfrm>
            <a:off x="6637338" y="2743200"/>
            <a:ext cx="2732087" cy="588963"/>
            <a:chOff x="-1" y="-1"/>
            <a:chExt cx="2732777" cy="589459"/>
          </a:xfrm>
        </p:grpSpPr>
        <p:grpSp>
          <p:nvGrpSpPr>
            <p:cNvPr id="27" name="Group 24"/>
            <p:cNvGrpSpPr>
              <a:grpSpLocks/>
            </p:cNvGrpSpPr>
            <p:nvPr/>
          </p:nvGrpSpPr>
          <p:grpSpPr bwMode="auto">
            <a:xfrm>
              <a:off x="-1" y="31149"/>
              <a:ext cx="596815" cy="558309"/>
              <a:chOff x="-1" y="-1"/>
              <a:chExt cx="596815" cy="558310"/>
            </a:xfrm>
          </p:grpSpPr>
          <p:sp>
            <p:nvSpPr>
              <p:cNvPr id="30" name="AutoShape 25"/>
              <p:cNvSpPr>
                <a:spLocks/>
              </p:cNvSpPr>
              <p:nvPr/>
            </p:nvSpPr>
            <p:spPr bwMode="auto">
              <a:xfrm>
                <a:off x="-1" y="626"/>
                <a:ext cx="597051" cy="5576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A5A5A5"/>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31" name="Oval 26"/>
              <p:cNvSpPr>
                <a:spLocks/>
              </p:cNvSpPr>
              <p:nvPr/>
            </p:nvSpPr>
            <p:spPr bwMode="auto">
              <a:xfrm>
                <a:off x="-1" y="626"/>
                <a:ext cx="597051" cy="139818"/>
              </a:xfrm>
              <a:prstGeom prst="ellipse">
                <a:avLst/>
              </a:prstGeom>
              <a:solidFill>
                <a:srgbClr val="FFFFFF">
                  <a:alpha val="39999"/>
                </a:srgbClr>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32" name="AutoShape 27"/>
              <p:cNvSpPr>
                <a:spLocks/>
              </p:cNvSpPr>
              <p:nvPr/>
            </p:nvSpPr>
            <p:spPr bwMode="auto">
              <a:xfrm>
                <a:off x="-1" y="626"/>
                <a:ext cx="597051" cy="5576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cmpd="sng">
                <a:solidFill>
                  <a:srgbClr val="787878"/>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33" name="Rectangle 28"/>
              <p:cNvSpPr>
                <a:spLocks/>
              </p:cNvSpPr>
              <p:nvPr/>
            </p:nvSpPr>
            <p:spPr bwMode="auto">
              <a:xfrm>
                <a:off x="-1" y="145211"/>
                <a:ext cx="597051" cy="3384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r>
                  <a:rPr lang="en-US" altLang="zh-CN" sz="1200">
                    <a:solidFill>
                      <a:srgbClr val="FFFFFF"/>
                    </a:solidFill>
                  </a:rPr>
                  <a:t>HDD</a:t>
                </a:r>
                <a:endParaRPr lang="en-US" altLang="zh-CN">
                  <a:solidFill>
                    <a:srgbClr val="FFFFFF"/>
                  </a:solidFill>
                </a:endParaRPr>
              </a:p>
            </p:txBody>
          </p:sp>
        </p:grpSp>
        <p:sp>
          <p:nvSpPr>
            <p:cNvPr id="28" name="Rectangle 29"/>
            <p:cNvSpPr>
              <a:spLocks/>
            </p:cNvSpPr>
            <p:nvPr/>
          </p:nvSpPr>
          <p:spPr bwMode="auto">
            <a:xfrm>
              <a:off x="805064" y="-1"/>
              <a:ext cx="1927712" cy="30664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2 - Configuration</a:t>
              </a:r>
            </a:p>
          </p:txBody>
        </p:sp>
        <p:sp>
          <p:nvSpPr>
            <p:cNvPr id="29" name="Rectangle 30"/>
            <p:cNvSpPr>
              <a:spLocks/>
            </p:cNvSpPr>
            <p:nvPr/>
          </p:nvSpPr>
          <p:spPr bwMode="auto">
            <a:xfrm>
              <a:off x="805064" y="279634"/>
              <a:ext cx="1927712" cy="30664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2 - Data</a:t>
              </a:r>
            </a:p>
          </p:txBody>
        </p:sp>
      </p:grpSp>
      <p:grpSp>
        <p:nvGrpSpPr>
          <p:cNvPr id="34" name="Group 31"/>
          <p:cNvGrpSpPr>
            <a:grpSpLocks/>
          </p:cNvGrpSpPr>
          <p:nvPr/>
        </p:nvGrpSpPr>
        <p:grpSpPr bwMode="auto">
          <a:xfrm>
            <a:off x="7450138" y="3617913"/>
            <a:ext cx="2732087" cy="590550"/>
            <a:chOff x="-1" y="-1"/>
            <a:chExt cx="2732777" cy="589459"/>
          </a:xfrm>
        </p:grpSpPr>
        <p:grpSp>
          <p:nvGrpSpPr>
            <p:cNvPr id="35" name="Group 32"/>
            <p:cNvGrpSpPr>
              <a:grpSpLocks/>
            </p:cNvGrpSpPr>
            <p:nvPr/>
          </p:nvGrpSpPr>
          <p:grpSpPr bwMode="auto">
            <a:xfrm>
              <a:off x="-1" y="31149"/>
              <a:ext cx="596815" cy="558309"/>
              <a:chOff x="-1" y="-1"/>
              <a:chExt cx="596815" cy="558310"/>
            </a:xfrm>
          </p:grpSpPr>
          <p:sp>
            <p:nvSpPr>
              <p:cNvPr id="38" name="AutoShape 33"/>
              <p:cNvSpPr>
                <a:spLocks/>
              </p:cNvSpPr>
              <p:nvPr/>
            </p:nvSpPr>
            <p:spPr bwMode="auto">
              <a:xfrm>
                <a:off x="-1" y="540"/>
                <a:ext cx="597051" cy="557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A5A5A5"/>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39" name="Oval 34"/>
              <p:cNvSpPr>
                <a:spLocks/>
              </p:cNvSpPr>
              <p:nvPr/>
            </p:nvSpPr>
            <p:spPr bwMode="auto">
              <a:xfrm>
                <a:off x="-1" y="540"/>
                <a:ext cx="597051" cy="139442"/>
              </a:xfrm>
              <a:prstGeom prst="ellipse">
                <a:avLst/>
              </a:prstGeom>
              <a:solidFill>
                <a:srgbClr val="FFFFFF">
                  <a:alpha val="39999"/>
                </a:srgbClr>
              </a:solidFill>
              <a:ln>
                <a:noFill/>
              </a:ln>
              <a:effectLst/>
              <a:extLs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40" name="AutoShape 35"/>
              <p:cNvSpPr>
                <a:spLocks/>
              </p:cNvSpPr>
              <p:nvPr/>
            </p:nvSpPr>
            <p:spPr bwMode="auto">
              <a:xfrm>
                <a:off x="-1" y="540"/>
                <a:ext cx="597051" cy="557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cmpd="sng">
                <a:solidFill>
                  <a:srgbClr val="787878"/>
                </a:solidFill>
                <a:prstDash val="solid"/>
                <a:miter lim="8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endParaRPr lang="zh-CN" altLang="en-US" sz="1200">
                  <a:solidFill>
                    <a:srgbClr val="FFFFFF"/>
                  </a:solidFill>
                </a:endParaRPr>
              </a:p>
            </p:txBody>
          </p:sp>
          <p:sp>
            <p:nvSpPr>
              <p:cNvPr id="41" name="Rectangle 36"/>
              <p:cNvSpPr>
                <a:spLocks/>
              </p:cNvSpPr>
              <p:nvPr/>
            </p:nvSpPr>
            <p:spPr bwMode="auto">
              <a:xfrm>
                <a:off x="-1" y="144735"/>
                <a:ext cx="597051" cy="3390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algn="ctr">
                  <a:defRPr/>
                </a:pPr>
                <a:r>
                  <a:rPr lang="en-US" altLang="zh-CN" sz="1200">
                    <a:solidFill>
                      <a:srgbClr val="FFFFFF"/>
                    </a:solidFill>
                  </a:rPr>
                  <a:t>HDD</a:t>
                </a:r>
                <a:endParaRPr lang="en-US" altLang="zh-CN">
                  <a:solidFill>
                    <a:srgbClr val="FFFFFF"/>
                  </a:solidFill>
                </a:endParaRPr>
              </a:p>
            </p:txBody>
          </p:sp>
        </p:grpSp>
        <p:sp>
          <p:nvSpPr>
            <p:cNvPr id="36" name="Rectangle 37"/>
            <p:cNvSpPr>
              <a:spLocks/>
            </p:cNvSpPr>
            <p:nvPr/>
          </p:nvSpPr>
          <p:spPr bwMode="auto">
            <a:xfrm>
              <a:off x="805064" y="-1"/>
              <a:ext cx="1927712" cy="307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3 - Configuration</a:t>
              </a:r>
            </a:p>
          </p:txBody>
        </p:sp>
        <p:sp>
          <p:nvSpPr>
            <p:cNvPr id="37" name="Rectangle 38"/>
            <p:cNvSpPr>
              <a:spLocks/>
            </p:cNvSpPr>
            <p:nvPr/>
          </p:nvSpPr>
          <p:spPr bwMode="auto">
            <a:xfrm>
              <a:off x="805064" y="278883"/>
              <a:ext cx="1927712" cy="307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defRPr/>
              </a:pPr>
              <a:r>
                <a:rPr lang="en-US" altLang="zh-CN" sz="1500"/>
                <a:t>Pool 3 - Data</a:t>
              </a:r>
            </a:p>
          </p:txBody>
        </p:sp>
      </p:grpSp>
    </p:spTree>
    <p:extLst>
      <p:ext uri="{BB962C8B-B14F-4D97-AF65-F5344CB8AC3E}">
        <p14:creationId xmlns:p14="http://schemas.microsoft.com/office/powerpoint/2010/main" val="2107985189"/>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SSD Layout (1)</a:t>
            </a:r>
            <a:endParaRPr lang="en-US" dirty="0">
              <a:solidFill>
                <a:schemeClr val="tx1"/>
              </a:solidFill>
            </a:endParaRPr>
          </a:p>
        </p:txBody>
      </p:sp>
      <p:sp>
        <p:nvSpPr>
          <p:cNvPr id="42" name="Rectangle 2"/>
          <p:cNvSpPr>
            <a:spLocks/>
          </p:cNvSpPr>
          <p:nvPr/>
        </p:nvSpPr>
        <p:spPr bwMode="auto">
          <a:xfrm>
            <a:off x="400050" y="1187450"/>
            <a:ext cx="11545888" cy="2047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buSzPct val="100000"/>
              <a:buFontTx/>
              <a:buChar char="•"/>
              <a:defRPr/>
            </a:pPr>
            <a:endParaRPr lang="en-US" altLang="zh-CN">
              <a:latin typeface="Pirulen Rg" charset="0"/>
              <a:cs typeface="Pirulen Rg" charset="0"/>
              <a:sym typeface="Pirulen Rg" charset="0"/>
            </a:endParaRPr>
          </a:p>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defRPr/>
            </a:pPr>
            <a:endParaRPr lang="zh-CN" altLang="en-US">
              <a:latin typeface="Pirulen Rg" charset="0"/>
              <a:cs typeface="Pirulen Rg" charset="0"/>
              <a:sym typeface="Pirulen Rg" charset="0"/>
            </a:endParaRPr>
          </a:p>
        </p:txBody>
      </p:sp>
      <p:pic>
        <p:nvPicPr>
          <p:cNvPr id="43"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263" y="1444625"/>
            <a:ext cx="5713412" cy="179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4" name="Picture 4"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2363" y="1431925"/>
            <a:ext cx="5294312" cy="2433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5" name="Picture 5" descr="pasted-imag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963" y="3332163"/>
            <a:ext cx="5688012" cy="28114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31323807"/>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SSD Layout (2)</a:t>
            </a:r>
            <a:endParaRPr lang="en-US" dirty="0">
              <a:solidFill>
                <a:schemeClr val="tx1"/>
              </a:solidFill>
            </a:endParaRPr>
          </a:p>
        </p:txBody>
      </p:sp>
      <p:sp>
        <p:nvSpPr>
          <p:cNvPr id="42" name="Rectangle 2"/>
          <p:cNvSpPr>
            <a:spLocks/>
          </p:cNvSpPr>
          <p:nvPr/>
        </p:nvSpPr>
        <p:spPr bwMode="auto">
          <a:xfrm>
            <a:off x="400050" y="1187450"/>
            <a:ext cx="11545888" cy="2047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buSzPct val="100000"/>
              <a:buFontTx/>
              <a:buChar char="•"/>
              <a:defRPr/>
            </a:pPr>
            <a:endParaRPr lang="en-US" altLang="zh-CN">
              <a:latin typeface="Pirulen Rg" charset="0"/>
              <a:cs typeface="Pirulen Rg" charset="0"/>
              <a:sym typeface="Pirulen Rg" charset="0"/>
            </a:endParaRPr>
          </a:p>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defRPr/>
            </a:pPr>
            <a:endParaRPr lang="zh-CN" altLang="en-US">
              <a:latin typeface="Pirulen Rg" charset="0"/>
              <a:cs typeface="Pirulen Rg" charset="0"/>
              <a:sym typeface="Pirulen Rg" charset="0"/>
            </a:endParaRPr>
          </a:p>
        </p:txBody>
      </p:sp>
      <p:sp>
        <p:nvSpPr>
          <p:cNvPr id="7" name="Rectangle 2"/>
          <p:cNvSpPr>
            <a:spLocks/>
          </p:cNvSpPr>
          <p:nvPr/>
        </p:nvSpPr>
        <p:spPr bwMode="auto">
          <a:xfrm>
            <a:off x="400050" y="1276350"/>
            <a:ext cx="11545888" cy="2047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buSzPct val="100000"/>
              <a:buFontTx/>
              <a:buChar char="•"/>
              <a:defRPr/>
            </a:pPr>
            <a:endParaRPr lang="en-US" altLang="zh-CN">
              <a:latin typeface="Pirulen Rg" charset="0"/>
              <a:cs typeface="Pirulen Rg" charset="0"/>
              <a:sym typeface="Pirulen Rg" charset="0"/>
            </a:endParaRPr>
          </a:p>
          <a:p>
            <a:pPr marL="44450" indent="-44450">
              <a:lnSpc>
                <a:spcPct val="150000"/>
              </a:lnSpc>
              <a:defRPr/>
            </a:pPr>
            <a:endParaRPr lang="en-US" altLang="zh-CN">
              <a:latin typeface="Pirulen Rg" charset="0"/>
              <a:cs typeface="Pirulen Rg" charset="0"/>
              <a:sym typeface="Pirulen Rg" charset="0"/>
            </a:endParaRPr>
          </a:p>
          <a:p>
            <a:pPr marL="44450" indent="-44450">
              <a:lnSpc>
                <a:spcPct val="150000"/>
              </a:lnSpc>
              <a:defRPr/>
            </a:pPr>
            <a:endParaRPr lang="zh-CN" altLang="en-US">
              <a:latin typeface="Pirulen Rg" charset="0"/>
              <a:cs typeface="Pirulen Rg" charset="0"/>
              <a:sym typeface="Pirulen Rg" charset="0"/>
            </a:endParaRPr>
          </a:p>
        </p:txBody>
      </p:sp>
      <p:pic>
        <p:nvPicPr>
          <p:cNvPr id="8"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622425"/>
            <a:ext cx="5154613" cy="2719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4"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8388" y="1538288"/>
            <a:ext cx="5145087" cy="28876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3023398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032" y="2829560"/>
            <a:ext cx="6716268" cy="875763"/>
          </a:xfrm>
          <a:prstGeom prst="rect">
            <a:avLst/>
          </a:prstGeom>
        </p:spPr>
        <p:txBody>
          <a:bodyPr anchor="ctr">
            <a:normAutofit fontScale="90000"/>
          </a:bodyPr>
          <a:lstStyle/>
          <a:p>
            <a:pPr marL="58737" indent="0"/>
            <a:r>
              <a:rPr lang="en-US" altLang="zh-CN" i="1" dirty="0" err="1">
                <a:solidFill>
                  <a:schemeClr val="tx1"/>
                </a:solidFill>
              </a:rPr>
              <a:t>Maxta</a:t>
            </a:r>
            <a:r>
              <a:rPr lang="en-US" altLang="zh-CN" i="1" dirty="0">
                <a:solidFill>
                  <a:schemeClr val="tx1"/>
                </a:solidFill>
              </a:rPr>
              <a:t> Software Stack Configuration</a:t>
            </a:r>
            <a:endParaRPr lang="en-US" altLang="zh-CN" dirty="0">
              <a:solidFill>
                <a:schemeClr val="tx1"/>
              </a:solidFill>
            </a:endParaRPr>
          </a:p>
        </p:txBody>
      </p:sp>
    </p:spTree>
    <p:extLst>
      <p:ext uri="{BB962C8B-B14F-4D97-AF65-F5344CB8AC3E}">
        <p14:creationId xmlns:p14="http://schemas.microsoft.com/office/powerpoint/2010/main" val="1543008936"/>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a:t>
            </a:r>
            <a:endParaRPr lang="en-US" dirty="0">
              <a:solidFill>
                <a:schemeClr val="tx1"/>
              </a:solidFill>
            </a:endParaRPr>
          </a:p>
        </p:txBody>
      </p:sp>
      <p:sp>
        <p:nvSpPr>
          <p:cNvPr id="5" name="Rectangle 2"/>
          <p:cNvSpPr>
            <a:spLocks/>
          </p:cNvSpPr>
          <p:nvPr/>
        </p:nvSpPr>
        <p:spPr bwMode="auto">
          <a:xfrm>
            <a:off x="463550" y="1187450"/>
            <a:ext cx="11545888" cy="51449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SzPct val="100000"/>
              <a:buFont typeface="Arial"/>
              <a:buChar char="•"/>
              <a:defRPr/>
            </a:pPr>
            <a:r>
              <a:rPr lang="en-US" altLang="zh-CN" sz="2000" dirty="0">
                <a:latin typeface="+mj-lt"/>
                <a:ea typeface="+mj-ea"/>
                <a:cs typeface="+mj-cs"/>
                <a:sym typeface="Pirulen Rg" charset="0"/>
              </a:rPr>
              <a:t>Provides further granularity and control over the hyper-converged environment</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per-</a:t>
            </a:r>
            <a:r>
              <a:rPr lang="en-US" altLang="zh-CN" sz="2000" dirty="0" err="1">
                <a:latin typeface="+mj-lt"/>
                <a:ea typeface="+mj-ea"/>
                <a:cs typeface="+mj-cs"/>
                <a:sym typeface="Pirulen Rg" charset="0"/>
              </a:rPr>
              <a:t>Datastore</a:t>
            </a:r>
            <a:r>
              <a:rPr lang="en-US" altLang="zh-CN" sz="2000" dirty="0">
                <a:latin typeface="+mj-lt"/>
                <a:ea typeface="+mj-ea"/>
                <a:cs typeface="+mj-cs"/>
                <a:sym typeface="Pirulen Rg" charset="0"/>
              </a:rPr>
              <a:t> Basis</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per-VM Basis</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per-</a:t>
            </a:r>
            <a:r>
              <a:rPr lang="en-US" altLang="zh-CN" sz="2000" dirty="0" err="1">
                <a:latin typeface="+mj-lt"/>
                <a:ea typeface="+mj-ea"/>
                <a:cs typeface="+mj-cs"/>
                <a:sym typeface="Pirulen Rg" charset="0"/>
              </a:rPr>
              <a:t>vDisk</a:t>
            </a:r>
            <a:r>
              <a:rPr lang="en-US" altLang="zh-CN" sz="2000" dirty="0">
                <a:latin typeface="+mj-lt"/>
                <a:ea typeface="+mj-ea"/>
                <a:cs typeface="+mj-cs"/>
                <a:sym typeface="Pirulen Rg" charset="0"/>
              </a:rPr>
              <a:t> Basis</a:t>
            </a:r>
          </a:p>
          <a:p>
            <a:pPr marL="342900" indent="-342900">
              <a:lnSpc>
                <a:spcPct val="150000"/>
              </a:lnSpc>
              <a:buSzPct val="100000"/>
              <a:buFont typeface="Arial"/>
              <a:buChar char="•"/>
              <a:defRPr/>
            </a:pPr>
            <a:r>
              <a:rPr lang="en-US" altLang="zh-CN" sz="2000" dirty="0">
                <a:latin typeface="+mj-lt"/>
                <a:ea typeface="+mj-ea"/>
                <a:cs typeface="+mj-cs"/>
                <a:sym typeface="Pirulen Rg" charset="0"/>
              </a:rPr>
              <a:t>Page size</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The size of the I/O request made by an application to the storage</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4KB,8KB,16KB and 32KB</a:t>
            </a:r>
          </a:p>
          <a:p>
            <a:pPr marL="342900" indent="-342900">
              <a:lnSpc>
                <a:spcPct val="150000"/>
              </a:lnSpc>
              <a:buSzPct val="100000"/>
              <a:buFont typeface="Arial"/>
              <a:buChar char="•"/>
              <a:defRPr/>
            </a:pPr>
            <a:r>
              <a:rPr lang="en-US" altLang="zh-CN" sz="2000" dirty="0">
                <a:latin typeface="+mj-lt"/>
                <a:ea typeface="+mj-ea"/>
                <a:cs typeface="+mj-cs"/>
                <a:sym typeface="Pirulen Rg" charset="0"/>
              </a:rPr>
              <a:t>Compression</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LZ4, </a:t>
            </a:r>
            <a:r>
              <a:rPr lang="en-US" altLang="zh-CN" sz="2000" dirty="0" err="1">
                <a:latin typeface="+mj-lt"/>
                <a:ea typeface="+mj-ea"/>
                <a:cs typeface="+mj-cs"/>
                <a:sym typeface="Pirulen Rg" charset="0"/>
              </a:rPr>
              <a:t>gzip_opt</a:t>
            </a:r>
            <a:r>
              <a:rPr lang="en-US" altLang="zh-CN" sz="2000" dirty="0">
                <a:latin typeface="+mj-lt"/>
                <a:ea typeface="+mj-ea"/>
                <a:cs typeface="+mj-cs"/>
                <a:sym typeface="Pirulen Rg" charset="0"/>
              </a:rPr>
              <a:t>, </a:t>
            </a:r>
            <a:r>
              <a:rPr lang="en-US" altLang="zh-CN" sz="2000" dirty="0" err="1">
                <a:latin typeface="+mj-lt"/>
                <a:ea typeface="+mj-ea"/>
                <a:cs typeface="+mj-cs"/>
                <a:sym typeface="Pirulen Rg" charset="0"/>
              </a:rPr>
              <a:t>gzip_high</a:t>
            </a:r>
            <a:r>
              <a:rPr lang="en-US" altLang="zh-CN" sz="2000" dirty="0">
                <a:latin typeface="+mj-lt"/>
                <a:ea typeface="+mj-ea"/>
                <a:cs typeface="+mj-cs"/>
                <a:sym typeface="Pirulen Rg" charset="0"/>
              </a:rPr>
              <a:t>, disabled.</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Recommend using LZ4</a:t>
            </a:r>
          </a:p>
          <a:p>
            <a:pPr marL="723900" lvl="1" indent="-342900">
              <a:lnSpc>
                <a:spcPct val="150000"/>
              </a:lnSpc>
              <a:buSzPct val="100000"/>
              <a:buFont typeface="Arial"/>
              <a:buChar char="•"/>
              <a:defRPr/>
            </a:pPr>
            <a:r>
              <a:rPr lang="en-US" altLang="zh-CN" sz="2000" dirty="0">
                <a:latin typeface="+mj-lt"/>
                <a:ea typeface="+mj-ea"/>
                <a:cs typeface="+mj-cs"/>
                <a:sym typeface="Pirulen Rg" charset="0"/>
              </a:rPr>
              <a:t>In-line compression and it happened while de-stage to HDD</a:t>
            </a:r>
          </a:p>
        </p:txBody>
      </p:sp>
    </p:spTree>
    <p:extLst>
      <p:ext uri="{BB962C8B-B14F-4D97-AF65-F5344CB8AC3E}">
        <p14:creationId xmlns:p14="http://schemas.microsoft.com/office/powerpoint/2010/main" val="1381463554"/>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a:t>
            </a:r>
            <a:r>
              <a:rPr lang="en-US" altLang="zh-CN" dirty="0" err="1">
                <a:solidFill>
                  <a:schemeClr val="tx1"/>
                </a:solidFill>
              </a:rPr>
              <a:t>Datastore</a:t>
            </a:r>
            <a:endParaRPr lang="en-US" dirty="0">
              <a:solidFill>
                <a:schemeClr val="tx1"/>
              </a:solidFill>
            </a:endParaRPr>
          </a:p>
        </p:txBody>
      </p:sp>
      <p:sp>
        <p:nvSpPr>
          <p:cNvPr id="5" name="Rectangle 2"/>
          <p:cNvSpPr>
            <a:spLocks/>
          </p:cNvSpPr>
          <p:nvPr/>
        </p:nvSpPr>
        <p:spPr bwMode="auto">
          <a:xfrm>
            <a:off x="463550" y="1187450"/>
            <a:ext cx="11545888" cy="24006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We can only configure below</a:t>
            </a:r>
            <a:r>
              <a:rPr lang="zh-CN" altLang="en-US" sz="2000" dirty="0">
                <a:latin typeface="+mj-lt"/>
                <a:ea typeface="+mj-ea"/>
                <a:cs typeface="+mj-cs"/>
                <a:sym typeface="Pirulen Rg" charset="0"/>
              </a:rPr>
              <a:t> </a:t>
            </a:r>
            <a:r>
              <a:rPr lang="en-US" altLang="zh-CN" sz="2000" dirty="0">
                <a:latin typeface="+mj-lt"/>
                <a:ea typeface="+mj-ea"/>
                <a:cs typeface="+mj-cs"/>
                <a:sym typeface="Pirulen Rg" charset="0"/>
              </a:rPr>
              <a:t>while installing </a:t>
            </a:r>
            <a:r>
              <a:rPr lang="en-US" altLang="zh-CN" sz="2000" dirty="0" err="1">
                <a:latin typeface="+mj-lt"/>
                <a:ea typeface="+mj-ea"/>
                <a:cs typeface="+mj-cs"/>
                <a:sym typeface="Pirulen Rg" charset="0"/>
              </a:rPr>
              <a:t>MxSP</a:t>
            </a:r>
            <a:endParaRPr lang="en-US" altLang="zh-CN" sz="2000" dirty="0">
              <a:latin typeface="+mj-lt"/>
              <a:ea typeface="+mj-ea"/>
              <a:cs typeface="+mj-cs"/>
              <a:sym typeface="Pirulen Rg" charset="0"/>
            </a:endParaRP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Page size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Compression</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Read Cache</a:t>
            </a:r>
          </a:p>
          <a:p>
            <a:pPr marL="723900" lvl="1" indent="-342900">
              <a:lnSpc>
                <a:spcPct val="150000"/>
              </a:lnSpc>
              <a:buSzPct val="100000"/>
              <a:buFont typeface="Arial" charset="0"/>
              <a:buChar char="•"/>
              <a:defRPr/>
            </a:pPr>
            <a:r>
              <a:rPr lang="en-US" altLang="zh-CN" sz="2000" dirty="0" err="1">
                <a:latin typeface="+mj-lt"/>
                <a:ea typeface="+mj-ea"/>
                <a:cs typeface="+mj-cs"/>
                <a:sym typeface="Pirulen Rg" charset="0"/>
              </a:rPr>
              <a:t>MxIL</a:t>
            </a:r>
            <a:endParaRPr lang="en-US" altLang="zh-CN" sz="2000" dirty="0">
              <a:latin typeface="+mj-lt"/>
              <a:ea typeface="+mj-ea"/>
              <a:cs typeface="+mj-cs"/>
              <a:sym typeface="Pirulen Rg" charset="0"/>
            </a:endParaRPr>
          </a:p>
        </p:txBody>
      </p:sp>
    </p:spTree>
    <p:extLst>
      <p:ext uri="{BB962C8B-B14F-4D97-AF65-F5344CB8AC3E}">
        <p14:creationId xmlns:p14="http://schemas.microsoft.com/office/powerpoint/2010/main" val="155139767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per-VM</a:t>
            </a:r>
            <a:endParaRPr lang="en-US" dirty="0">
              <a:solidFill>
                <a:schemeClr val="tx1"/>
              </a:solidFill>
            </a:endParaRPr>
          </a:p>
        </p:txBody>
      </p:sp>
      <p:pic>
        <p:nvPicPr>
          <p:cNvPr id="4"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1260475"/>
            <a:ext cx="10785475" cy="43354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239264012"/>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per-VM</a:t>
            </a:r>
            <a:endParaRPr lang="en-US" dirty="0">
              <a:solidFill>
                <a:schemeClr val="tx1"/>
              </a:solidFill>
            </a:endParaRPr>
          </a:p>
        </p:txBody>
      </p:sp>
      <p:sp>
        <p:nvSpPr>
          <p:cNvPr id="5" name="Rectangle 2"/>
          <p:cNvSpPr>
            <a:spLocks/>
          </p:cNvSpPr>
          <p:nvPr/>
        </p:nvSpPr>
        <p:spPr bwMode="auto">
          <a:xfrm>
            <a:off x="527050" y="1123950"/>
            <a:ext cx="11545888" cy="5606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Striping</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Horizon/Vertical Striping</a:t>
            </a:r>
          </a:p>
          <a:p>
            <a:pPr marL="342900" indent="-342900">
              <a:lnSpc>
                <a:spcPct val="150000"/>
              </a:lnSpc>
              <a:buFont typeface="Arial" charset="0"/>
              <a:buChar char="•"/>
              <a:defRPr/>
            </a:pPr>
            <a:r>
              <a:rPr lang="en-US" altLang="zh-CN" sz="2000" dirty="0">
                <a:latin typeface="+mj-lt"/>
                <a:ea typeface="+mj-ea"/>
                <a:cs typeface="+mj-cs"/>
                <a:sym typeface="Pirulen Rg" charset="0"/>
              </a:rPr>
              <a:t>Number of Replicas</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Specify the number of replicas (2 or 3)</a:t>
            </a:r>
          </a:p>
          <a:p>
            <a:pPr marL="342900" indent="-342900">
              <a:lnSpc>
                <a:spcPct val="150000"/>
              </a:lnSpc>
              <a:buFont typeface="Arial" charset="0"/>
              <a:buChar char="•"/>
              <a:defRPr/>
            </a:pPr>
            <a:r>
              <a:rPr lang="en-US" altLang="zh-CN" sz="2000" dirty="0">
                <a:latin typeface="+mj-lt"/>
                <a:ea typeface="+mj-ea"/>
                <a:cs typeface="+mj-cs"/>
                <a:sym typeface="Pirulen Rg" charset="0"/>
              </a:rPr>
              <a:t>Node affinity (Not available Now)</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Data placement is constrained to a specified set of nodes</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A minimum of two nodes must be selected for an affinity group</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Affinity group type</a:t>
            </a:r>
          </a:p>
          <a:p>
            <a:pPr marL="1104900" lvl="2" indent="-342900">
              <a:lnSpc>
                <a:spcPct val="150000"/>
              </a:lnSpc>
              <a:buSzPct val="100000"/>
              <a:buFont typeface="Arial" charset="0"/>
              <a:buChar char="•"/>
              <a:defRPr/>
            </a:pPr>
            <a:r>
              <a:rPr lang="en-US" altLang="zh-CN" sz="2000" dirty="0">
                <a:latin typeface="+mj-lt"/>
                <a:ea typeface="+mj-ea"/>
                <a:cs typeface="+mj-cs"/>
                <a:sym typeface="Pirulen Rg" charset="0"/>
              </a:rPr>
              <a:t>Soft</a:t>
            </a:r>
          </a:p>
          <a:p>
            <a:pPr marL="1104900" lvl="2" indent="-342900">
              <a:lnSpc>
                <a:spcPct val="150000"/>
              </a:lnSpc>
              <a:buSzPct val="100000"/>
              <a:buFont typeface="Arial" charset="0"/>
              <a:buChar char="•"/>
              <a:defRPr/>
            </a:pPr>
            <a:r>
              <a:rPr lang="en-US" altLang="zh-CN" sz="2000" dirty="0">
                <a:latin typeface="+mj-lt"/>
                <a:ea typeface="+mj-ea"/>
                <a:cs typeface="+mj-cs"/>
                <a:sym typeface="Pirulen Rg" charset="0"/>
              </a:rPr>
              <a:t>Hard</a:t>
            </a:r>
          </a:p>
          <a:p>
            <a:pPr marL="342900" indent="-342900">
              <a:lnSpc>
                <a:spcPct val="150000"/>
              </a:lnSpc>
              <a:buFont typeface="Arial" charset="0"/>
              <a:buChar char="•"/>
              <a:defRPr/>
            </a:pPr>
            <a:r>
              <a:rPr lang="en-US" altLang="zh-CN" sz="2000" dirty="0">
                <a:latin typeface="+mj-lt"/>
                <a:ea typeface="+mj-ea"/>
                <a:cs typeface="+mj-cs"/>
                <a:sym typeface="Pirulen Rg" charset="0"/>
              </a:rPr>
              <a:t>Rebuild Priority</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1~10, 1 is the highest</a:t>
            </a:r>
          </a:p>
        </p:txBody>
      </p:sp>
    </p:spTree>
    <p:extLst>
      <p:ext uri="{BB962C8B-B14F-4D97-AF65-F5344CB8AC3E}">
        <p14:creationId xmlns:p14="http://schemas.microsoft.com/office/powerpoint/2010/main" val="365343580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per-VM</a:t>
            </a:r>
            <a:endParaRPr lang="en-US" dirty="0">
              <a:solidFill>
                <a:schemeClr val="tx1"/>
              </a:solidFill>
            </a:endParaRPr>
          </a:p>
        </p:txBody>
      </p:sp>
      <p:sp>
        <p:nvSpPr>
          <p:cNvPr id="4" name="Rectangle 2"/>
          <p:cNvSpPr>
            <a:spLocks/>
          </p:cNvSpPr>
          <p:nvPr/>
        </p:nvSpPr>
        <p:spPr bwMode="auto">
          <a:xfrm>
            <a:off x="636588" y="1374775"/>
            <a:ext cx="2862262" cy="28623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Metro Storage Cluster (aka Rack awareness)</a:t>
            </a:r>
          </a:p>
          <a:p>
            <a:pPr marL="800100" lvl="1" indent="-342900">
              <a:lnSpc>
                <a:spcPct val="150000"/>
              </a:lnSpc>
              <a:buSzPct val="100000"/>
              <a:buFont typeface="Arial" charset="0"/>
              <a:buChar char="•"/>
              <a:defRPr/>
            </a:pPr>
            <a:r>
              <a:rPr lang="en-US" altLang="zh-CN" sz="2000" dirty="0">
                <a:latin typeface="+mj-lt"/>
                <a:ea typeface="+mj-ea"/>
                <a:cs typeface="+mj-cs"/>
                <a:sym typeface="Pirulen Rg" charset="0"/>
              </a:rPr>
              <a:t>synchronous replication</a:t>
            </a:r>
          </a:p>
          <a:p>
            <a:pPr marL="800100" lvl="1" indent="-342900">
              <a:lnSpc>
                <a:spcPct val="150000"/>
              </a:lnSpc>
              <a:buSzPct val="100000"/>
              <a:buFont typeface="Arial" charset="0"/>
              <a:buChar char="•"/>
              <a:defRPr/>
            </a:pPr>
            <a:r>
              <a:rPr lang="en-US" altLang="zh-CN" sz="2000" dirty="0">
                <a:latin typeface="+mj-lt"/>
                <a:ea typeface="+mj-ea"/>
                <a:cs typeface="+mj-cs"/>
                <a:sym typeface="Pirulen Rg" charset="0"/>
              </a:rPr>
              <a:t>5ms RTT for storage network</a:t>
            </a:r>
          </a:p>
        </p:txBody>
      </p:sp>
      <p:pic>
        <p:nvPicPr>
          <p:cNvPr id="6"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1268413"/>
            <a:ext cx="8426450" cy="45624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27385491"/>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a:t>
            </a:r>
            <a:r>
              <a:rPr lang="en-US" altLang="zh-CN" dirty="0" err="1">
                <a:solidFill>
                  <a:schemeClr val="tx1"/>
                </a:solidFill>
              </a:rPr>
              <a:t>VDisk</a:t>
            </a:r>
            <a:endParaRPr lang="en-US" dirty="0">
              <a:solidFill>
                <a:schemeClr val="tx1"/>
              </a:solidFill>
            </a:endParaRPr>
          </a:p>
        </p:txBody>
      </p:sp>
      <p:pic>
        <p:nvPicPr>
          <p:cNvPr id="5"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319213"/>
            <a:ext cx="11222037" cy="4503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3924081"/>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Policy Management - per-</a:t>
            </a:r>
            <a:r>
              <a:rPr lang="en-US" altLang="zh-CN" dirty="0" err="1">
                <a:solidFill>
                  <a:schemeClr val="tx1"/>
                </a:solidFill>
              </a:rPr>
              <a:t>VDisk</a:t>
            </a:r>
            <a:endParaRPr lang="en-US" dirty="0">
              <a:solidFill>
                <a:schemeClr val="tx1"/>
              </a:solidFill>
            </a:endParaRPr>
          </a:p>
        </p:txBody>
      </p:sp>
      <p:sp>
        <p:nvSpPr>
          <p:cNvPr id="3" name="矩形 2"/>
          <p:cNvSpPr/>
          <p:nvPr/>
        </p:nvSpPr>
        <p:spPr>
          <a:xfrm>
            <a:off x="711200" y="1377728"/>
            <a:ext cx="10477500" cy="2400657"/>
          </a:xfrm>
          <a:prstGeom prst="rect">
            <a:avLst/>
          </a:prstGeom>
        </p:spPr>
        <p:txBody>
          <a:bodyPr wrap="square">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Page size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Can be different from what we set during installation</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Application independent</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Compression</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Read Cache</a:t>
            </a:r>
          </a:p>
        </p:txBody>
      </p:sp>
    </p:spTree>
    <p:extLst>
      <p:ext uri="{BB962C8B-B14F-4D97-AF65-F5344CB8AC3E}">
        <p14:creationId xmlns:p14="http://schemas.microsoft.com/office/powerpoint/2010/main" val="2292194785"/>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Maximize Storage Efficiency</a:t>
            </a:r>
            <a:endParaRPr lang="en-US" dirty="0">
              <a:solidFill>
                <a:schemeClr val="tx1"/>
              </a:solidFill>
            </a:endParaRPr>
          </a:p>
        </p:txBody>
      </p:sp>
      <p:grpSp>
        <p:nvGrpSpPr>
          <p:cNvPr id="7" name="Group 41"/>
          <p:cNvGrpSpPr/>
          <p:nvPr/>
        </p:nvGrpSpPr>
        <p:grpSpPr>
          <a:xfrm>
            <a:off x="7383379" y="2627615"/>
            <a:ext cx="3934326" cy="2602112"/>
            <a:chOff x="5270659" y="1289530"/>
            <a:chExt cx="3772694" cy="2331517"/>
          </a:xfrm>
        </p:grpSpPr>
        <p:sp>
          <p:nvSpPr>
            <p:cNvPr id="8" name="Rectangle 42"/>
            <p:cNvSpPr/>
            <p:nvPr/>
          </p:nvSpPr>
          <p:spPr bwMode="auto">
            <a:xfrm>
              <a:off x="5467476" y="1948955"/>
              <a:ext cx="3357210" cy="1602840"/>
            </a:xfrm>
            <a:prstGeom prst="rect">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9" name="Rectangle 5"/>
            <p:cNvSpPr>
              <a:spLocks noChangeArrowheads="1"/>
            </p:cNvSpPr>
            <p:nvPr/>
          </p:nvSpPr>
          <p:spPr bwMode="auto">
            <a:xfrm>
              <a:off x="5270659" y="1289530"/>
              <a:ext cx="3772694" cy="2331517"/>
            </a:xfrm>
            <a:prstGeom prst="rect">
              <a:avLst/>
            </a:prstGeom>
            <a:noFill/>
            <a:ln w="3175" algn="ctr">
              <a:solidFill>
                <a:schemeClr val="tx1"/>
              </a:solidFill>
              <a:miter lim="800000"/>
              <a:headEnd/>
              <a:tailEnd/>
            </a:ln>
          </p:spPr>
          <p:txBody>
            <a:bodyPr wrap="none" lIns="91428" tIns="45715" rIns="91428" bIns="45715" anchor="ctr"/>
            <a:lstStyle/>
            <a:p>
              <a:pPr marL="381000" indent="-293688" algn="ctr" eaLnBrk="1" hangingPunct="1">
                <a:spcBef>
                  <a:spcPct val="20000"/>
                </a:spcBef>
                <a:buClr>
                  <a:schemeClr val="accent1"/>
                </a:buClr>
                <a:buSzPct val="60000"/>
                <a:buFont typeface="Wingdings 3" pitchFamily="18" charset="2"/>
                <a:buChar char="u"/>
              </a:pPr>
              <a:endParaRPr lang="en-US" sz="1200" dirty="0">
                <a:solidFill>
                  <a:schemeClr val="tx2"/>
                </a:solidFill>
              </a:endParaRPr>
            </a:p>
          </p:txBody>
        </p:sp>
        <p:sp>
          <p:nvSpPr>
            <p:cNvPr id="10" name="Oval 24"/>
            <p:cNvSpPr>
              <a:spLocks noChangeArrowheads="1"/>
            </p:cNvSpPr>
            <p:nvPr/>
          </p:nvSpPr>
          <p:spPr bwMode="auto">
            <a:xfrm>
              <a:off x="6819049" y="2768105"/>
              <a:ext cx="809625" cy="323850"/>
            </a:xfrm>
            <a:prstGeom prst="ellipse">
              <a:avLst/>
            </a:prstGeom>
            <a:solidFill>
              <a:schemeClr val="hlink"/>
            </a:solidFill>
            <a:ln w="9525">
              <a:round/>
              <a:headEnd/>
              <a:tailEnd/>
            </a:ln>
            <a:scene3d>
              <a:camera prst="legacyObliqueTopRight">
                <a:rot lat="16199997" lon="0" rev="0"/>
              </a:camera>
              <a:lightRig rig="legacyFlat3" dir="b"/>
            </a:scene3d>
            <a:sp3d extrusionH="430200" prstMaterial="legacyMetal">
              <a:bevelT w="13500" h="13500" prst="angle"/>
              <a:bevelB w="13500" h="13500" prst="angle"/>
              <a:extrusionClr>
                <a:schemeClr val="hlink"/>
              </a:extrusionClr>
            </a:sp3d>
          </p:spPr>
          <p:txBody>
            <a:bodyPr wrap="none" anchor="ctr">
              <a:spAutoFit/>
              <a:flatTx/>
            </a:bodyPr>
            <a:lstStyle/>
            <a:p>
              <a:endParaRPr lang="en-US" dirty="0"/>
            </a:p>
          </p:txBody>
        </p:sp>
        <p:sp>
          <p:nvSpPr>
            <p:cNvPr id="11" name="Oval 25"/>
            <p:cNvSpPr>
              <a:spLocks noChangeArrowheads="1"/>
            </p:cNvSpPr>
            <p:nvPr/>
          </p:nvSpPr>
          <p:spPr bwMode="auto">
            <a:xfrm>
              <a:off x="6817461" y="2391867"/>
              <a:ext cx="809625" cy="323850"/>
            </a:xfrm>
            <a:prstGeom prst="ellipse">
              <a:avLst/>
            </a:prstGeom>
            <a:solidFill>
              <a:schemeClr val="accent1">
                <a:lumMod val="40000"/>
                <a:lumOff val="60000"/>
              </a:schemeClr>
            </a:solidFill>
            <a:ln w="9525">
              <a:round/>
              <a:headEnd/>
              <a:tailEnd/>
            </a:ln>
            <a:scene3d>
              <a:camera prst="legacyObliqueTopRight">
                <a:rot lat="16199997" lon="0" rev="0"/>
              </a:camera>
              <a:lightRig rig="legacyFlat3" dir="b"/>
            </a:scene3d>
            <a:sp3d extrusionH="430200" prstMaterial="legacyMetal">
              <a:bevelT w="13500" h="13500" prst="angle"/>
              <a:bevelB w="13500" h="13500" prst="angle"/>
              <a:extrusionClr>
                <a:srgbClr val="CCECFF"/>
              </a:extrusionClr>
            </a:sp3d>
          </p:spPr>
          <p:txBody>
            <a:bodyPr wrap="none" anchor="ctr">
              <a:spAutoFit/>
              <a:flatTx/>
            </a:bodyPr>
            <a:lstStyle/>
            <a:p>
              <a:endParaRPr lang="en-US" dirty="0"/>
            </a:p>
          </p:txBody>
        </p:sp>
        <p:sp>
          <p:nvSpPr>
            <p:cNvPr id="12" name="Oval 26"/>
            <p:cNvSpPr>
              <a:spLocks noChangeArrowheads="1"/>
            </p:cNvSpPr>
            <p:nvPr/>
          </p:nvSpPr>
          <p:spPr bwMode="auto">
            <a:xfrm>
              <a:off x="5947511" y="2744292"/>
              <a:ext cx="809625" cy="323850"/>
            </a:xfrm>
            <a:prstGeom prst="ellipse">
              <a:avLst/>
            </a:prstGeom>
            <a:solidFill>
              <a:schemeClr val="hlink"/>
            </a:solidFill>
            <a:ln w="9525">
              <a:round/>
              <a:headEnd/>
              <a:tailEnd/>
            </a:ln>
            <a:scene3d>
              <a:camera prst="legacyObliqueTopRight">
                <a:rot lat="16199997" lon="0" rev="0"/>
              </a:camera>
              <a:lightRig rig="legacyFlat3" dir="b"/>
            </a:scene3d>
            <a:sp3d extrusionH="430200" prstMaterial="legacyMetal">
              <a:bevelT w="13500" h="13500" prst="angle"/>
              <a:bevelB w="13500" h="13500" prst="angle"/>
              <a:extrusionClr>
                <a:schemeClr val="hlink"/>
              </a:extrusionClr>
            </a:sp3d>
          </p:spPr>
          <p:txBody>
            <a:bodyPr wrap="none" anchor="ctr">
              <a:spAutoFit/>
              <a:flatTx/>
            </a:bodyPr>
            <a:lstStyle/>
            <a:p>
              <a:endParaRPr lang="en-US" dirty="0"/>
            </a:p>
          </p:txBody>
        </p:sp>
        <p:sp>
          <p:nvSpPr>
            <p:cNvPr id="13" name="Oval 27"/>
            <p:cNvSpPr>
              <a:spLocks noChangeArrowheads="1"/>
            </p:cNvSpPr>
            <p:nvPr/>
          </p:nvSpPr>
          <p:spPr bwMode="auto">
            <a:xfrm>
              <a:off x="5941161" y="1948955"/>
              <a:ext cx="809625" cy="323850"/>
            </a:xfrm>
            <a:prstGeom prst="ellipse">
              <a:avLst/>
            </a:prstGeom>
            <a:solidFill>
              <a:schemeClr val="bg1">
                <a:lumMod val="95000"/>
              </a:schemeClr>
            </a:solidFill>
            <a:ln w="9525">
              <a:round/>
              <a:headEnd/>
              <a:tailEnd/>
            </a:ln>
            <a:scene3d>
              <a:camera prst="legacyObliqueTopRight">
                <a:rot lat="16199997" lon="0" rev="0"/>
              </a:camera>
              <a:lightRig rig="legacyFlat3" dir="b"/>
            </a:scene3d>
            <a:sp3d extrusionH="887400" prstMaterial="legacyMetal">
              <a:bevelT w="13500" h="13500" prst="angle"/>
              <a:bevelB w="13500" h="13500" prst="angle"/>
              <a:extrusionClr>
                <a:srgbClr val="CCECFF"/>
              </a:extrusionClr>
            </a:sp3d>
          </p:spPr>
          <p:txBody>
            <a:bodyPr wrap="none" anchor="ctr">
              <a:spAutoFit/>
              <a:flatTx/>
            </a:bodyPr>
            <a:lstStyle/>
            <a:p>
              <a:endParaRPr lang="en-US" dirty="0"/>
            </a:p>
          </p:txBody>
        </p:sp>
        <p:sp>
          <p:nvSpPr>
            <p:cNvPr id="14" name="Oval 28"/>
            <p:cNvSpPr>
              <a:spLocks noChangeArrowheads="1"/>
            </p:cNvSpPr>
            <p:nvPr/>
          </p:nvSpPr>
          <p:spPr bwMode="auto">
            <a:xfrm>
              <a:off x="7700111" y="2761755"/>
              <a:ext cx="809625" cy="323850"/>
            </a:xfrm>
            <a:prstGeom prst="ellipse">
              <a:avLst/>
            </a:prstGeom>
            <a:solidFill>
              <a:schemeClr val="hlink"/>
            </a:solidFill>
            <a:ln w="9525">
              <a:round/>
              <a:headEnd/>
              <a:tailEnd/>
            </a:ln>
            <a:scene3d>
              <a:camera prst="legacyObliqueTopRight">
                <a:rot lat="16199997" lon="0" rev="0"/>
              </a:camera>
              <a:lightRig rig="legacyFlat3" dir="b"/>
            </a:scene3d>
            <a:sp3d extrusionH="430200" prstMaterial="legacyMetal">
              <a:bevelT w="13500" h="13500" prst="angle"/>
              <a:bevelB w="13500" h="13500" prst="angle"/>
              <a:extrusionClr>
                <a:schemeClr val="hlink"/>
              </a:extrusionClr>
            </a:sp3d>
          </p:spPr>
          <p:txBody>
            <a:bodyPr anchor="ctr">
              <a:spAutoFit/>
              <a:flatTx/>
            </a:bodyPr>
            <a:lstStyle/>
            <a:p>
              <a:endParaRPr lang="en-US" dirty="0"/>
            </a:p>
          </p:txBody>
        </p:sp>
        <p:sp>
          <p:nvSpPr>
            <p:cNvPr id="15" name="Oval 29"/>
            <p:cNvSpPr>
              <a:spLocks noChangeArrowheads="1"/>
            </p:cNvSpPr>
            <p:nvPr/>
          </p:nvSpPr>
          <p:spPr bwMode="auto">
            <a:xfrm>
              <a:off x="7699633" y="2341067"/>
              <a:ext cx="809625" cy="323850"/>
            </a:xfrm>
            <a:prstGeom prst="ellipse">
              <a:avLst/>
            </a:prstGeom>
            <a:solidFill>
              <a:schemeClr val="bg1">
                <a:lumMod val="95000"/>
              </a:schemeClr>
            </a:solidFill>
            <a:ln w="9525">
              <a:round/>
              <a:headEnd/>
              <a:tailEnd/>
            </a:ln>
            <a:scene3d>
              <a:camera prst="legacyObliqueTopRight">
                <a:rot lat="16199997" lon="0" rev="0"/>
              </a:camera>
              <a:lightRig rig="legacyFlat3" dir="b"/>
            </a:scene3d>
            <a:sp3d extrusionH="430200" prstMaterial="legacyMetal">
              <a:bevelT w="13500" h="13500" prst="angle"/>
              <a:bevelB w="13500" h="13500" prst="angle"/>
              <a:extrusionClr>
                <a:srgbClr val="CCECFF"/>
              </a:extrusionClr>
            </a:sp3d>
          </p:spPr>
          <p:txBody>
            <a:bodyPr wrap="none" anchor="ctr">
              <a:spAutoFit/>
              <a:flatTx/>
            </a:bodyPr>
            <a:lstStyle/>
            <a:p>
              <a:endParaRPr lang="en-US" dirty="0"/>
            </a:p>
          </p:txBody>
        </p:sp>
        <p:sp>
          <p:nvSpPr>
            <p:cNvPr id="16" name="Rectangle 30"/>
            <p:cNvSpPr>
              <a:spLocks noChangeArrowheads="1"/>
            </p:cNvSpPr>
            <p:nvPr/>
          </p:nvSpPr>
          <p:spPr bwMode="auto">
            <a:xfrm>
              <a:off x="5693132" y="2896692"/>
              <a:ext cx="3009139" cy="603250"/>
            </a:xfrm>
            <a:prstGeom prst="rect">
              <a:avLst/>
            </a:prstGeom>
            <a:noFill/>
            <a:ln w="19050" algn="ctr">
              <a:solidFill>
                <a:srgbClr val="FFCC66"/>
              </a:solidFill>
              <a:miter lim="800000"/>
              <a:headEnd/>
              <a:tailEnd/>
            </a:ln>
          </p:spPr>
          <p:txBody>
            <a:bodyPr wrap="none" lIns="91428" tIns="45715" rIns="91428" bIns="45715" anchor="ctr"/>
            <a:lstStyle/>
            <a:p>
              <a:endParaRPr lang="en-US" dirty="0"/>
            </a:p>
          </p:txBody>
        </p:sp>
        <p:sp>
          <p:nvSpPr>
            <p:cNvPr id="17" name="Text Box 31"/>
            <p:cNvSpPr txBox="1">
              <a:spLocks noChangeArrowheads="1"/>
            </p:cNvSpPr>
            <p:nvPr/>
          </p:nvSpPr>
          <p:spPr bwMode="auto">
            <a:xfrm>
              <a:off x="5944336" y="3045917"/>
              <a:ext cx="812800" cy="396875"/>
            </a:xfrm>
            <a:prstGeom prst="rect">
              <a:avLst/>
            </a:prstGeom>
            <a:noFill/>
            <a:ln w="9525">
              <a:noFill/>
              <a:miter lim="800000"/>
              <a:headEnd/>
              <a:tailEnd/>
            </a:ln>
          </p:spPr>
          <p:txBody>
            <a:bodyPr>
              <a:spAutoFit/>
            </a:bodyPr>
            <a:lstStyle/>
            <a:p>
              <a:pPr algn="ctr">
                <a:spcBef>
                  <a:spcPct val="50000"/>
                </a:spcBef>
              </a:pPr>
              <a:r>
                <a:rPr lang="en-US" sz="1000" dirty="0">
                  <a:solidFill>
                    <a:schemeClr val="bg1"/>
                  </a:solidFill>
                  <a:latin typeface="+mj-lt"/>
                </a:rPr>
                <a:t>Written Data</a:t>
              </a:r>
            </a:p>
          </p:txBody>
        </p:sp>
        <p:sp>
          <p:nvSpPr>
            <p:cNvPr id="18" name="Text Box 32"/>
            <p:cNvSpPr txBox="1">
              <a:spLocks noChangeArrowheads="1"/>
            </p:cNvSpPr>
            <p:nvPr/>
          </p:nvSpPr>
          <p:spPr bwMode="auto">
            <a:xfrm>
              <a:off x="6820636" y="3045917"/>
              <a:ext cx="812800" cy="396875"/>
            </a:xfrm>
            <a:prstGeom prst="rect">
              <a:avLst/>
            </a:prstGeom>
            <a:noFill/>
            <a:ln w="9525">
              <a:noFill/>
              <a:miter lim="800000"/>
              <a:headEnd/>
              <a:tailEnd/>
            </a:ln>
          </p:spPr>
          <p:txBody>
            <a:bodyPr>
              <a:spAutoFit/>
            </a:bodyPr>
            <a:lstStyle/>
            <a:p>
              <a:pPr algn="ctr">
                <a:spcBef>
                  <a:spcPct val="50000"/>
                </a:spcBef>
              </a:pPr>
              <a:r>
                <a:rPr lang="en-US" sz="1000" dirty="0">
                  <a:solidFill>
                    <a:schemeClr val="bg1"/>
                  </a:solidFill>
                  <a:latin typeface="+mj-lt"/>
                </a:rPr>
                <a:t>Written Data</a:t>
              </a:r>
            </a:p>
          </p:txBody>
        </p:sp>
        <p:sp>
          <p:nvSpPr>
            <p:cNvPr id="19" name="Text Box 33"/>
            <p:cNvSpPr txBox="1">
              <a:spLocks noChangeArrowheads="1"/>
            </p:cNvSpPr>
            <p:nvPr/>
          </p:nvSpPr>
          <p:spPr bwMode="auto">
            <a:xfrm>
              <a:off x="7684236" y="3058617"/>
              <a:ext cx="812800" cy="396875"/>
            </a:xfrm>
            <a:prstGeom prst="rect">
              <a:avLst/>
            </a:prstGeom>
            <a:noFill/>
            <a:ln w="9525">
              <a:noFill/>
              <a:miter lim="800000"/>
              <a:headEnd/>
              <a:tailEnd/>
            </a:ln>
          </p:spPr>
          <p:txBody>
            <a:bodyPr>
              <a:spAutoFit/>
            </a:bodyPr>
            <a:lstStyle/>
            <a:p>
              <a:pPr algn="ctr">
                <a:spcBef>
                  <a:spcPct val="50000"/>
                </a:spcBef>
              </a:pPr>
              <a:r>
                <a:rPr lang="en-US" sz="1000" dirty="0">
                  <a:solidFill>
                    <a:schemeClr val="bg1"/>
                  </a:solidFill>
                  <a:latin typeface="+mj-lt"/>
                </a:rPr>
                <a:t>Written Data</a:t>
              </a:r>
            </a:p>
          </p:txBody>
        </p:sp>
        <p:cxnSp>
          <p:nvCxnSpPr>
            <p:cNvPr id="20" name="Straight Connector 54"/>
            <p:cNvCxnSpPr/>
            <p:nvPr/>
          </p:nvCxnSpPr>
          <p:spPr bwMode="auto">
            <a:xfrm>
              <a:off x="5467476" y="1465946"/>
              <a:ext cx="640080" cy="0"/>
            </a:xfrm>
            <a:prstGeom prst="line">
              <a:avLst/>
            </a:prstGeom>
            <a:solidFill>
              <a:schemeClr val="accent1"/>
            </a:solidFill>
            <a:ln w="19050" cap="flat" cmpd="sng" algn="ctr">
              <a:solidFill>
                <a:srgbClr val="FFC000"/>
              </a:solidFill>
              <a:prstDash val="solid"/>
              <a:round/>
              <a:headEnd type="none" w="med" len="med"/>
              <a:tailEnd type="none" w="med" len="med"/>
            </a:ln>
            <a:effectLst/>
          </p:spPr>
        </p:cxnSp>
        <p:sp>
          <p:nvSpPr>
            <p:cNvPr id="21" name="TextBox 55"/>
            <p:cNvSpPr txBox="1"/>
            <p:nvPr/>
          </p:nvSpPr>
          <p:spPr>
            <a:xfrm>
              <a:off x="6294197" y="1335320"/>
              <a:ext cx="2119491" cy="276999"/>
            </a:xfrm>
            <a:prstGeom prst="rect">
              <a:avLst/>
            </a:prstGeom>
            <a:noFill/>
          </p:spPr>
          <p:txBody>
            <a:bodyPr wrap="none" rtlCol="0">
              <a:spAutoFit/>
            </a:bodyPr>
            <a:lstStyle/>
            <a:p>
              <a:r>
                <a:rPr lang="en-US" sz="1200" dirty="0">
                  <a:solidFill>
                    <a:srgbClr val="FFC000"/>
                  </a:solidFill>
                  <a:latin typeface="+mj-lt"/>
                </a:rPr>
                <a:t>Purchased physical capacity</a:t>
              </a:r>
            </a:p>
          </p:txBody>
        </p:sp>
        <p:cxnSp>
          <p:nvCxnSpPr>
            <p:cNvPr id="22" name="Straight Connector 56"/>
            <p:cNvCxnSpPr/>
            <p:nvPr/>
          </p:nvCxnSpPr>
          <p:spPr bwMode="auto">
            <a:xfrm>
              <a:off x="5492776" y="1699409"/>
              <a:ext cx="640080" cy="0"/>
            </a:xfrm>
            <a:prstGeom prst="line">
              <a:avLst/>
            </a:prstGeom>
            <a:solidFill>
              <a:schemeClr val="accent1"/>
            </a:solidFill>
            <a:ln w="19050" cap="flat" cmpd="sng" algn="ctr">
              <a:solidFill>
                <a:srgbClr val="00B0F0"/>
              </a:solidFill>
              <a:prstDash val="solid"/>
              <a:round/>
              <a:headEnd type="none" w="med" len="med"/>
              <a:tailEnd type="none" w="med" len="med"/>
            </a:ln>
            <a:effectLst/>
          </p:spPr>
        </p:cxnSp>
        <p:sp>
          <p:nvSpPr>
            <p:cNvPr id="23" name="TextBox 57"/>
            <p:cNvSpPr txBox="1"/>
            <p:nvPr/>
          </p:nvSpPr>
          <p:spPr>
            <a:xfrm>
              <a:off x="6301457" y="1574804"/>
              <a:ext cx="1420582" cy="276999"/>
            </a:xfrm>
            <a:prstGeom prst="rect">
              <a:avLst/>
            </a:prstGeom>
            <a:noFill/>
          </p:spPr>
          <p:txBody>
            <a:bodyPr wrap="none" rtlCol="0">
              <a:spAutoFit/>
            </a:bodyPr>
            <a:lstStyle/>
            <a:p>
              <a:r>
                <a:rPr lang="en-US" sz="1200" dirty="0">
                  <a:solidFill>
                    <a:srgbClr val="00B0F0"/>
                  </a:solidFill>
                  <a:latin typeface="+mj-lt"/>
                </a:rPr>
                <a:t>Allocated capacity</a:t>
              </a:r>
            </a:p>
          </p:txBody>
        </p:sp>
      </p:grpSp>
      <p:sp>
        <p:nvSpPr>
          <p:cNvPr id="24" name="Content Placeholder 60"/>
          <p:cNvSpPr txBox="1">
            <a:spLocks/>
          </p:cNvSpPr>
          <p:nvPr/>
        </p:nvSpPr>
        <p:spPr>
          <a:xfrm>
            <a:off x="493108" y="1336225"/>
            <a:ext cx="6631591" cy="4674354"/>
          </a:xfrm>
          <a:prstGeom prst="rect">
            <a:avLst/>
          </a:prstGeom>
          <a:ln w="6350" cap="flat" cmpd="sng" algn="ctr">
            <a:noFill/>
            <a:prstDash val="solid"/>
            <a:miter lim="800000"/>
          </a:ln>
        </p:spPr>
        <p:style>
          <a:lnRef idx="1">
            <a:schemeClr val="dk1"/>
          </a:lnRef>
          <a:fillRef idx="0">
            <a:schemeClr val="dk1"/>
          </a:fillRef>
          <a:effectRef idx="0">
            <a:schemeClr val="dk1"/>
          </a:effectRef>
          <a:fontRef idx="minor">
            <a:schemeClr val="tx1"/>
          </a:fontRef>
        </p:style>
        <p:txBody>
          <a:bodyPr lIns="365760" rIns="182880" rtlCol="0" anchor="ctr">
            <a:no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2900">
              <a:lnSpc>
                <a:spcPct val="100000"/>
              </a:lnSpc>
              <a:spcBef>
                <a:spcPts val="1200"/>
              </a:spcBef>
              <a:buClrTx/>
              <a:buFont typeface="Arial" charset="0"/>
              <a:buChar char="•"/>
            </a:pPr>
            <a:r>
              <a:rPr lang="en-US" dirty="0">
                <a:latin typeface="+mj-lt"/>
                <a:ea typeface="+mj-ea"/>
                <a:cs typeface="+mj-cs"/>
              </a:rPr>
              <a:t>Thin Provisioning</a:t>
            </a:r>
          </a:p>
          <a:p>
            <a:pPr marL="801688" lvl="1" indent="-342900">
              <a:lnSpc>
                <a:spcPct val="100000"/>
              </a:lnSpc>
              <a:spcBef>
                <a:spcPts val="1200"/>
              </a:spcBef>
              <a:buClrTx/>
              <a:buFont typeface="Arial" charset="0"/>
              <a:buChar char="•"/>
            </a:pPr>
            <a:r>
              <a:rPr lang="en-US" dirty="0">
                <a:latin typeface="+mj-lt"/>
                <a:ea typeface="+mj-ea"/>
                <a:cs typeface="+mj-cs"/>
              </a:rPr>
              <a:t>No upfront reservation</a:t>
            </a:r>
          </a:p>
          <a:p>
            <a:pPr marL="801688" lvl="1" indent="-342900">
              <a:lnSpc>
                <a:spcPct val="100000"/>
              </a:lnSpc>
              <a:spcBef>
                <a:spcPts val="1200"/>
              </a:spcBef>
              <a:buClrTx/>
              <a:buFont typeface="Arial" charset="0"/>
              <a:buChar char="•"/>
            </a:pPr>
            <a:r>
              <a:rPr lang="en-US" dirty="0">
                <a:latin typeface="+mj-lt"/>
                <a:ea typeface="+mj-ea"/>
                <a:cs typeface="+mj-cs"/>
              </a:rPr>
              <a:t>Reduces capital expenditures, by boosting capacity utilization</a:t>
            </a:r>
          </a:p>
          <a:p>
            <a:pPr marL="801688" lvl="1" indent="-342900">
              <a:lnSpc>
                <a:spcPct val="100000"/>
              </a:lnSpc>
              <a:spcBef>
                <a:spcPts val="1200"/>
              </a:spcBef>
              <a:buClrTx/>
              <a:buFont typeface="Arial" charset="0"/>
              <a:buChar char="•"/>
            </a:pPr>
            <a:r>
              <a:rPr lang="en-US" dirty="0">
                <a:latin typeface="+mj-lt"/>
                <a:ea typeface="+mj-ea"/>
                <a:cs typeface="+mj-cs"/>
              </a:rPr>
              <a:t>Lower operating expenditures, by eliminating administrative tasks</a:t>
            </a:r>
          </a:p>
          <a:p>
            <a:pPr marL="344488" indent="-342900">
              <a:lnSpc>
                <a:spcPct val="100000"/>
              </a:lnSpc>
              <a:spcBef>
                <a:spcPts val="1200"/>
              </a:spcBef>
              <a:buClrTx/>
              <a:buFont typeface="Arial" charset="0"/>
              <a:buChar char="•"/>
            </a:pPr>
            <a:r>
              <a:rPr lang="en-US" dirty="0">
                <a:latin typeface="+mj-lt"/>
                <a:ea typeface="+mj-ea"/>
                <a:cs typeface="+mj-cs"/>
              </a:rPr>
              <a:t>Capacity Efficient Snapshots and Clones</a:t>
            </a:r>
          </a:p>
          <a:p>
            <a:pPr marL="344488" indent="-342900">
              <a:lnSpc>
                <a:spcPct val="100000"/>
              </a:lnSpc>
              <a:spcBef>
                <a:spcPts val="1200"/>
              </a:spcBef>
              <a:buClrTx/>
              <a:buFont typeface="Arial" charset="0"/>
              <a:buChar char="•"/>
            </a:pPr>
            <a:r>
              <a:rPr lang="en-US" dirty="0">
                <a:latin typeface="+mj-lt"/>
                <a:ea typeface="+mj-ea"/>
                <a:cs typeface="+mj-cs"/>
              </a:rPr>
              <a:t>Compression</a:t>
            </a:r>
          </a:p>
          <a:p>
            <a:pPr marL="801688" lvl="1" indent="-342900">
              <a:lnSpc>
                <a:spcPct val="100000"/>
              </a:lnSpc>
              <a:spcBef>
                <a:spcPts val="1200"/>
              </a:spcBef>
              <a:buClrTx/>
              <a:buFont typeface="Arial" charset="0"/>
              <a:buChar char="•"/>
            </a:pPr>
            <a:r>
              <a:rPr lang="en-US" dirty="0">
                <a:latin typeface="+mj-lt"/>
                <a:ea typeface="+mj-ea"/>
                <a:cs typeface="+mj-cs"/>
              </a:rPr>
              <a:t>Inline reduction with no performance penalty</a:t>
            </a:r>
          </a:p>
          <a:p>
            <a:pPr marL="801688" lvl="1" indent="-342900">
              <a:lnSpc>
                <a:spcPct val="100000"/>
              </a:lnSpc>
              <a:spcBef>
                <a:spcPts val="1200"/>
              </a:spcBef>
              <a:buClrTx/>
              <a:buFont typeface="Arial" charset="0"/>
              <a:buChar char="•"/>
            </a:pPr>
            <a:r>
              <a:rPr lang="en-US" dirty="0">
                <a:latin typeface="+mj-lt"/>
                <a:ea typeface="+mj-ea"/>
                <a:cs typeface="+mj-cs"/>
              </a:rPr>
              <a:t>Increase capacity utilization by 2X – 3X </a:t>
            </a:r>
          </a:p>
        </p:txBody>
      </p:sp>
    </p:spTree>
    <p:extLst>
      <p:ext uri="{BB962C8B-B14F-4D97-AF65-F5344CB8AC3E}">
        <p14:creationId xmlns:p14="http://schemas.microsoft.com/office/powerpoint/2010/main" val="655427841"/>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Highly Efficient Snapshots and Clones</a:t>
            </a:r>
            <a:endParaRPr lang="en-US" dirty="0">
              <a:solidFill>
                <a:schemeClr val="tx1"/>
              </a:solidFill>
            </a:endParaRPr>
          </a:p>
        </p:txBody>
      </p:sp>
      <p:grpSp>
        <p:nvGrpSpPr>
          <p:cNvPr id="7" name="Group 5"/>
          <p:cNvGrpSpPr/>
          <p:nvPr/>
        </p:nvGrpSpPr>
        <p:grpSpPr>
          <a:xfrm>
            <a:off x="7097914" y="1601957"/>
            <a:ext cx="3568092" cy="3687353"/>
            <a:chOff x="5475261" y="2464904"/>
            <a:chExt cx="3568092" cy="3687353"/>
          </a:xfrm>
        </p:grpSpPr>
        <p:sp>
          <p:nvSpPr>
            <p:cNvPr id="8" name="Rounded Rectangle 6"/>
            <p:cNvSpPr/>
            <p:nvPr/>
          </p:nvSpPr>
          <p:spPr bwMode="auto">
            <a:xfrm>
              <a:off x="6648922" y="2464904"/>
              <a:ext cx="1585254" cy="136753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9" name="Rounded Rectangle 7"/>
            <p:cNvSpPr/>
            <p:nvPr/>
          </p:nvSpPr>
          <p:spPr>
            <a:xfrm>
              <a:off x="6859947" y="2584944"/>
              <a:ext cx="1177235" cy="889363"/>
            </a:xfrm>
            <a:prstGeom prst="roundRect">
              <a:avLst/>
            </a:prstGeom>
            <a:solidFill>
              <a:schemeClr val="bg1"/>
            </a:solidFill>
            <a:ln w="15875" cap="rnd">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Rounded Rectangle 11"/>
            <p:cNvSpPr/>
            <p:nvPr/>
          </p:nvSpPr>
          <p:spPr bwMode="auto">
            <a:xfrm>
              <a:off x="6908947" y="3293896"/>
              <a:ext cx="1075314" cy="101991"/>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800" b="1" dirty="0">
                  <a:solidFill>
                    <a:srgbClr val="FFFFFF"/>
                  </a:solidFill>
                  <a:latin typeface="+mj-lt"/>
                </a:rPr>
                <a:t>Hypervisor</a:t>
              </a:r>
            </a:p>
          </p:txBody>
        </p:sp>
        <p:sp>
          <p:nvSpPr>
            <p:cNvPr id="11" name="Freeform 12"/>
            <p:cNvSpPr/>
            <p:nvPr/>
          </p:nvSpPr>
          <p:spPr bwMode="auto">
            <a:xfrm>
              <a:off x="6890116" y="2647710"/>
              <a:ext cx="814469" cy="164699"/>
            </a:xfrm>
            <a:custGeom>
              <a:avLst/>
              <a:gdLst>
                <a:gd name="connsiteX0" fmla="*/ 1583448 w 1583448"/>
                <a:gd name="connsiteY0" fmla="*/ 387586 h 387586"/>
                <a:gd name="connsiteX1" fmla="*/ 1583448 w 1583448"/>
                <a:gd name="connsiteY1" fmla="*/ 140191 h 387586"/>
                <a:gd name="connsiteX2" fmla="*/ 1575200 w 1583448"/>
                <a:gd name="connsiteY2" fmla="*/ 82465 h 387586"/>
                <a:gd name="connsiteX3" fmla="*/ 1575200 w 1583448"/>
                <a:gd name="connsiteY3" fmla="*/ 82465 h 387586"/>
                <a:gd name="connsiteX4" fmla="*/ 1525718 w 1583448"/>
                <a:gd name="connsiteY4" fmla="*/ 8246 h 387586"/>
                <a:gd name="connsiteX5" fmla="*/ 1467988 w 1583448"/>
                <a:gd name="connsiteY5" fmla="*/ 0 h 387586"/>
                <a:gd name="connsiteX6" fmla="*/ 115459 w 1583448"/>
                <a:gd name="connsiteY6" fmla="*/ 0 h 387586"/>
                <a:gd name="connsiteX7" fmla="*/ 57729 w 1583448"/>
                <a:gd name="connsiteY7" fmla="*/ 16493 h 387586"/>
                <a:gd name="connsiteX8" fmla="*/ 57729 w 1583448"/>
                <a:gd name="connsiteY8" fmla="*/ 16493 h 387586"/>
                <a:gd name="connsiteX9" fmla="*/ 8247 w 1583448"/>
                <a:gd name="connsiteY9" fmla="*/ 74218 h 387586"/>
                <a:gd name="connsiteX10" fmla="*/ 8247 w 1583448"/>
                <a:gd name="connsiteY10" fmla="*/ 74218 h 387586"/>
                <a:gd name="connsiteX11" fmla="*/ 0 w 1583448"/>
                <a:gd name="connsiteY11" fmla="*/ 156684 h 387586"/>
                <a:gd name="connsiteX12" fmla="*/ 0 w 1583448"/>
                <a:gd name="connsiteY12" fmla="*/ 156684 h 3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448" h="387586">
                  <a:moveTo>
                    <a:pt x="1583448" y="387586"/>
                  </a:moveTo>
                  <a:lnTo>
                    <a:pt x="1583448" y="140191"/>
                  </a:lnTo>
                  <a:lnTo>
                    <a:pt x="1575200" y="82465"/>
                  </a:lnTo>
                  <a:lnTo>
                    <a:pt x="1575200" y="82465"/>
                  </a:lnTo>
                  <a:lnTo>
                    <a:pt x="1525718" y="8246"/>
                  </a:lnTo>
                  <a:lnTo>
                    <a:pt x="1467988" y="0"/>
                  </a:lnTo>
                  <a:lnTo>
                    <a:pt x="115459" y="0"/>
                  </a:lnTo>
                  <a:lnTo>
                    <a:pt x="57729" y="16493"/>
                  </a:lnTo>
                  <a:lnTo>
                    <a:pt x="57729" y="16493"/>
                  </a:lnTo>
                  <a:lnTo>
                    <a:pt x="8247" y="74218"/>
                  </a:lnTo>
                  <a:lnTo>
                    <a:pt x="8247" y="74218"/>
                  </a:lnTo>
                  <a:lnTo>
                    <a:pt x="0" y="156684"/>
                  </a:lnTo>
                  <a:lnTo>
                    <a:pt x="0" y="156684"/>
                  </a:lnTo>
                </a:path>
              </a:pathLst>
            </a:custGeom>
            <a:gradFill flip="none" rotWithShape="1">
              <a:gsLst>
                <a:gs pos="1000">
                  <a:schemeClr val="bg1">
                    <a:alpha val="19000"/>
                  </a:schemeClr>
                </a:gs>
                <a:gs pos="100000">
                  <a:schemeClr val="bg1">
                    <a:alpha val="0"/>
                  </a:schemeClr>
                </a:gs>
              </a:gsLst>
              <a:lin ang="18000000" scaled="0"/>
              <a:tileRect/>
            </a:gradFill>
            <a:ln w="9525" cap="flat" cmpd="sng" algn="ctr">
              <a:noFill/>
              <a:prstDash val="solid"/>
              <a:round/>
              <a:headEnd type="none" w="med" len="med"/>
              <a:tailEnd type="none" w="med" len="med"/>
            </a:ln>
            <a:effectLst/>
          </p:spPr>
          <p:txBody>
            <a:bodyPr anchor="ctr"/>
            <a:lstStyle/>
            <a:p>
              <a:pPr>
                <a:defRPr/>
              </a:pPr>
              <a:endParaRPr lang="en-US" dirty="0">
                <a:latin typeface="+mj-lt"/>
              </a:endParaRPr>
            </a:p>
          </p:txBody>
        </p:sp>
        <p:sp>
          <p:nvSpPr>
            <p:cNvPr id="12" name="Rounded Rectangle 10"/>
            <p:cNvSpPr/>
            <p:nvPr/>
          </p:nvSpPr>
          <p:spPr bwMode="auto">
            <a:xfrm>
              <a:off x="6899067" y="3137207"/>
              <a:ext cx="1086635" cy="133965"/>
            </a:xfrm>
            <a:prstGeom prst="roundRect">
              <a:avLst/>
            </a:prstGeom>
            <a:solidFill>
              <a:srgbClr val="008000"/>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600" b="1" dirty="0">
                  <a:solidFill>
                    <a:schemeClr val="bg1"/>
                  </a:solidFill>
                  <a:latin typeface="+mj-lt"/>
                </a:rPr>
                <a:t>MxSP</a:t>
              </a:r>
            </a:p>
          </p:txBody>
        </p:sp>
        <p:pic>
          <p:nvPicPr>
            <p:cNvPr id="13" name="Picture 11" descr="ICON_VM_basic_flat_R2_Q408.png"/>
            <p:cNvPicPr>
              <a:picLocks noChangeAspect="1"/>
            </p:cNvPicPr>
            <p:nvPr/>
          </p:nvPicPr>
          <p:blipFill>
            <a:blip r:embed="rId3" cstate="print"/>
            <a:srcRect/>
            <a:stretch>
              <a:fillRect/>
            </a:stretch>
          </p:blipFill>
          <p:spPr bwMode="auto">
            <a:xfrm>
              <a:off x="6940512" y="2652131"/>
              <a:ext cx="276804" cy="205319"/>
            </a:xfrm>
            <a:prstGeom prst="rect">
              <a:avLst/>
            </a:prstGeom>
            <a:noFill/>
            <a:ln w="9525">
              <a:noFill/>
              <a:miter lim="800000"/>
              <a:headEnd/>
              <a:tailEnd/>
            </a:ln>
          </p:spPr>
        </p:pic>
        <p:sp>
          <p:nvSpPr>
            <p:cNvPr id="14" name="Oval 12"/>
            <p:cNvSpPr/>
            <p:nvPr/>
          </p:nvSpPr>
          <p:spPr bwMode="auto">
            <a:xfrm>
              <a:off x="7282498" y="2768481"/>
              <a:ext cx="26098" cy="2134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mj-lt"/>
              </a:endParaRPr>
            </a:p>
          </p:txBody>
        </p:sp>
        <p:sp>
          <p:nvSpPr>
            <p:cNvPr id="15" name="Oval 13"/>
            <p:cNvSpPr/>
            <p:nvPr/>
          </p:nvSpPr>
          <p:spPr bwMode="auto">
            <a:xfrm>
              <a:off x="7329621" y="2768481"/>
              <a:ext cx="26098" cy="2134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mj-lt"/>
              </a:endParaRPr>
            </a:p>
          </p:txBody>
        </p:sp>
        <p:sp>
          <p:nvSpPr>
            <p:cNvPr id="16" name="Oval 14"/>
            <p:cNvSpPr/>
            <p:nvPr/>
          </p:nvSpPr>
          <p:spPr bwMode="auto">
            <a:xfrm>
              <a:off x="7235375" y="2768481"/>
              <a:ext cx="26098" cy="2134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mj-lt"/>
              </a:endParaRPr>
            </a:p>
          </p:txBody>
        </p:sp>
        <p:pic>
          <p:nvPicPr>
            <p:cNvPr id="17" name="Picture 13" descr="ICON_VM_basic_flat_R2_Q408.png"/>
            <p:cNvPicPr>
              <a:picLocks noChangeAspect="1"/>
            </p:cNvPicPr>
            <p:nvPr/>
          </p:nvPicPr>
          <p:blipFill>
            <a:blip r:embed="rId3" cstate="print"/>
            <a:srcRect/>
            <a:stretch>
              <a:fillRect/>
            </a:stretch>
          </p:blipFill>
          <p:spPr bwMode="auto">
            <a:xfrm>
              <a:off x="7391163" y="2654654"/>
              <a:ext cx="276804" cy="205319"/>
            </a:xfrm>
            <a:prstGeom prst="rect">
              <a:avLst/>
            </a:prstGeom>
            <a:noFill/>
            <a:ln w="9525">
              <a:noFill/>
              <a:miter lim="800000"/>
              <a:headEnd/>
              <a:tailEnd/>
            </a:ln>
          </p:spPr>
        </p:pic>
        <p:pic>
          <p:nvPicPr>
            <p:cNvPr id="18" name="Picture 13" descr="ICON_VM_basic_flat_R2_Q408.png"/>
            <p:cNvPicPr>
              <a:picLocks noChangeAspect="1"/>
            </p:cNvPicPr>
            <p:nvPr/>
          </p:nvPicPr>
          <p:blipFill>
            <a:blip r:embed="rId3" cstate="print"/>
            <a:srcRect/>
            <a:stretch>
              <a:fillRect/>
            </a:stretch>
          </p:blipFill>
          <p:spPr bwMode="auto">
            <a:xfrm>
              <a:off x="7708898" y="2652309"/>
              <a:ext cx="276804" cy="205319"/>
            </a:xfrm>
            <a:prstGeom prst="rect">
              <a:avLst/>
            </a:prstGeom>
            <a:noFill/>
            <a:ln w="9525">
              <a:noFill/>
              <a:miter lim="800000"/>
              <a:headEnd/>
              <a:tailEnd/>
            </a:ln>
          </p:spPr>
        </p:pic>
        <p:sp>
          <p:nvSpPr>
            <p:cNvPr id="19" name="Rectangle 17"/>
            <p:cNvSpPr/>
            <p:nvPr/>
          </p:nvSpPr>
          <p:spPr bwMode="auto">
            <a:xfrm>
              <a:off x="6941075" y="2651330"/>
              <a:ext cx="276579" cy="20455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20" name="Rounded Rectangle 18"/>
            <p:cNvSpPr/>
            <p:nvPr/>
          </p:nvSpPr>
          <p:spPr bwMode="auto">
            <a:xfrm>
              <a:off x="6899067" y="2927037"/>
              <a:ext cx="1085194" cy="178384"/>
            </a:xfrm>
            <a:prstGeom prst="roundRect">
              <a:avLst/>
            </a:prstGeom>
            <a:solidFill>
              <a:srgbClr val="008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mj-lt"/>
                </a:rPr>
                <a:t>Global Namespace</a:t>
              </a:r>
            </a:p>
          </p:txBody>
        </p:sp>
        <p:sp>
          <p:nvSpPr>
            <p:cNvPr id="21" name="Rectangle 19"/>
            <p:cNvSpPr/>
            <p:nvPr/>
          </p:nvSpPr>
          <p:spPr bwMode="auto">
            <a:xfrm>
              <a:off x="7720810" y="2641295"/>
              <a:ext cx="276579" cy="204553"/>
            </a:xfrm>
            <a:prstGeom prst="rect">
              <a:avLst/>
            </a:prstGeom>
            <a:noFill/>
            <a:ln w="222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22" name="Rectangle 20"/>
            <p:cNvSpPr/>
            <p:nvPr/>
          </p:nvSpPr>
          <p:spPr bwMode="auto">
            <a:xfrm>
              <a:off x="6942405" y="2648601"/>
              <a:ext cx="276579" cy="204553"/>
            </a:xfrm>
            <a:prstGeom prst="rect">
              <a:avLst/>
            </a:prstGeom>
            <a:noFill/>
            <a:ln w="222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23" name="Rectangle 21"/>
            <p:cNvSpPr/>
            <p:nvPr/>
          </p:nvSpPr>
          <p:spPr bwMode="auto">
            <a:xfrm>
              <a:off x="7380692" y="2655749"/>
              <a:ext cx="276579" cy="204553"/>
            </a:xfrm>
            <a:prstGeom prst="rect">
              <a:avLst/>
            </a:prstGeom>
            <a:noFill/>
            <a:ln w="222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pic>
          <p:nvPicPr>
            <p:cNvPr id="24"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581" y="4838953"/>
              <a:ext cx="703418" cy="934719"/>
            </a:xfrm>
            <a:prstGeom prst="rect">
              <a:avLst/>
            </a:prstGeom>
          </p:spPr>
        </p:pic>
        <p:pic>
          <p:nvPicPr>
            <p:cNvPr id="25"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036" y="4628283"/>
              <a:ext cx="700896" cy="1190295"/>
            </a:xfrm>
            <a:prstGeom prst="rect">
              <a:avLst/>
            </a:prstGeom>
          </p:spPr>
        </p:pic>
        <p:pic>
          <p:nvPicPr>
            <p:cNvPr id="26"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6719" y="4628283"/>
              <a:ext cx="738983" cy="1190295"/>
            </a:xfrm>
            <a:prstGeom prst="rect">
              <a:avLst/>
            </a:prstGeom>
          </p:spPr>
        </p:pic>
        <p:sp>
          <p:nvSpPr>
            <p:cNvPr id="27" name="TextBox 25"/>
            <p:cNvSpPr txBox="1"/>
            <p:nvPr/>
          </p:nvSpPr>
          <p:spPr>
            <a:xfrm>
              <a:off x="5475261" y="5844480"/>
              <a:ext cx="1348446" cy="307777"/>
            </a:xfrm>
            <a:prstGeom prst="rect">
              <a:avLst/>
            </a:prstGeom>
            <a:noFill/>
            <a:ln>
              <a:solidFill>
                <a:schemeClr val="tx1"/>
              </a:solidFill>
            </a:ln>
          </p:spPr>
          <p:txBody>
            <a:bodyPr wrap="none" rtlCol="0">
              <a:spAutoFit/>
            </a:bodyPr>
            <a:lstStyle/>
            <a:p>
              <a:r>
                <a:rPr lang="en-US" sz="1400" dirty="0">
                  <a:latin typeface="+mj-lt"/>
                </a:rPr>
                <a:t>Maxta Storage</a:t>
              </a:r>
            </a:p>
          </p:txBody>
        </p:sp>
        <p:sp>
          <p:nvSpPr>
            <p:cNvPr id="28" name="TextBox 26"/>
            <p:cNvSpPr txBox="1"/>
            <p:nvPr/>
          </p:nvSpPr>
          <p:spPr>
            <a:xfrm>
              <a:off x="7565063" y="4283206"/>
              <a:ext cx="1478290" cy="307777"/>
            </a:xfrm>
            <a:prstGeom prst="rect">
              <a:avLst/>
            </a:prstGeom>
            <a:noFill/>
            <a:ln>
              <a:solidFill>
                <a:schemeClr val="tx1"/>
              </a:solidFill>
            </a:ln>
          </p:spPr>
          <p:txBody>
            <a:bodyPr wrap="none" rtlCol="0">
              <a:spAutoFit/>
            </a:bodyPr>
            <a:lstStyle/>
            <a:p>
              <a:r>
                <a:rPr lang="en-US" sz="1400" dirty="0">
                  <a:latin typeface="+mj-lt"/>
                </a:rPr>
                <a:t>Maxta Snapshot</a:t>
              </a:r>
            </a:p>
          </p:txBody>
        </p:sp>
        <p:cxnSp>
          <p:nvCxnSpPr>
            <p:cNvPr id="29" name="Straight Connector 27"/>
            <p:cNvCxnSpPr/>
            <p:nvPr/>
          </p:nvCxnSpPr>
          <p:spPr bwMode="auto">
            <a:xfrm flipH="1">
              <a:off x="6404691" y="2827078"/>
              <a:ext cx="537714" cy="2308610"/>
            </a:xfrm>
            <a:prstGeom prst="line">
              <a:avLst/>
            </a:prstGeom>
            <a:solidFill>
              <a:schemeClr val="accent1"/>
            </a:solidFill>
            <a:ln w="15875" cap="flat" cmpd="sng" algn="ctr">
              <a:solidFill>
                <a:srgbClr val="00B050"/>
              </a:solidFill>
              <a:prstDash val="sysDash"/>
              <a:round/>
              <a:headEnd type="none" w="med" len="med"/>
              <a:tailEnd type="none" w="med" len="med"/>
            </a:ln>
            <a:effectLst/>
          </p:spPr>
        </p:cxnSp>
        <p:cxnSp>
          <p:nvCxnSpPr>
            <p:cNvPr id="30" name="Straight Connector 28"/>
            <p:cNvCxnSpPr/>
            <p:nvPr/>
          </p:nvCxnSpPr>
          <p:spPr bwMode="auto">
            <a:xfrm flipH="1">
              <a:off x="6391350" y="2824701"/>
              <a:ext cx="989342" cy="2548286"/>
            </a:xfrm>
            <a:prstGeom prst="line">
              <a:avLst/>
            </a:prstGeom>
            <a:solidFill>
              <a:schemeClr val="accent1"/>
            </a:solidFill>
            <a:ln w="15875" cap="flat" cmpd="sng" algn="ctr">
              <a:solidFill>
                <a:srgbClr val="0070C0"/>
              </a:solidFill>
              <a:prstDash val="sysDash"/>
              <a:round/>
              <a:headEnd type="none" w="med" len="med"/>
              <a:tailEnd type="none" w="med" len="med"/>
            </a:ln>
            <a:effectLst/>
          </p:spPr>
        </p:cxnSp>
        <p:cxnSp>
          <p:nvCxnSpPr>
            <p:cNvPr id="31" name="Straight Connector 29"/>
            <p:cNvCxnSpPr/>
            <p:nvPr/>
          </p:nvCxnSpPr>
          <p:spPr bwMode="auto">
            <a:xfrm flipH="1">
              <a:off x="6391350" y="2829297"/>
              <a:ext cx="1329460" cy="2704728"/>
            </a:xfrm>
            <a:prstGeom prst="line">
              <a:avLst/>
            </a:prstGeom>
            <a:solidFill>
              <a:schemeClr val="accent1"/>
            </a:solidFill>
            <a:ln w="15875" cap="flat" cmpd="sng" algn="ctr">
              <a:solidFill>
                <a:srgbClr val="FFC000"/>
              </a:solidFill>
              <a:prstDash val="sysDash"/>
              <a:round/>
              <a:headEnd type="none" w="med" len="med"/>
              <a:tailEnd type="none" w="med" len="med"/>
            </a:ln>
            <a:effectLst/>
          </p:spPr>
        </p:cxnSp>
      </p:grpSp>
      <p:sp>
        <p:nvSpPr>
          <p:cNvPr id="32" name="Rectangle 30"/>
          <p:cNvSpPr/>
          <p:nvPr/>
        </p:nvSpPr>
        <p:spPr bwMode="auto">
          <a:xfrm>
            <a:off x="7013803" y="1518303"/>
            <a:ext cx="3714750" cy="3848100"/>
          </a:xfrm>
          <a:prstGeom prst="rect">
            <a:avLst/>
          </a:prstGeom>
          <a:noFill/>
          <a:ln w="38100" cap="flat" cmpd="sng" algn="ctr">
            <a:solidFill>
              <a:srgbClr val="0256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charset="0"/>
            </a:endParaRPr>
          </a:p>
        </p:txBody>
      </p:sp>
      <p:sp>
        <p:nvSpPr>
          <p:cNvPr id="33" name="Content Placeholder 35"/>
          <p:cNvSpPr txBox="1">
            <a:spLocks/>
          </p:cNvSpPr>
          <p:nvPr/>
        </p:nvSpPr>
        <p:spPr>
          <a:xfrm>
            <a:off x="368302" y="1171124"/>
            <a:ext cx="6159900" cy="4816925"/>
          </a:xfrm>
          <a:prstGeom prst="rect">
            <a:avLst/>
          </a:prstGeom>
          <a:ln w="6350" cap="flat" cmpd="sng" algn="ctr">
            <a:noFill/>
            <a:prstDash val="solid"/>
            <a:miter lim="800000"/>
          </a:ln>
        </p:spPr>
        <p:style>
          <a:lnRef idx="1">
            <a:schemeClr val="dk1"/>
          </a:lnRef>
          <a:fillRef idx="0">
            <a:schemeClr val="dk1"/>
          </a:fillRef>
          <a:effectRef idx="0">
            <a:schemeClr val="dk1"/>
          </a:effectRef>
          <a:fontRef idx="minor">
            <a:schemeClr val="tx1"/>
          </a:fontRef>
        </p:style>
        <p:txBody>
          <a:bodyPr lIns="365760" rIns="182880" rtlCol="0" anchor="ctr"/>
          <a:lstStyle>
            <a:lvl1pPr marL="457200" indent="-457200" algn="l" defTabSz="914377" rtl="0" eaLnBrk="1" latinLnBrk="0" hangingPunct="1">
              <a:lnSpc>
                <a:spcPct val="90000"/>
              </a:lnSpc>
              <a:spcBef>
                <a:spcPts val="1000"/>
              </a:spcBef>
              <a:buClr>
                <a:srgbClr val="63A802"/>
              </a:buClr>
              <a:buFontTx/>
              <a:buBlip>
                <a:blip r:embed="rId6"/>
              </a:buBlip>
              <a:defRPr sz="2400" kern="1200">
                <a:solidFill>
                  <a:schemeClr val="tx1"/>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342900">
              <a:buClrTx/>
              <a:buFont typeface="Arial" charset="0"/>
              <a:buChar char="•"/>
              <a:defRPr/>
            </a:pPr>
            <a:r>
              <a:rPr lang="en-US" dirty="0">
                <a:latin typeface="+mj-lt"/>
                <a:ea typeface="+mj-ea"/>
                <a:cs typeface="+mj-cs"/>
              </a:rPr>
              <a:t>Unlimited VM level Snapshots and Zero Copy Clones</a:t>
            </a:r>
          </a:p>
          <a:p>
            <a:pPr marL="801688" lvl="1" indent="-342900">
              <a:lnSpc>
                <a:spcPct val="100000"/>
              </a:lnSpc>
              <a:spcBef>
                <a:spcPts val="1200"/>
              </a:spcBef>
              <a:buClrTx/>
              <a:buFont typeface="Arial" charset="0"/>
              <a:buChar char="•"/>
            </a:pPr>
            <a:r>
              <a:rPr lang="en-US" sz="2400" dirty="0">
                <a:latin typeface="+mj-lt"/>
                <a:ea typeface="+mj-ea"/>
                <a:cs typeface="+mj-cs"/>
              </a:rPr>
              <a:t>Extremely fast and efficient</a:t>
            </a:r>
          </a:p>
          <a:p>
            <a:pPr marL="801688" lvl="1" indent="-342900">
              <a:lnSpc>
                <a:spcPct val="100000"/>
              </a:lnSpc>
              <a:spcBef>
                <a:spcPts val="1200"/>
              </a:spcBef>
              <a:buClrTx/>
              <a:buFont typeface="Arial" charset="0"/>
              <a:buChar char="•"/>
            </a:pPr>
            <a:r>
              <a:rPr lang="en-US" sz="2400" dirty="0">
                <a:latin typeface="+mj-lt"/>
                <a:ea typeface="+mj-ea"/>
                <a:cs typeface="+mj-cs"/>
              </a:rPr>
              <a:t>No upfront reservation of space</a:t>
            </a:r>
          </a:p>
          <a:p>
            <a:pPr marL="801688" lvl="1" indent="-342900">
              <a:lnSpc>
                <a:spcPct val="100000"/>
              </a:lnSpc>
              <a:spcBef>
                <a:spcPts val="1200"/>
              </a:spcBef>
              <a:buClrTx/>
              <a:buFont typeface="Arial" charset="0"/>
              <a:buChar char="•"/>
            </a:pPr>
            <a:r>
              <a:rPr lang="en-US" sz="2400" dirty="0">
                <a:latin typeface="+mj-lt"/>
                <a:ea typeface="+mj-ea"/>
                <a:cs typeface="+mj-cs"/>
              </a:rPr>
              <a:t>Ability to uniquely revert to every snapshot</a:t>
            </a:r>
          </a:p>
          <a:p>
            <a:pPr marL="801688" lvl="1" indent="-342900">
              <a:lnSpc>
                <a:spcPct val="100000"/>
              </a:lnSpc>
              <a:spcBef>
                <a:spcPts val="1200"/>
              </a:spcBef>
              <a:buClrTx/>
              <a:buFont typeface="Arial" charset="0"/>
              <a:buChar char="•"/>
            </a:pPr>
            <a:r>
              <a:rPr lang="en-US" sz="2400" dirty="0">
                <a:latin typeface="+mj-lt"/>
                <a:ea typeface="+mj-ea"/>
                <a:cs typeface="+mj-cs"/>
              </a:rPr>
              <a:t>Enable backup without impact to production applications</a:t>
            </a:r>
          </a:p>
          <a:p>
            <a:pPr marL="801688" lvl="1" indent="-342900">
              <a:lnSpc>
                <a:spcPct val="100000"/>
              </a:lnSpc>
              <a:spcBef>
                <a:spcPts val="1200"/>
              </a:spcBef>
              <a:buClrTx/>
              <a:buFont typeface="Arial" charset="0"/>
              <a:buChar char="•"/>
            </a:pPr>
            <a:r>
              <a:rPr lang="en-US" sz="2400" dirty="0">
                <a:latin typeface="+mj-lt"/>
                <a:ea typeface="+mj-ea"/>
                <a:cs typeface="+mj-cs"/>
              </a:rPr>
              <a:t>Enable instant provisioning of new VMs</a:t>
            </a:r>
          </a:p>
        </p:txBody>
      </p:sp>
    </p:spTree>
    <p:extLst>
      <p:ext uri="{BB962C8B-B14F-4D97-AF65-F5344CB8AC3E}">
        <p14:creationId xmlns:p14="http://schemas.microsoft.com/office/powerpoint/2010/main" val="2284989021"/>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Snapshot (1)</a:t>
            </a:r>
            <a:endParaRPr lang="en-US" dirty="0">
              <a:solidFill>
                <a:schemeClr val="tx1"/>
              </a:solidFill>
            </a:endParaRPr>
          </a:p>
        </p:txBody>
      </p:sp>
      <p:sp>
        <p:nvSpPr>
          <p:cNvPr id="4" name="Rectangle 2"/>
          <p:cNvSpPr>
            <a:spLocks/>
          </p:cNvSpPr>
          <p:nvPr/>
        </p:nvSpPr>
        <p:spPr bwMode="auto">
          <a:xfrm>
            <a:off x="400050" y="1187450"/>
            <a:ext cx="11791950" cy="19133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Provide unlimited number of time, performance, capacity-efficient zero-copy</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Enabled on VM level NOT storage level</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A log based layout approach for data placement and metadata for mapping data blocks to their storage location</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Read only</a:t>
            </a:r>
          </a:p>
        </p:txBody>
      </p:sp>
      <p:pic>
        <p:nvPicPr>
          <p:cNvPr id="27" name="Picture 26"/>
          <p:cNvPicPr>
            <a:picLocks noChangeAspect="1"/>
          </p:cNvPicPr>
          <p:nvPr/>
        </p:nvPicPr>
        <p:blipFill>
          <a:blip r:embed="rId3"/>
          <a:stretch>
            <a:fillRect/>
          </a:stretch>
        </p:blipFill>
        <p:spPr>
          <a:xfrm>
            <a:off x="692150" y="3276600"/>
            <a:ext cx="8705850" cy="2785872"/>
          </a:xfrm>
          <a:prstGeom prst="rect">
            <a:avLst/>
          </a:prstGeom>
        </p:spPr>
      </p:pic>
    </p:spTree>
    <p:extLst>
      <p:ext uri="{BB962C8B-B14F-4D97-AF65-F5344CB8AC3E}">
        <p14:creationId xmlns:p14="http://schemas.microsoft.com/office/powerpoint/2010/main" val="297740580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Configuration Details</a:t>
            </a:r>
            <a:r>
              <a:rPr lang="zh-CN" altLang="en-US" dirty="0">
                <a:solidFill>
                  <a:schemeClr val="tx1"/>
                </a:solidFill>
              </a:rPr>
              <a:t> </a:t>
            </a:r>
            <a:r>
              <a:rPr lang="en-US" altLang="zh-CN" dirty="0">
                <a:solidFill>
                  <a:schemeClr val="tx1"/>
                </a:solidFill>
              </a:rPr>
              <a:t>(1)</a:t>
            </a:r>
            <a:endParaRPr lang="en-US" dirty="0">
              <a:solidFill>
                <a:schemeClr val="tx1"/>
              </a:solidFill>
            </a:endParaRPr>
          </a:p>
        </p:txBody>
      </p:sp>
      <p:sp>
        <p:nvSpPr>
          <p:cNvPr id="28" name="TextBox 27"/>
          <p:cNvSpPr txBox="1"/>
          <p:nvPr/>
        </p:nvSpPr>
        <p:spPr>
          <a:xfrm>
            <a:off x="668827" y="1411347"/>
            <a:ext cx="10977073" cy="3785652"/>
          </a:xfrm>
          <a:prstGeom prst="rect">
            <a:avLst/>
          </a:prstGeom>
          <a:noFill/>
        </p:spPr>
        <p:txBody>
          <a:bodyPr wrap="square" rtlCol="0">
            <a:spAutoFit/>
          </a:bodyPr>
          <a:lstStyle/>
          <a:p>
            <a:pPr marL="342900" indent="-342900">
              <a:buFont typeface="Arial" charset="0"/>
              <a:buChar char="•"/>
            </a:pPr>
            <a:r>
              <a:rPr lang="en-US" altLang="zh-CN" sz="2400" dirty="0">
                <a:latin typeface="+mj-lt"/>
                <a:ea typeface="+mj-ea"/>
                <a:cs typeface="+mj-cs"/>
              </a:rPr>
              <a:t>One </a:t>
            </a:r>
            <a:r>
              <a:rPr lang="en-US" altLang="zh-CN" sz="2400" dirty="0" err="1">
                <a:latin typeface="+mj-lt"/>
                <a:ea typeface="+mj-ea"/>
                <a:cs typeface="+mj-cs"/>
              </a:rPr>
              <a:t>Maxta</a:t>
            </a:r>
            <a:r>
              <a:rPr lang="en-US" altLang="zh-CN" sz="2400" dirty="0">
                <a:latin typeface="+mj-lt"/>
                <a:ea typeface="+mj-ea"/>
                <a:cs typeface="+mj-cs"/>
              </a:rPr>
              <a:t> Instance per Server:</a:t>
            </a:r>
            <a:r>
              <a:rPr lang="zh-CN" altLang="en-US" sz="2400" dirty="0">
                <a:latin typeface="+mj-lt"/>
                <a:ea typeface="+mj-ea"/>
                <a:cs typeface="+mj-cs"/>
              </a:rPr>
              <a:t> </a:t>
            </a:r>
            <a:r>
              <a:rPr lang="en-US" altLang="zh-CN" sz="2400" dirty="0">
                <a:latin typeface="+mj-lt"/>
                <a:ea typeface="+mj-ea"/>
                <a:cs typeface="+mj-cs"/>
              </a:rPr>
              <a:t>That is Part of the Cluster</a:t>
            </a:r>
          </a:p>
          <a:p>
            <a:pPr marL="342900" indent="-342900">
              <a:buFont typeface="Arial" charset="0"/>
              <a:buChar char="•"/>
            </a:pPr>
            <a:endParaRPr lang="en-US" altLang="zh-CN" sz="2400" dirty="0">
              <a:latin typeface="+mj-lt"/>
              <a:ea typeface="+mj-ea"/>
              <a:cs typeface="+mj-cs"/>
            </a:endParaRPr>
          </a:p>
          <a:p>
            <a:pPr marL="342900" indent="-342900">
              <a:buFont typeface="Arial" charset="0"/>
              <a:buChar char="•"/>
            </a:pPr>
            <a:r>
              <a:rPr lang="en-US" altLang="zh-CN" sz="2400" dirty="0" err="1">
                <a:latin typeface="+mj-lt"/>
                <a:ea typeface="+mj-ea"/>
                <a:cs typeface="+mj-cs"/>
              </a:rPr>
              <a:t>Maxta</a:t>
            </a:r>
            <a:r>
              <a:rPr lang="en-US" altLang="zh-CN" sz="2400" dirty="0">
                <a:latin typeface="+mj-lt"/>
                <a:ea typeface="+mj-ea"/>
                <a:cs typeface="+mj-cs"/>
              </a:rPr>
              <a:t> Stack Runs Inside a VM (Linux based on ESX/Containers on KVM)</a:t>
            </a:r>
          </a:p>
          <a:p>
            <a:pPr marL="342900" indent="-342900">
              <a:buFont typeface="Arial" charset="0"/>
              <a:buChar char="•"/>
            </a:pPr>
            <a:endParaRPr lang="en-US" altLang="zh-CN" sz="2400" dirty="0">
              <a:latin typeface="+mj-lt"/>
              <a:ea typeface="+mj-ea"/>
              <a:cs typeface="+mj-cs"/>
            </a:endParaRPr>
          </a:p>
          <a:p>
            <a:pPr marL="342900" indent="-342900">
              <a:buFont typeface="Arial" charset="0"/>
              <a:buChar char="•"/>
            </a:pPr>
            <a:r>
              <a:rPr lang="en-US" altLang="zh-CN" sz="2400" dirty="0" err="1">
                <a:latin typeface="+mj-lt"/>
                <a:ea typeface="+mj-ea"/>
                <a:cs typeface="+mj-cs"/>
              </a:rPr>
              <a:t>Maxta</a:t>
            </a:r>
            <a:r>
              <a:rPr lang="en-US" altLang="zh-CN" sz="2400" dirty="0">
                <a:latin typeface="+mj-lt"/>
                <a:ea typeface="+mj-ea"/>
                <a:cs typeface="+mj-cs"/>
              </a:rPr>
              <a:t> Stack Runs in User Space</a:t>
            </a:r>
          </a:p>
          <a:p>
            <a:pPr marL="342900" indent="-342900">
              <a:buFont typeface="Arial" charset="0"/>
              <a:buChar char="•"/>
            </a:pPr>
            <a:endParaRPr lang="en-US" altLang="zh-CN" sz="2400" dirty="0">
              <a:latin typeface="+mj-lt"/>
              <a:ea typeface="+mj-ea"/>
              <a:cs typeface="+mj-cs"/>
            </a:endParaRPr>
          </a:p>
          <a:p>
            <a:pPr marL="342900" indent="-342900">
              <a:buFont typeface="Arial" charset="0"/>
              <a:buChar char="•"/>
            </a:pPr>
            <a:r>
              <a:rPr lang="en-US" altLang="zh-CN" sz="2400" dirty="0">
                <a:latin typeface="+mj-lt"/>
                <a:ea typeface="+mj-ea"/>
                <a:cs typeface="+mj-cs"/>
              </a:rPr>
              <a:t>Each </a:t>
            </a:r>
            <a:r>
              <a:rPr lang="en-US" altLang="zh-CN" sz="2400" dirty="0" err="1">
                <a:latin typeface="+mj-lt"/>
                <a:ea typeface="+mj-ea"/>
                <a:cs typeface="+mj-cs"/>
              </a:rPr>
              <a:t>Maxta</a:t>
            </a:r>
            <a:r>
              <a:rPr lang="en-US" altLang="zh-CN" sz="2400" dirty="0">
                <a:latin typeface="+mj-lt"/>
                <a:ea typeface="+mj-ea"/>
                <a:cs typeface="+mj-cs"/>
              </a:rPr>
              <a:t> Instance Provides an Entry Point to the Global Namespace/File System</a:t>
            </a:r>
          </a:p>
          <a:p>
            <a:pPr marL="342900" indent="-342900">
              <a:buFont typeface="Arial" charset="0"/>
              <a:buChar char="•"/>
            </a:pPr>
            <a:endParaRPr lang="en-US" altLang="zh-CN" sz="2400" dirty="0">
              <a:latin typeface="+mj-lt"/>
              <a:ea typeface="+mj-ea"/>
              <a:cs typeface="+mj-cs"/>
            </a:endParaRPr>
          </a:p>
          <a:p>
            <a:pPr marL="342900" indent="-342900">
              <a:buFont typeface="Arial" charset="0"/>
              <a:buChar char="•"/>
            </a:pPr>
            <a:r>
              <a:rPr lang="en-US" altLang="zh-CN" sz="2400" dirty="0" err="1">
                <a:latin typeface="+mj-lt"/>
                <a:ea typeface="+mj-ea"/>
                <a:cs typeface="+mj-cs"/>
              </a:rPr>
              <a:t>Maxta</a:t>
            </a:r>
            <a:r>
              <a:rPr lang="en-US" altLang="zh-CN" sz="2400" dirty="0">
                <a:latin typeface="+mj-lt"/>
                <a:ea typeface="+mj-ea"/>
                <a:cs typeface="+mj-cs"/>
              </a:rPr>
              <a:t> Instance Best Practice: 20GB Memory, 4 CPU Cores</a:t>
            </a:r>
          </a:p>
          <a:p>
            <a:pPr marL="800100" lvl="1" indent="-342900">
              <a:buFont typeface="Arial" charset="0"/>
              <a:buChar char="•"/>
            </a:pPr>
            <a:r>
              <a:rPr lang="en-US" altLang="zh-CN" sz="2400" dirty="0">
                <a:latin typeface="+mj-lt"/>
                <a:ea typeface="+mj-ea"/>
                <a:cs typeface="+mj-cs"/>
              </a:rPr>
              <a:t>Improved performance with increased memory and CPU allocation</a:t>
            </a:r>
          </a:p>
        </p:txBody>
      </p:sp>
      <p:sp>
        <p:nvSpPr>
          <p:cNvPr id="6" name="object 132"/>
          <p:cNvSpPr txBox="1">
            <a:spLocks/>
          </p:cNvSpPr>
          <p:nvPr/>
        </p:nvSpPr>
        <p:spPr>
          <a:xfrm>
            <a:off x="5435600" y="6477000"/>
            <a:ext cx="1312863" cy="193675"/>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defRPr/>
            </a:pPr>
            <a:r>
              <a:rPr lang="en-US" sz="1200" dirty="0" err="1">
                <a:solidFill>
                  <a:srgbClr val="888888"/>
                </a:solidFill>
                <a:latin typeface="Trebuchet MS"/>
                <a:cs typeface="Trebuchet MS"/>
              </a:rPr>
              <a:t>Maxta</a:t>
            </a:r>
            <a:r>
              <a:rPr lang="en-US" sz="1200" dirty="0">
                <a:solidFill>
                  <a:srgbClr val="888888"/>
                </a:solidFill>
                <a:latin typeface="Trebuchet MS"/>
                <a:cs typeface="Trebuchet MS"/>
              </a:rPr>
              <a:t> C</a:t>
            </a:r>
            <a:r>
              <a:rPr lang="en-US" sz="1200" spc="-10" dirty="0">
                <a:solidFill>
                  <a:srgbClr val="888888"/>
                </a:solidFill>
                <a:latin typeface="Trebuchet MS"/>
                <a:cs typeface="Trebuchet MS"/>
              </a:rPr>
              <a:t>on</a:t>
            </a:r>
            <a:r>
              <a:rPr lang="en-US" sz="1200" spc="-5" dirty="0">
                <a:solidFill>
                  <a:srgbClr val="888888"/>
                </a:solidFill>
                <a:latin typeface="Trebuchet MS"/>
                <a:cs typeface="Trebuchet MS"/>
              </a:rPr>
              <a:t>fidential</a:t>
            </a:r>
            <a:endParaRPr lang="en-US" sz="1200" dirty="0">
              <a:latin typeface="Trebuchet MS"/>
              <a:cs typeface="Trebuchet MS"/>
            </a:endParaRPr>
          </a:p>
        </p:txBody>
      </p:sp>
    </p:spTree>
    <p:extLst>
      <p:ext uri="{BB962C8B-B14F-4D97-AF65-F5344CB8AC3E}">
        <p14:creationId xmlns:p14="http://schemas.microsoft.com/office/powerpoint/2010/main" val="954863678"/>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Snapshot (2)</a:t>
            </a:r>
            <a:endParaRPr lang="en-US" dirty="0">
              <a:solidFill>
                <a:schemeClr val="tx1"/>
              </a:solidFill>
            </a:endParaRPr>
          </a:p>
        </p:txBody>
      </p:sp>
      <p:sp>
        <p:nvSpPr>
          <p:cNvPr id="27" name="Rectangle 2"/>
          <p:cNvSpPr>
            <a:spLocks/>
          </p:cNvSpPr>
          <p:nvPr/>
        </p:nvSpPr>
        <p:spPr bwMode="auto">
          <a:xfrm>
            <a:off x="400050" y="1187450"/>
            <a:ext cx="11545888" cy="9900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Application Consistent Snapshots</a:t>
            </a:r>
          </a:p>
          <a:p>
            <a:pPr marL="800100" lvl="1" indent="-342900">
              <a:lnSpc>
                <a:spcPct val="150000"/>
              </a:lnSpc>
              <a:buFont typeface="Arial" charset="0"/>
              <a:buChar char="•"/>
              <a:defRPr/>
            </a:pPr>
            <a:r>
              <a:rPr lang="en-US" altLang="zh-CN" sz="2000" dirty="0">
                <a:latin typeface="+mj-lt"/>
                <a:ea typeface="+mj-ea"/>
                <a:cs typeface="+mj-cs"/>
                <a:sym typeface="Pirulen Rg" charset="0"/>
              </a:rPr>
              <a:t>Provide the appropriate tools for application consistent snapshots (e.g., VSS </a:t>
            </a:r>
            <a:r>
              <a:rPr lang="en-US" altLang="zh-CN" sz="2000" dirty="0" err="1">
                <a:latin typeface="+mj-lt"/>
                <a:ea typeface="+mj-ea"/>
                <a:cs typeface="+mj-cs"/>
                <a:sym typeface="Pirulen Rg" charset="0"/>
              </a:rPr>
              <a:t>quiescing</a:t>
            </a:r>
            <a:r>
              <a:rPr lang="en-US" altLang="zh-CN" sz="2000" dirty="0">
                <a:latin typeface="+mj-lt"/>
                <a:ea typeface="+mj-ea"/>
                <a:cs typeface="+mj-cs"/>
                <a:sym typeface="Pirulen Rg" charset="0"/>
              </a:rPr>
              <a:t>)</a:t>
            </a:r>
          </a:p>
        </p:txBody>
      </p:sp>
      <p:pic>
        <p:nvPicPr>
          <p:cNvPr id="28"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2239963"/>
            <a:ext cx="9040812" cy="35956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026214997"/>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Snapshot Policy</a:t>
            </a:r>
            <a:endParaRPr lang="en-US" dirty="0">
              <a:solidFill>
                <a:schemeClr val="tx1"/>
              </a:solidFill>
            </a:endParaRPr>
          </a:p>
        </p:txBody>
      </p:sp>
      <p:sp>
        <p:nvSpPr>
          <p:cNvPr id="5" name="Rectangle 2"/>
          <p:cNvSpPr>
            <a:spLocks/>
          </p:cNvSpPr>
          <p:nvPr/>
        </p:nvSpPr>
        <p:spPr bwMode="auto">
          <a:xfrm>
            <a:off x="400050" y="1187450"/>
            <a:ext cx="11545888"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Create </a:t>
            </a:r>
            <a:r>
              <a:rPr lang="en-US" altLang="zh-CN" sz="2000" dirty="0" err="1">
                <a:latin typeface="+mj-lt"/>
                <a:ea typeface="+mj-ea"/>
                <a:cs typeface="+mj-cs"/>
                <a:sym typeface="Pirulen Rg" charset="0"/>
              </a:rPr>
              <a:t>Maxta’s</a:t>
            </a:r>
            <a:r>
              <a:rPr lang="en-US" altLang="zh-CN" sz="2000" dirty="0">
                <a:latin typeface="+mj-lt"/>
                <a:ea typeface="+mj-ea"/>
                <a:cs typeface="+mj-cs"/>
                <a:sym typeface="Pirulen Rg" charset="0"/>
              </a:rPr>
              <a:t> zero-copy snapshots for a VM or set of VMs based on a schedule defined by the user</a:t>
            </a:r>
          </a:p>
          <a:p>
            <a:pPr marL="342900" indent="-342900">
              <a:lnSpc>
                <a:spcPct val="150000"/>
              </a:lnSpc>
              <a:buFont typeface="Arial" charset="0"/>
              <a:buChar char="•"/>
              <a:defRPr/>
            </a:pPr>
            <a:r>
              <a:rPr lang="en-US" altLang="zh-CN" sz="2000" dirty="0">
                <a:latin typeface="+mj-lt"/>
                <a:ea typeface="+mj-ea"/>
                <a:cs typeface="+mj-cs"/>
                <a:sym typeface="Pirulen Rg" charset="0"/>
              </a:rPr>
              <a:t>Provides data protection by creating a periodic checkpoint of VMs</a:t>
            </a:r>
          </a:p>
        </p:txBody>
      </p:sp>
      <p:pic>
        <p:nvPicPr>
          <p:cNvPr id="6"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175" y="2176463"/>
            <a:ext cx="9678988" cy="42624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33000708"/>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Clone</a:t>
            </a:r>
            <a:endParaRPr lang="en-US" dirty="0">
              <a:solidFill>
                <a:schemeClr val="tx1"/>
              </a:solidFill>
            </a:endParaRPr>
          </a:p>
        </p:txBody>
      </p:sp>
      <p:sp>
        <p:nvSpPr>
          <p:cNvPr id="7" name="Rectangle 2"/>
          <p:cNvSpPr>
            <a:spLocks/>
          </p:cNvSpPr>
          <p:nvPr/>
        </p:nvSpPr>
        <p:spPr bwMode="auto">
          <a:xfrm>
            <a:off x="387350" y="1301750"/>
            <a:ext cx="4473575" cy="286232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45720" rIns="45720">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Same methodology as </a:t>
            </a:r>
            <a:r>
              <a:rPr lang="en-US" altLang="zh-CN" sz="2000" dirty="0" err="1">
                <a:latin typeface="+mj-lt"/>
                <a:ea typeface="+mj-ea"/>
                <a:cs typeface="+mj-cs"/>
                <a:sym typeface="Pirulen Rg" charset="0"/>
              </a:rPr>
              <a:t>Maxta’s</a:t>
            </a:r>
            <a:r>
              <a:rPr lang="en-US" altLang="zh-CN" sz="2000" dirty="0">
                <a:latin typeface="+mj-lt"/>
                <a:ea typeface="+mj-ea"/>
                <a:cs typeface="+mj-cs"/>
                <a:sym typeface="Pirulen Rg" charset="0"/>
              </a:rPr>
              <a:t> snapshot</a:t>
            </a:r>
          </a:p>
          <a:p>
            <a:pPr marL="800100" lvl="2" indent="-342900">
              <a:lnSpc>
                <a:spcPct val="150000"/>
              </a:lnSpc>
              <a:buSzPct val="100000"/>
              <a:buFont typeface="Arial" charset="0"/>
              <a:buChar char="•"/>
              <a:defRPr/>
            </a:pPr>
            <a:r>
              <a:rPr lang="en-US" altLang="zh-CN" sz="2000" dirty="0">
                <a:latin typeface="+mj-lt"/>
                <a:ea typeface="+mj-ea"/>
                <a:cs typeface="+mj-cs"/>
                <a:sym typeface="Pirulen Rg" charset="0"/>
              </a:rPr>
              <a:t>Read/Write</a:t>
            </a:r>
          </a:p>
          <a:p>
            <a:pPr marL="800100" lvl="2" indent="-342900">
              <a:lnSpc>
                <a:spcPct val="150000"/>
              </a:lnSpc>
              <a:buSzPct val="100000"/>
              <a:buFont typeface="Arial" charset="0"/>
              <a:buChar char="•"/>
              <a:defRPr/>
            </a:pPr>
            <a:r>
              <a:rPr lang="en-US" altLang="zh-CN" sz="2000" dirty="0">
                <a:latin typeface="+mj-lt"/>
                <a:ea typeface="+mj-ea"/>
                <a:cs typeface="+mj-cs"/>
                <a:sym typeface="Pirulen Rg" charset="0"/>
              </a:rPr>
              <a:t>Based on snapshot</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Provide Clone Customization</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Provide</a:t>
            </a:r>
            <a:r>
              <a:rPr lang="zh-CN" altLang="en-US" sz="2000" dirty="0">
                <a:latin typeface="+mj-lt"/>
                <a:ea typeface="+mj-ea"/>
                <a:cs typeface="+mj-cs"/>
                <a:sym typeface="Pirulen Rg" charset="0"/>
              </a:rPr>
              <a:t> </a:t>
            </a:r>
            <a:r>
              <a:rPr lang="en-US" altLang="zh-CN" sz="2000" dirty="0">
                <a:latin typeface="+mj-lt"/>
                <a:ea typeface="+mj-ea"/>
                <a:cs typeface="+mj-cs"/>
                <a:sym typeface="Pirulen Rg" charset="0"/>
              </a:rPr>
              <a:t>batch</a:t>
            </a:r>
            <a:r>
              <a:rPr lang="zh-CN" altLang="en-US" sz="2000" dirty="0">
                <a:latin typeface="+mj-lt"/>
                <a:ea typeface="+mj-ea"/>
                <a:cs typeface="+mj-cs"/>
                <a:sym typeface="Pirulen Rg" charset="0"/>
              </a:rPr>
              <a:t> </a:t>
            </a:r>
            <a:r>
              <a:rPr lang="en-US" altLang="zh-CN" sz="2000" dirty="0">
                <a:latin typeface="+mj-lt"/>
                <a:ea typeface="+mj-ea"/>
                <a:cs typeface="+mj-cs"/>
                <a:sym typeface="Pirulen Rg" charset="0"/>
              </a:rPr>
              <a:t>of</a:t>
            </a:r>
            <a:r>
              <a:rPr lang="zh-CN" altLang="en-US" sz="2000" dirty="0">
                <a:latin typeface="+mj-lt"/>
                <a:ea typeface="+mj-ea"/>
                <a:cs typeface="+mj-cs"/>
                <a:sym typeface="Pirulen Rg" charset="0"/>
              </a:rPr>
              <a:t> </a:t>
            </a:r>
            <a:r>
              <a:rPr lang="en-US" altLang="zh-CN" sz="2000" dirty="0">
                <a:latin typeface="+mj-lt"/>
                <a:ea typeface="+mj-ea"/>
                <a:cs typeface="+mj-cs"/>
                <a:sym typeface="Pirulen Rg" charset="0"/>
              </a:rPr>
              <a:t>clones</a:t>
            </a:r>
          </a:p>
        </p:txBody>
      </p:sp>
      <p:pic>
        <p:nvPicPr>
          <p:cNvPr id="8"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1274763"/>
            <a:ext cx="5970588" cy="56118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572288869"/>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Space Reclaim (1)</a:t>
            </a:r>
            <a:endParaRPr lang="en-US" dirty="0">
              <a:solidFill>
                <a:schemeClr val="tx1"/>
              </a:solidFill>
            </a:endParaRPr>
          </a:p>
        </p:txBody>
      </p:sp>
      <p:sp>
        <p:nvSpPr>
          <p:cNvPr id="3" name="矩形 2"/>
          <p:cNvSpPr/>
          <p:nvPr/>
        </p:nvSpPr>
        <p:spPr>
          <a:xfrm>
            <a:off x="711200" y="1377728"/>
            <a:ext cx="10477500" cy="2836674"/>
          </a:xfrm>
          <a:prstGeom prst="rect">
            <a:avLst/>
          </a:prstGeom>
        </p:spPr>
        <p:txBody>
          <a:bodyPr wrap="square">
            <a:spAutoFit/>
          </a:bodyPr>
          <a:lstStyle/>
          <a:p>
            <a:pPr marL="119063" indent="-342900">
              <a:lnSpc>
                <a:spcPct val="150000"/>
              </a:lnSpc>
              <a:buSzPct val="100000"/>
              <a:buFont typeface="Arial" charset="0"/>
              <a:buChar char="•"/>
              <a:defRPr/>
            </a:pPr>
            <a:r>
              <a:rPr lang="en-US" altLang="zh-CN" sz="2000" dirty="0">
                <a:latin typeface="+mj-lt"/>
                <a:ea typeface="+mj-ea"/>
                <a:cs typeface="+mj-cs"/>
                <a:sym typeface="Pirulen Rg" charset="0"/>
              </a:rPr>
              <a:t>In </a:t>
            </a: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objects can be removed and deleted. </a:t>
            </a:r>
          </a:p>
          <a:p>
            <a:pPr marL="119063" indent="-342900">
              <a:lnSpc>
                <a:spcPct val="150000"/>
              </a:lnSpc>
              <a:buSzPct val="100000"/>
              <a:buFont typeface="Arial" charset="0"/>
              <a:buChar char="•"/>
              <a:defRPr/>
            </a:pPr>
            <a:r>
              <a:rPr lang="en-US" altLang="zh-CN" sz="2000" dirty="0">
                <a:latin typeface="+mj-lt"/>
                <a:ea typeface="+mj-ea"/>
                <a:cs typeface="+mj-cs"/>
                <a:sym typeface="Pirulen Rg" charset="0"/>
              </a:rPr>
              <a:t>Object removal</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The object is removed from the </a:t>
            </a:r>
            <a:r>
              <a:rPr lang="en-US" altLang="zh-CN" sz="2000" dirty="0" err="1">
                <a:latin typeface="+mj-lt"/>
                <a:ea typeface="+mj-ea"/>
                <a:cs typeface="+mj-cs"/>
                <a:sym typeface="Pirulen Rg" charset="0"/>
              </a:rPr>
              <a:t>MxInsight</a:t>
            </a:r>
            <a:r>
              <a:rPr lang="en-US" altLang="zh-CN" sz="2000" dirty="0">
                <a:latin typeface="+mj-lt"/>
                <a:ea typeface="+mj-ea"/>
                <a:cs typeface="+mj-cs"/>
                <a:sym typeface="Pirulen Rg" charset="0"/>
              </a:rPr>
              <a:t> inventory. The object's data still exists on disk.</a:t>
            </a:r>
          </a:p>
          <a:p>
            <a:pPr marL="119063" indent="-342900">
              <a:lnSpc>
                <a:spcPct val="150000"/>
              </a:lnSpc>
              <a:buSzPct val="100000"/>
              <a:buFont typeface="Arial" charset="0"/>
              <a:buChar char="•"/>
              <a:defRPr/>
            </a:pPr>
            <a:r>
              <a:rPr lang="en-US" altLang="zh-CN" sz="2000" dirty="0">
                <a:latin typeface="+mj-lt"/>
                <a:ea typeface="+mj-ea"/>
                <a:cs typeface="+mj-cs"/>
                <a:sym typeface="Pirulen Rg" charset="0"/>
              </a:rPr>
              <a:t>Object deletion</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The object and its data are deleted from disk, thereby freeing disk space</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Lazy delete</a:t>
            </a:r>
          </a:p>
        </p:txBody>
      </p:sp>
    </p:spTree>
    <p:extLst>
      <p:ext uri="{BB962C8B-B14F-4D97-AF65-F5344CB8AC3E}">
        <p14:creationId xmlns:p14="http://schemas.microsoft.com/office/powerpoint/2010/main" val="4133370131"/>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Space Reclaim (2)</a:t>
            </a:r>
            <a:endParaRPr lang="en-US" dirty="0">
              <a:solidFill>
                <a:schemeClr val="tx1"/>
              </a:solidFill>
            </a:endParaRPr>
          </a:p>
        </p:txBody>
      </p:sp>
      <p:sp>
        <p:nvSpPr>
          <p:cNvPr id="6" name="Rectangle 2"/>
          <p:cNvSpPr>
            <a:spLocks/>
          </p:cNvSpPr>
          <p:nvPr/>
        </p:nvSpPr>
        <p:spPr bwMode="auto">
          <a:xfrm>
            <a:off x="534988" y="1374775"/>
            <a:ext cx="10504487" cy="94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lnSpc>
                <a:spcPct val="150000"/>
              </a:lnSpc>
              <a:defRPr/>
            </a:pPr>
            <a:r>
              <a:rPr lang="en-US" altLang="zh-CN" sz="2000" dirty="0">
                <a:latin typeface="+mj-lt"/>
                <a:ea typeface="+mj-ea"/>
                <a:cs typeface="+mj-cs"/>
                <a:sym typeface="Pirulen Rg" charset="0"/>
              </a:rPr>
              <a:t>Deleting from a VM/Snapshot Hierarchy</a:t>
            </a:r>
          </a:p>
          <a:p>
            <a:pPr>
              <a:lnSpc>
                <a:spcPct val="150000"/>
              </a:lnSpc>
              <a:defRPr/>
            </a:pPr>
            <a:endParaRPr lang="zh-CN" altLang="en-US" dirty="0">
              <a:latin typeface="Pirulen Rg" charset="0"/>
              <a:cs typeface="Pirulen Rg" charset="0"/>
              <a:sym typeface="Pirulen Rg" charset="0"/>
            </a:endParaRPr>
          </a:p>
        </p:txBody>
      </p:sp>
      <p:pic>
        <p:nvPicPr>
          <p:cNvPr id="7"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575" y="2292350"/>
            <a:ext cx="3073400" cy="2819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Rectangle 4"/>
          <p:cNvSpPr>
            <a:spLocks/>
          </p:cNvSpPr>
          <p:nvPr/>
        </p:nvSpPr>
        <p:spPr bwMode="auto">
          <a:xfrm>
            <a:off x="4060825" y="2292350"/>
            <a:ext cx="7156450" cy="3276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119063" lvl="1" indent="-342900">
              <a:lnSpc>
                <a:spcPct val="150000"/>
              </a:lnSpc>
              <a:buSzPct val="100000"/>
              <a:buFont typeface="Arial" charset="0"/>
              <a:buChar char="•"/>
              <a:defRPr/>
            </a:pPr>
            <a:r>
              <a:rPr lang="en-US" altLang="zh-CN" sz="2000" dirty="0">
                <a:latin typeface="+mj-lt"/>
                <a:ea typeface="+mj-ea"/>
                <a:cs typeface="+mj-cs"/>
                <a:sym typeface="Pirulen Rg" charset="0"/>
              </a:rPr>
              <a:t>If you choose the default option to delete virtual machine VM-1 and its snapshots, VM-1 and snapshots S1-S4 are deleted and VM-1's capacity is reclaimed. </a:t>
            </a:r>
          </a:p>
          <a:p>
            <a:pPr marL="119063" lvl="1" indent="-342900">
              <a:lnSpc>
                <a:spcPct val="150000"/>
              </a:lnSpc>
              <a:buSzPct val="100000"/>
              <a:buFont typeface="Arial" charset="0"/>
              <a:buChar char="•"/>
              <a:defRPr/>
            </a:pPr>
            <a:r>
              <a:rPr lang="en-US" altLang="zh-CN" sz="2000" dirty="0">
                <a:latin typeface="+mj-lt"/>
                <a:ea typeface="+mj-ea"/>
                <a:cs typeface="+mj-cs"/>
                <a:sym typeface="Pirulen Rg" charset="0"/>
              </a:rPr>
              <a:t>If you opt to delete only VM-1 and leave its snapshots, VM-1 is only removed from inventory. Since the remaining snapshots refer to VM-1, capacity is not reclaimed. In order to reclaim VM-1's space and remove the snapshots, all snapshots must be deleted. </a:t>
            </a:r>
          </a:p>
        </p:txBody>
      </p:sp>
    </p:spTree>
    <p:extLst>
      <p:ext uri="{BB962C8B-B14F-4D97-AF65-F5344CB8AC3E}">
        <p14:creationId xmlns:p14="http://schemas.microsoft.com/office/powerpoint/2010/main" val="4053812359"/>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Space Reclaim (3)</a:t>
            </a:r>
            <a:endParaRPr lang="en-US" dirty="0">
              <a:solidFill>
                <a:schemeClr val="tx1"/>
              </a:solidFill>
            </a:endParaRPr>
          </a:p>
        </p:txBody>
      </p:sp>
      <p:sp>
        <p:nvSpPr>
          <p:cNvPr id="6" name="Rectangle 2"/>
          <p:cNvSpPr>
            <a:spLocks/>
          </p:cNvSpPr>
          <p:nvPr/>
        </p:nvSpPr>
        <p:spPr bwMode="auto">
          <a:xfrm>
            <a:off x="534988" y="1374775"/>
            <a:ext cx="10504487" cy="94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lnSpc>
                <a:spcPct val="150000"/>
              </a:lnSpc>
              <a:defRPr/>
            </a:pPr>
            <a:r>
              <a:rPr lang="en-US" altLang="zh-CN" sz="2000" dirty="0">
                <a:latin typeface="+mj-lt"/>
                <a:ea typeface="+mj-ea"/>
                <a:cs typeface="+mj-cs"/>
                <a:sym typeface="Pirulen Rg" charset="0"/>
              </a:rPr>
              <a:t>Deleting from a VM/Snapshot Hierarchy</a:t>
            </a:r>
          </a:p>
          <a:p>
            <a:pPr>
              <a:lnSpc>
                <a:spcPct val="150000"/>
              </a:lnSpc>
              <a:defRPr/>
            </a:pPr>
            <a:endParaRPr lang="zh-CN" altLang="en-US" dirty="0">
              <a:latin typeface="Pirulen Rg" charset="0"/>
              <a:cs typeface="Pirulen Rg" charset="0"/>
              <a:sym typeface="Pirulen Rg" charset="0"/>
            </a:endParaRPr>
          </a:p>
        </p:txBody>
      </p:sp>
      <p:sp>
        <p:nvSpPr>
          <p:cNvPr id="8" name="Rectangle 4"/>
          <p:cNvSpPr>
            <a:spLocks/>
          </p:cNvSpPr>
          <p:nvPr/>
        </p:nvSpPr>
        <p:spPr bwMode="auto">
          <a:xfrm>
            <a:off x="4060825" y="2292350"/>
            <a:ext cx="7156450" cy="37600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119063" lvl="1" indent="-342900">
              <a:lnSpc>
                <a:spcPct val="150000"/>
              </a:lnSpc>
              <a:buSzPct val="100000"/>
              <a:buFont typeface="Arial" charset="0"/>
              <a:buChar char="•"/>
              <a:defRPr/>
            </a:pPr>
            <a:r>
              <a:rPr lang="en-US" altLang="zh-CN" sz="2000" dirty="0">
                <a:latin typeface="+mj-lt"/>
                <a:ea typeface="+mj-ea"/>
                <a:cs typeface="+mj-cs"/>
                <a:sym typeface="Pirulen Rg" charset="0"/>
              </a:rPr>
              <a:t>When deleting a parent object: </a:t>
            </a:r>
          </a:p>
          <a:p>
            <a:pPr marL="576263" lvl="2" indent="-342900">
              <a:lnSpc>
                <a:spcPct val="150000"/>
              </a:lnSpc>
              <a:buSzPct val="100000"/>
              <a:buFont typeface="Arial" charset="0"/>
              <a:buChar char="•"/>
              <a:defRPr/>
            </a:pPr>
            <a:r>
              <a:rPr lang="en-US" altLang="zh-CN" sz="2000" dirty="0">
                <a:latin typeface="+mj-lt"/>
                <a:ea typeface="+mj-ea"/>
                <a:cs typeface="+mj-cs"/>
                <a:sym typeface="Pirulen Rg" charset="0"/>
              </a:rPr>
              <a:t>If you choose the default option to delete virtual machine VM-1 and its snapshots, VM-1 and snapshots S1-S4, are removed from </a:t>
            </a:r>
            <a:r>
              <a:rPr lang="en-US" altLang="zh-CN" sz="2000" dirty="0" err="1">
                <a:latin typeface="+mj-lt"/>
                <a:ea typeface="+mj-ea"/>
                <a:cs typeface="+mj-cs"/>
                <a:sym typeface="Pirulen Rg" charset="0"/>
              </a:rPr>
              <a:t>MxInsight's</a:t>
            </a:r>
            <a:r>
              <a:rPr lang="en-US" altLang="zh-CN" sz="2000" dirty="0">
                <a:latin typeface="+mj-lt"/>
                <a:ea typeface="+mj-ea"/>
                <a:cs typeface="+mj-cs"/>
                <a:sym typeface="Pirulen Rg" charset="0"/>
              </a:rPr>
              <a:t> inventory. However, capacity is not reclaimed since clone C1 refers to VM-1. Since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snapshots do not take up any space on creation, no space is freed when deleting the snapshots. Capacity can be freed by deleting clone C1, thereby enabling </a:t>
            </a: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to delete the parent object, VM-1.</a:t>
            </a:r>
          </a:p>
        </p:txBody>
      </p:sp>
      <p:pic>
        <p:nvPicPr>
          <p:cNvPr id="9" name="Picture 4"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054225"/>
            <a:ext cx="3378200"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00353984"/>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Space Reclaim (4)</a:t>
            </a:r>
            <a:endParaRPr lang="en-US" dirty="0">
              <a:solidFill>
                <a:schemeClr val="tx1"/>
              </a:solidFill>
            </a:endParaRPr>
          </a:p>
        </p:txBody>
      </p:sp>
      <p:sp>
        <p:nvSpPr>
          <p:cNvPr id="6" name="Rectangle 2"/>
          <p:cNvSpPr>
            <a:spLocks/>
          </p:cNvSpPr>
          <p:nvPr/>
        </p:nvSpPr>
        <p:spPr bwMode="auto">
          <a:xfrm>
            <a:off x="534988" y="1374775"/>
            <a:ext cx="10504487" cy="94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lnSpc>
                <a:spcPct val="150000"/>
              </a:lnSpc>
              <a:defRPr/>
            </a:pPr>
            <a:r>
              <a:rPr lang="en-US" altLang="zh-CN" sz="2000" dirty="0">
                <a:latin typeface="+mj-lt"/>
                <a:ea typeface="+mj-ea"/>
                <a:cs typeface="+mj-cs"/>
                <a:sym typeface="Pirulen Rg" charset="0"/>
              </a:rPr>
              <a:t>Deleting from a VM/Snapshot Hierarchy</a:t>
            </a:r>
          </a:p>
          <a:p>
            <a:pPr>
              <a:lnSpc>
                <a:spcPct val="150000"/>
              </a:lnSpc>
              <a:defRPr/>
            </a:pPr>
            <a:endParaRPr lang="zh-CN" altLang="en-US" dirty="0">
              <a:latin typeface="Pirulen Rg" charset="0"/>
              <a:cs typeface="Pirulen Rg" charset="0"/>
              <a:sym typeface="Pirulen Rg" charset="0"/>
            </a:endParaRPr>
          </a:p>
        </p:txBody>
      </p:sp>
      <p:sp>
        <p:nvSpPr>
          <p:cNvPr id="8" name="Rectangle 4"/>
          <p:cNvSpPr>
            <a:spLocks/>
          </p:cNvSpPr>
          <p:nvPr/>
        </p:nvSpPr>
        <p:spPr bwMode="auto">
          <a:xfrm>
            <a:off x="4060825" y="2292350"/>
            <a:ext cx="7156450" cy="23750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119063" indent="-342900">
              <a:lnSpc>
                <a:spcPct val="150000"/>
              </a:lnSpc>
              <a:buSzPct val="100000"/>
              <a:buFont typeface="Arial" charset="0"/>
              <a:buChar char="•"/>
              <a:defRPr/>
            </a:pPr>
            <a:r>
              <a:rPr lang="en-US" altLang="zh-CN" sz="2000" dirty="0">
                <a:latin typeface="+mj-lt"/>
                <a:ea typeface="+mj-ea"/>
                <a:cs typeface="+mj-cs"/>
                <a:sym typeface="Pirulen Rg" charset="0"/>
              </a:rPr>
              <a:t>When deleting a parent object: </a:t>
            </a:r>
          </a:p>
          <a:p>
            <a:pPr marL="576263" lvl="1" indent="-342900">
              <a:lnSpc>
                <a:spcPct val="150000"/>
              </a:lnSpc>
              <a:buSzPct val="100000"/>
              <a:buFont typeface="Arial" charset="0"/>
              <a:buChar char="•"/>
              <a:defRPr/>
            </a:pPr>
            <a:r>
              <a:rPr lang="en-US" altLang="zh-CN" sz="2000" dirty="0">
                <a:latin typeface="+mj-lt"/>
                <a:ea typeface="+mj-ea"/>
                <a:cs typeface="+mj-cs"/>
                <a:sym typeface="Pirulen Rg" charset="0"/>
              </a:rPr>
              <a:t>If you opt to delete only VM-1 and leave its snapshots, VM-1 is only removed from the </a:t>
            </a:r>
            <a:r>
              <a:rPr lang="en-US" altLang="zh-CN" sz="2000" dirty="0" err="1">
                <a:latin typeface="+mj-lt"/>
                <a:ea typeface="+mj-ea"/>
                <a:cs typeface="+mj-cs"/>
                <a:sym typeface="Pirulen Rg" charset="0"/>
              </a:rPr>
              <a:t>MxInsight</a:t>
            </a:r>
            <a:r>
              <a:rPr lang="en-US" altLang="zh-CN" sz="2000" dirty="0">
                <a:latin typeface="+mj-lt"/>
                <a:ea typeface="+mj-ea"/>
                <a:cs typeface="+mj-cs"/>
                <a:sym typeface="Pirulen Rg" charset="0"/>
              </a:rPr>
              <a:t> inventory.</a:t>
            </a:r>
          </a:p>
          <a:p>
            <a:pPr marL="576263" lvl="1" indent="-342900">
              <a:lnSpc>
                <a:spcPct val="150000"/>
              </a:lnSpc>
              <a:buSzPct val="100000"/>
              <a:buFont typeface="Arial" charset="0"/>
              <a:buChar char="•"/>
              <a:defRPr/>
            </a:pPr>
            <a:r>
              <a:rPr lang="en-US" altLang="zh-CN" sz="2000" dirty="0">
                <a:latin typeface="+mj-lt"/>
                <a:ea typeface="+mj-ea"/>
                <a:cs typeface="+mj-cs"/>
                <a:sym typeface="Pirulen Rg" charset="0"/>
              </a:rPr>
              <a:t>If you opt to delete VM-1 and its snapshots, the space is not reclaimed as clone C1 is still there.</a:t>
            </a:r>
          </a:p>
        </p:txBody>
      </p:sp>
      <p:pic>
        <p:nvPicPr>
          <p:cNvPr id="9" name="Picture 4"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054225"/>
            <a:ext cx="3378200"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699933947"/>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Space Reclaim (5)</a:t>
            </a:r>
            <a:endParaRPr lang="en-US" dirty="0">
              <a:solidFill>
                <a:schemeClr val="tx1"/>
              </a:solidFill>
            </a:endParaRPr>
          </a:p>
        </p:txBody>
      </p:sp>
      <p:sp>
        <p:nvSpPr>
          <p:cNvPr id="6" name="Rectangle 2"/>
          <p:cNvSpPr>
            <a:spLocks/>
          </p:cNvSpPr>
          <p:nvPr/>
        </p:nvSpPr>
        <p:spPr bwMode="auto">
          <a:xfrm>
            <a:off x="534988" y="1374775"/>
            <a:ext cx="10504487" cy="946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a:lnSpc>
                <a:spcPct val="150000"/>
              </a:lnSpc>
              <a:defRPr/>
            </a:pPr>
            <a:r>
              <a:rPr lang="en-US" altLang="zh-CN" sz="2000" dirty="0">
                <a:latin typeface="+mj-lt"/>
                <a:ea typeface="+mj-ea"/>
                <a:cs typeface="+mj-cs"/>
                <a:sym typeface="Pirulen Rg" charset="0"/>
              </a:rPr>
              <a:t>Deleting from a VM/Snapshot Hierarchy</a:t>
            </a:r>
          </a:p>
          <a:p>
            <a:pPr>
              <a:lnSpc>
                <a:spcPct val="150000"/>
              </a:lnSpc>
              <a:defRPr/>
            </a:pPr>
            <a:endParaRPr lang="zh-CN" altLang="en-US" dirty="0">
              <a:latin typeface="Pirulen Rg" charset="0"/>
              <a:cs typeface="Pirulen Rg" charset="0"/>
              <a:sym typeface="Pirulen Rg" charset="0"/>
            </a:endParaRPr>
          </a:p>
        </p:txBody>
      </p:sp>
      <p:sp>
        <p:nvSpPr>
          <p:cNvPr id="8" name="Rectangle 4"/>
          <p:cNvSpPr>
            <a:spLocks/>
          </p:cNvSpPr>
          <p:nvPr/>
        </p:nvSpPr>
        <p:spPr bwMode="auto">
          <a:xfrm>
            <a:off x="4060825" y="2292350"/>
            <a:ext cx="7156450" cy="42216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spAutoFit/>
          </a:bodyPr>
          <a:lstStyle/>
          <a:p>
            <a:pPr marL="133350" indent="-342900">
              <a:lnSpc>
                <a:spcPct val="150000"/>
              </a:lnSpc>
              <a:buSzPct val="100000"/>
              <a:buFont typeface="Arial" charset="0"/>
              <a:buChar char="•"/>
              <a:defRPr/>
            </a:pPr>
            <a:r>
              <a:rPr lang="en-US" altLang="zh-CN" sz="2000" dirty="0">
                <a:latin typeface="+mj-lt"/>
                <a:ea typeface="+mj-ea"/>
                <a:cs typeface="+mj-cs"/>
                <a:sym typeface="Pirulen Rg" charset="0"/>
              </a:rPr>
              <a:t>When deleting a child object: </a:t>
            </a:r>
          </a:p>
          <a:p>
            <a:pPr marL="590550" lvl="1" indent="-342900">
              <a:lnSpc>
                <a:spcPct val="150000"/>
              </a:lnSpc>
              <a:buSzPct val="100000"/>
              <a:buFont typeface="Arial" charset="0"/>
              <a:buChar char="•"/>
              <a:defRPr/>
            </a:pPr>
            <a:r>
              <a:rPr lang="en-US" altLang="zh-CN" sz="2000" dirty="0">
                <a:latin typeface="+mj-lt"/>
                <a:ea typeface="+mj-ea"/>
                <a:cs typeface="+mj-cs"/>
                <a:sym typeface="Pirulen Rg" charset="0"/>
              </a:rPr>
              <a:t>Any of the snapshots, S1-S4, can be deleted. However, since </a:t>
            </a:r>
            <a:r>
              <a:rPr lang="en-US" altLang="zh-CN" sz="2000" dirty="0" err="1">
                <a:latin typeface="+mj-lt"/>
                <a:ea typeface="+mj-ea"/>
                <a:cs typeface="+mj-cs"/>
                <a:sym typeface="Pirulen Rg" charset="0"/>
              </a:rPr>
              <a:t>Maxta</a:t>
            </a:r>
            <a:r>
              <a:rPr lang="en-US" altLang="zh-CN" sz="2000" dirty="0">
                <a:latin typeface="+mj-lt"/>
                <a:ea typeface="+mj-ea"/>
                <a:cs typeface="+mj-cs"/>
                <a:sym typeface="Pirulen Rg" charset="0"/>
              </a:rPr>
              <a:t> snapshots do not take up any space on creation, no space is freed when deleting the snapshots. The deleted snapshot is removed from </a:t>
            </a:r>
            <a:r>
              <a:rPr lang="en-US" altLang="zh-CN" sz="2000" dirty="0" err="1">
                <a:latin typeface="+mj-lt"/>
                <a:ea typeface="+mj-ea"/>
                <a:cs typeface="+mj-cs"/>
                <a:sym typeface="Pirulen Rg" charset="0"/>
              </a:rPr>
              <a:t>MxInsight's</a:t>
            </a:r>
            <a:r>
              <a:rPr lang="en-US" altLang="zh-CN" sz="2000" dirty="0">
                <a:latin typeface="+mj-lt"/>
                <a:ea typeface="+mj-ea"/>
                <a:cs typeface="+mj-cs"/>
                <a:sym typeface="Pirulen Rg" charset="0"/>
              </a:rPr>
              <a:t> inventory. </a:t>
            </a:r>
          </a:p>
          <a:p>
            <a:pPr marL="590550" lvl="1" indent="-342900">
              <a:lnSpc>
                <a:spcPct val="150000"/>
              </a:lnSpc>
              <a:buSzPct val="100000"/>
              <a:buFont typeface="Arial" charset="0"/>
              <a:buChar char="•"/>
              <a:defRPr/>
            </a:pPr>
            <a:r>
              <a:rPr lang="en-US" altLang="zh-CN" sz="2000" dirty="0">
                <a:latin typeface="+mj-lt"/>
                <a:ea typeface="+mj-ea"/>
                <a:cs typeface="+mj-cs"/>
                <a:sym typeface="Pirulen Rg" charset="0"/>
              </a:rPr>
              <a:t>Capacity can be freed by deleting clone C1, thereby deleting any data that was associated with clone C1. </a:t>
            </a:r>
          </a:p>
          <a:p>
            <a:pPr marL="133350" indent="-342900">
              <a:lnSpc>
                <a:spcPct val="150000"/>
              </a:lnSpc>
              <a:buSzPct val="100000"/>
              <a:buFont typeface="Arial" charset="0"/>
              <a:buChar char="•"/>
              <a:defRPr/>
            </a:pPr>
            <a:r>
              <a:rPr lang="en-US" altLang="zh-CN" sz="2000" dirty="0">
                <a:latin typeface="+mj-lt"/>
                <a:ea typeface="+mj-ea"/>
                <a:cs typeface="+mj-cs"/>
                <a:sym typeface="Pirulen Rg" charset="0"/>
              </a:rPr>
              <a:t>You can delete snapshot, VM-1 or C1 separately, there have no dependency. </a:t>
            </a:r>
          </a:p>
        </p:txBody>
      </p:sp>
      <p:pic>
        <p:nvPicPr>
          <p:cNvPr id="9" name="Picture 4"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054225"/>
            <a:ext cx="3378200"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12608921"/>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832" y="2727960"/>
            <a:ext cx="6411468" cy="875763"/>
          </a:xfrm>
          <a:prstGeom prst="rect">
            <a:avLst/>
          </a:prstGeom>
        </p:spPr>
        <p:txBody>
          <a:bodyPr anchor="ctr">
            <a:normAutofit/>
          </a:bodyPr>
          <a:lstStyle/>
          <a:p>
            <a:pPr marL="58737" indent="0"/>
            <a:r>
              <a:rPr lang="en-US" altLang="zh-CN" i="1" dirty="0">
                <a:solidFill>
                  <a:schemeClr val="tx1"/>
                </a:solidFill>
              </a:rPr>
              <a:t>Fault</a:t>
            </a:r>
            <a:r>
              <a:rPr lang="zh-CN" altLang="en-US" i="1" dirty="0">
                <a:solidFill>
                  <a:schemeClr val="tx1"/>
                </a:solidFill>
              </a:rPr>
              <a:t> </a:t>
            </a:r>
            <a:r>
              <a:rPr lang="en-US" altLang="zh-CN" i="1" dirty="0">
                <a:solidFill>
                  <a:schemeClr val="tx1"/>
                </a:solidFill>
              </a:rPr>
              <a:t>Management</a:t>
            </a:r>
            <a:endParaRPr lang="en-US" altLang="zh-CN" dirty="0">
              <a:solidFill>
                <a:schemeClr val="tx1"/>
              </a:solidFill>
            </a:endParaRPr>
          </a:p>
        </p:txBody>
      </p:sp>
    </p:spTree>
    <p:extLst>
      <p:ext uri="{BB962C8B-B14F-4D97-AF65-F5344CB8AC3E}">
        <p14:creationId xmlns:p14="http://schemas.microsoft.com/office/powerpoint/2010/main" val="1007497707"/>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Eliminate Single Point of Failure</a:t>
            </a:r>
            <a:endParaRPr lang="en-US" dirty="0">
              <a:solidFill>
                <a:schemeClr val="tx1"/>
              </a:solidFill>
            </a:endParaRPr>
          </a:p>
        </p:txBody>
      </p:sp>
      <p:sp>
        <p:nvSpPr>
          <p:cNvPr id="7" name="Content Placeholder 3"/>
          <p:cNvSpPr txBox="1">
            <a:spLocks/>
          </p:cNvSpPr>
          <p:nvPr/>
        </p:nvSpPr>
        <p:spPr>
          <a:xfrm>
            <a:off x="8534400" y="1476376"/>
            <a:ext cx="3352800" cy="4431790"/>
          </a:xfrm>
          <a:prstGeom prst="rect">
            <a:avLst/>
          </a:prstGeom>
        </p:spPr>
        <p:txBody>
          <a:bodyPr>
            <a:normAutofit lnSpcReduction="10000"/>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lnSpc>
                <a:spcPct val="150000"/>
              </a:lnSpc>
              <a:buClrTx/>
              <a:buSzPct val="100000"/>
              <a:buFont typeface="Arial" charset="0"/>
              <a:buChar char="•"/>
              <a:defRPr/>
            </a:pPr>
            <a:r>
              <a:rPr lang="en-US" sz="2000" dirty="0">
                <a:solidFill>
                  <a:schemeClr val="tx1"/>
                </a:solidFill>
                <a:latin typeface="+mj-lt"/>
                <a:ea typeface="+mj-ea"/>
                <a:cs typeface="+mj-cs"/>
              </a:rPr>
              <a:t>Protect Against Hardware Failures</a:t>
            </a:r>
          </a:p>
          <a:p>
            <a:pPr marL="514321" lvl="2" indent="-285750" defTabSz="914400">
              <a:lnSpc>
                <a:spcPct val="150000"/>
              </a:lnSpc>
              <a:spcBef>
                <a:spcPts val="1200"/>
              </a:spcBef>
              <a:buClrTx/>
              <a:buSzPct val="100000"/>
              <a:defRPr/>
            </a:pPr>
            <a:r>
              <a:rPr lang="en-US" dirty="0">
                <a:solidFill>
                  <a:schemeClr val="tx1"/>
                </a:solidFill>
                <a:latin typeface="+mj-lt"/>
                <a:ea typeface="+mj-ea"/>
                <a:cs typeface="+mj-cs"/>
              </a:rPr>
              <a:t>Disk/node Failure</a:t>
            </a:r>
          </a:p>
          <a:p>
            <a:pPr marL="742939" lvl="3" indent="-285750" defTabSz="914400">
              <a:lnSpc>
                <a:spcPct val="150000"/>
              </a:lnSpc>
              <a:spcBef>
                <a:spcPts val="0"/>
              </a:spcBef>
              <a:buClrTx/>
              <a:buSzPct val="100000"/>
              <a:defRPr/>
            </a:pPr>
            <a:r>
              <a:rPr lang="en-US" dirty="0">
                <a:solidFill>
                  <a:schemeClr val="tx1"/>
                </a:solidFill>
                <a:latin typeface="+mj-lt"/>
                <a:ea typeface="+mj-ea"/>
                <a:cs typeface="+mj-cs"/>
              </a:rPr>
              <a:t>SSDs and HDDs</a:t>
            </a:r>
          </a:p>
          <a:p>
            <a:pPr marL="514321" lvl="2" indent="-285750" defTabSz="914400">
              <a:lnSpc>
                <a:spcPct val="150000"/>
              </a:lnSpc>
              <a:spcBef>
                <a:spcPts val="0"/>
              </a:spcBef>
              <a:buClrTx/>
              <a:buSzPct val="100000"/>
              <a:defRPr/>
            </a:pPr>
            <a:r>
              <a:rPr lang="en-US" dirty="0">
                <a:solidFill>
                  <a:schemeClr val="tx1"/>
                </a:solidFill>
                <a:latin typeface="+mj-lt"/>
                <a:ea typeface="+mj-ea"/>
                <a:cs typeface="+mj-cs"/>
              </a:rPr>
              <a:t>Rack Failure</a:t>
            </a:r>
          </a:p>
          <a:p>
            <a:pPr marL="514321" lvl="2" indent="-285750" defTabSz="914400">
              <a:lnSpc>
                <a:spcPct val="150000"/>
              </a:lnSpc>
              <a:spcBef>
                <a:spcPts val="0"/>
              </a:spcBef>
              <a:buClrTx/>
              <a:buSzPct val="100000"/>
              <a:defRPr/>
            </a:pPr>
            <a:r>
              <a:rPr lang="en-US" dirty="0">
                <a:solidFill>
                  <a:schemeClr val="tx1"/>
                </a:solidFill>
                <a:latin typeface="+mj-lt"/>
                <a:ea typeface="+mj-ea"/>
                <a:cs typeface="+mj-cs"/>
              </a:rPr>
              <a:t>Datacenter Failure</a:t>
            </a:r>
          </a:p>
          <a:p>
            <a:pPr defTabSz="914400">
              <a:lnSpc>
                <a:spcPct val="150000"/>
              </a:lnSpc>
              <a:spcBef>
                <a:spcPts val="0"/>
              </a:spcBef>
              <a:buClrTx/>
              <a:buSzPct val="100000"/>
              <a:buFont typeface="Arial" charset="0"/>
              <a:buChar char="•"/>
              <a:defRPr/>
            </a:pPr>
            <a:r>
              <a:rPr lang="en-US" sz="2000" dirty="0">
                <a:solidFill>
                  <a:schemeClr val="tx1"/>
                </a:solidFill>
                <a:latin typeface="+mj-lt"/>
                <a:ea typeface="+mj-ea"/>
                <a:cs typeface="+mj-cs"/>
              </a:rPr>
              <a:t>Protect Against Software Failures</a:t>
            </a:r>
          </a:p>
          <a:p>
            <a:pPr marL="514321" lvl="2" indent="-285750" defTabSz="914400">
              <a:lnSpc>
                <a:spcPct val="150000"/>
              </a:lnSpc>
              <a:spcBef>
                <a:spcPts val="0"/>
              </a:spcBef>
              <a:buClrTx/>
              <a:buSzPct val="100000"/>
              <a:defRPr/>
            </a:pPr>
            <a:r>
              <a:rPr lang="en-US" dirty="0">
                <a:solidFill>
                  <a:schemeClr val="tx1"/>
                </a:solidFill>
                <a:latin typeface="+mj-lt"/>
                <a:ea typeface="+mj-ea"/>
                <a:cs typeface="+mj-cs"/>
              </a:rPr>
              <a:t>VMware vSphere</a:t>
            </a:r>
          </a:p>
          <a:p>
            <a:pPr marL="514321" lvl="2" indent="-285750" defTabSz="914400">
              <a:lnSpc>
                <a:spcPct val="150000"/>
              </a:lnSpc>
              <a:spcBef>
                <a:spcPts val="0"/>
              </a:spcBef>
              <a:buClrTx/>
              <a:buSzPct val="100000"/>
              <a:defRPr/>
            </a:pPr>
            <a:r>
              <a:rPr lang="en-US" dirty="0" err="1">
                <a:solidFill>
                  <a:schemeClr val="tx1"/>
                </a:solidFill>
                <a:latin typeface="+mj-lt"/>
                <a:ea typeface="+mj-ea"/>
                <a:cs typeface="+mj-cs"/>
              </a:rPr>
              <a:t>Maxta</a:t>
            </a:r>
            <a:r>
              <a:rPr lang="en-US" dirty="0">
                <a:solidFill>
                  <a:schemeClr val="tx1"/>
                </a:solidFill>
                <a:latin typeface="+mj-lt"/>
                <a:ea typeface="+mj-ea"/>
                <a:cs typeface="+mj-cs"/>
              </a:rPr>
              <a:t> Controller </a:t>
            </a:r>
            <a:r>
              <a:rPr lang="en-US" sz="1400" dirty="0">
                <a:solidFill>
                  <a:schemeClr val="tx1"/>
                </a:solidFill>
                <a:latin typeface="+mj-lt"/>
              </a:rPr>
              <a:t>VM</a:t>
            </a:r>
          </a:p>
        </p:txBody>
      </p:sp>
      <p:pic>
        <p:nvPicPr>
          <p:cNvPr id="8"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28" y="1619251"/>
            <a:ext cx="7946647" cy="3838574"/>
          </a:xfrm>
          <a:prstGeom prst="rect">
            <a:avLst/>
          </a:prstGeom>
          <a:ln w="38100">
            <a:solidFill>
              <a:srgbClr val="02569B"/>
            </a:solidFill>
          </a:ln>
        </p:spPr>
      </p:pic>
    </p:spTree>
    <p:extLst>
      <p:ext uri="{BB962C8B-B14F-4D97-AF65-F5344CB8AC3E}">
        <p14:creationId xmlns:p14="http://schemas.microsoft.com/office/powerpoint/2010/main" val="149768963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Configuration Details</a:t>
            </a:r>
            <a:r>
              <a:rPr lang="zh-CN" altLang="en-US" dirty="0">
                <a:solidFill>
                  <a:schemeClr val="tx1"/>
                </a:solidFill>
              </a:rPr>
              <a:t> </a:t>
            </a:r>
            <a:r>
              <a:rPr lang="en-US" altLang="zh-CN" dirty="0">
                <a:solidFill>
                  <a:schemeClr val="tx1"/>
                </a:solidFill>
              </a:rPr>
              <a:t>(2)</a:t>
            </a:r>
            <a:endParaRPr lang="en-US" dirty="0">
              <a:solidFill>
                <a:schemeClr val="tx1"/>
              </a:solidFill>
            </a:endParaRPr>
          </a:p>
        </p:txBody>
      </p:sp>
      <p:sp>
        <p:nvSpPr>
          <p:cNvPr id="28" name="TextBox 27"/>
          <p:cNvSpPr txBox="1"/>
          <p:nvPr/>
        </p:nvSpPr>
        <p:spPr>
          <a:xfrm>
            <a:off x="643427" y="1093847"/>
            <a:ext cx="10977073" cy="5401479"/>
          </a:xfrm>
          <a:prstGeom prst="rect">
            <a:avLst/>
          </a:prstGeom>
          <a:noFill/>
        </p:spPr>
        <p:txBody>
          <a:bodyPr wrap="square" rtlCol="0">
            <a:spAutoFit/>
          </a:bodyPr>
          <a:lstStyle/>
          <a:p>
            <a:pPr marL="342900" indent="-342900">
              <a:lnSpc>
                <a:spcPct val="150000"/>
              </a:lnSpc>
              <a:buFont typeface="Arial"/>
              <a:buChar char="•"/>
              <a:defRPr/>
            </a:pPr>
            <a:r>
              <a:rPr lang="en-US" altLang="zh-CN" sz="1600" dirty="0" err="1">
                <a:latin typeface="+mj-lt"/>
                <a:ea typeface="+mj-ea"/>
                <a:cs typeface="+mj-cs"/>
              </a:rPr>
              <a:t>Maxta</a:t>
            </a:r>
            <a:r>
              <a:rPr lang="en-US" altLang="zh-CN" sz="1600" dirty="0">
                <a:latin typeface="+mj-lt"/>
                <a:ea typeface="+mj-ea"/>
                <a:cs typeface="+mj-cs"/>
              </a:rPr>
              <a:t> Internode Communication</a:t>
            </a:r>
          </a:p>
          <a:p>
            <a:pPr marL="800100" lvl="2" indent="-342900">
              <a:lnSpc>
                <a:spcPct val="150000"/>
              </a:lnSpc>
              <a:spcBef>
                <a:spcPts val="1200"/>
              </a:spcBef>
              <a:buFont typeface="Arial"/>
              <a:buChar char="•"/>
              <a:defRPr/>
            </a:pPr>
            <a:r>
              <a:rPr lang="en-US" altLang="zh-CN" sz="1600" dirty="0">
                <a:latin typeface="+mj-lt"/>
                <a:ea typeface="+mj-ea"/>
                <a:cs typeface="+mj-cs"/>
              </a:rPr>
              <a:t>Shared or dedicated 10 Gig</a:t>
            </a:r>
            <a:r>
              <a:rPr lang="zh-CN" altLang="en-US" sz="1600" dirty="0">
                <a:latin typeface="+mj-lt"/>
                <a:ea typeface="+mj-ea"/>
                <a:cs typeface="+mj-cs"/>
              </a:rPr>
              <a:t> </a:t>
            </a:r>
            <a:r>
              <a:rPr lang="en-US" altLang="zh-CN" sz="1600" dirty="0">
                <a:latin typeface="+mj-lt"/>
                <a:ea typeface="+mj-ea"/>
                <a:cs typeface="+mj-cs"/>
              </a:rPr>
              <a:t>OR</a:t>
            </a:r>
          </a:p>
          <a:p>
            <a:pPr marL="800100" lvl="2" indent="-342900">
              <a:lnSpc>
                <a:spcPct val="150000"/>
              </a:lnSpc>
              <a:buFont typeface="Arial"/>
              <a:buChar char="•"/>
              <a:defRPr/>
            </a:pPr>
            <a:r>
              <a:rPr lang="en-US" altLang="zh-CN" sz="1600" dirty="0">
                <a:latin typeface="+mj-lt"/>
                <a:ea typeface="+mj-ea"/>
                <a:cs typeface="+mj-cs"/>
              </a:rPr>
              <a:t>Dedicated 1GigE </a:t>
            </a:r>
          </a:p>
          <a:p>
            <a:pPr marL="342900" indent="-342900">
              <a:lnSpc>
                <a:spcPct val="150000"/>
              </a:lnSpc>
              <a:buFont typeface="Arial"/>
              <a:buChar char="•"/>
              <a:defRPr/>
            </a:pPr>
            <a:r>
              <a:rPr lang="en-US" altLang="zh-CN" sz="1600" dirty="0">
                <a:latin typeface="+mj-lt"/>
                <a:ea typeface="+mj-ea"/>
                <a:cs typeface="+mj-cs"/>
              </a:rPr>
              <a:t>Server Attached Storage </a:t>
            </a:r>
          </a:p>
          <a:p>
            <a:pPr marL="800100" lvl="2" indent="-342900">
              <a:lnSpc>
                <a:spcPct val="150000"/>
              </a:lnSpc>
              <a:spcBef>
                <a:spcPts val="1200"/>
              </a:spcBef>
              <a:buFont typeface="Arial"/>
              <a:buChar char="•"/>
              <a:defRPr/>
            </a:pPr>
            <a:r>
              <a:rPr lang="en-US" altLang="zh-CN" sz="1600" dirty="0">
                <a:latin typeface="+mj-lt"/>
                <a:ea typeface="+mj-ea"/>
                <a:cs typeface="+mj-cs"/>
              </a:rPr>
              <a:t>Leverage pass through RDM on ESX, minimizes storage controller issues</a:t>
            </a:r>
          </a:p>
          <a:p>
            <a:pPr marL="800100" lvl="2" indent="-342900">
              <a:lnSpc>
                <a:spcPct val="150000"/>
              </a:lnSpc>
              <a:buFont typeface="Arial"/>
              <a:buChar char="•"/>
              <a:defRPr/>
            </a:pPr>
            <a:r>
              <a:rPr lang="en-US" altLang="zh-CN" sz="1600" dirty="0">
                <a:latin typeface="+mj-lt"/>
                <a:ea typeface="+mj-ea"/>
                <a:cs typeface="+mj-cs"/>
              </a:rPr>
              <a:t>Direct access to block devices on KVM </a:t>
            </a:r>
          </a:p>
          <a:p>
            <a:pPr marL="342900" indent="-342900">
              <a:lnSpc>
                <a:spcPct val="150000"/>
              </a:lnSpc>
              <a:buFont typeface="Arial"/>
              <a:buChar char="•"/>
              <a:defRPr/>
            </a:pPr>
            <a:r>
              <a:rPr lang="en-US" altLang="zh-CN" sz="1600" dirty="0">
                <a:latin typeface="+mj-lt"/>
                <a:ea typeface="+mj-ea"/>
                <a:cs typeface="+mj-cs"/>
              </a:rPr>
              <a:t>HDD: Leverage Low RPM, High Capacity Drives</a:t>
            </a:r>
          </a:p>
          <a:p>
            <a:pPr marL="800100" lvl="2" indent="-342900">
              <a:lnSpc>
                <a:spcPct val="150000"/>
              </a:lnSpc>
              <a:buFont typeface="Arial"/>
              <a:buChar char="•"/>
              <a:defRPr/>
            </a:pPr>
            <a:r>
              <a:rPr lang="en-US" altLang="zh-CN" sz="1600" dirty="0">
                <a:latin typeface="+mj-lt"/>
                <a:ea typeface="+mj-ea"/>
                <a:cs typeface="+mj-cs"/>
              </a:rPr>
              <a:t>Write optimized layout</a:t>
            </a:r>
          </a:p>
          <a:p>
            <a:pPr marL="342900" indent="-342900">
              <a:lnSpc>
                <a:spcPct val="150000"/>
              </a:lnSpc>
              <a:buFont typeface="Arial"/>
              <a:buChar char="•"/>
              <a:defRPr/>
            </a:pPr>
            <a:r>
              <a:rPr lang="en-US" altLang="zh-CN" sz="1600" dirty="0">
                <a:latin typeface="+mj-lt"/>
                <a:ea typeface="+mj-ea"/>
                <a:cs typeface="+mj-cs"/>
              </a:rPr>
              <a:t>Flash Best Practice:</a:t>
            </a:r>
          </a:p>
          <a:p>
            <a:pPr marL="800100" lvl="2" indent="-342900">
              <a:lnSpc>
                <a:spcPct val="150000"/>
              </a:lnSpc>
              <a:spcBef>
                <a:spcPts val="1200"/>
              </a:spcBef>
              <a:buFont typeface="Arial"/>
              <a:buChar char="•"/>
              <a:defRPr/>
            </a:pPr>
            <a:r>
              <a:rPr lang="en-US" altLang="zh-CN" sz="1600" dirty="0">
                <a:latin typeface="+mj-lt"/>
                <a:ea typeface="+mj-ea"/>
                <a:cs typeface="+mj-cs"/>
              </a:rPr>
              <a:t>10% of HDD capacity in flash</a:t>
            </a:r>
          </a:p>
          <a:p>
            <a:pPr marL="800100" lvl="2" indent="-342900">
              <a:lnSpc>
                <a:spcPct val="150000"/>
              </a:lnSpc>
              <a:buFont typeface="Arial"/>
              <a:buChar char="•"/>
              <a:defRPr/>
            </a:pPr>
            <a:r>
              <a:rPr lang="en-US" altLang="zh-CN" sz="1600" dirty="0" err="1">
                <a:latin typeface="+mj-lt"/>
                <a:ea typeface="+mj-ea"/>
                <a:cs typeface="+mj-cs"/>
              </a:rPr>
              <a:t>eMLC</a:t>
            </a:r>
            <a:r>
              <a:rPr lang="en-US" altLang="zh-CN" sz="1600" dirty="0">
                <a:latin typeface="+mj-lt"/>
                <a:ea typeface="+mj-ea"/>
                <a:cs typeface="+mj-cs"/>
              </a:rPr>
              <a:t> SSD or </a:t>
            </a:r>
            <a:r>
              <a:rPr lang="en-US" altLang="zh-CN" sz="1600" dirty="0" err="1">
                <a:latin typeface="+mj-lt"/>
                <a:ea typeface="+mj-ea"/>
                <a:cs typeface="+mj-cs"/>
              </a:rPr>
              <a:t>PCIe</a:t>
            </a:r>
            <a:r>
              <a:rPr lang="en-US" altLang="zh-CN" sz="1600" dirty="0">
                <a:latin typeface="+mj-lt"/>
                <a:ea typeface="+mj-ea"/>
                <a:cs typeface="+mj-cs"/>
              </a:rPr>
              <a:t>/</a:t>
            </a:r>
            <a:r>
              <a:rPr lang="en-US" altLang="zh-CN" sz="1600" dirty="0" err="1">
                <a:latin typeface="+mj-lt"/>
                <a:ea typeface="+mj-ea"/>
                <a:cs typeface="+mj-cs"/>
              </a:rPr>
              <a:t>NVMe</a:t>
            </a:r>
            <a:r>
              <a:rPr lang="en-US" altLang="zh-CN" sz="1600" dirty="0">
                <a:latin typeface="+mj-lt"/>
                <a:ea typeface="+mj-ea"/>
                <a:cs typeface="+mj-cs"/>
              </a:rPr>
              <a:t> flash </a:t>
            </a:r>
          </a:p>
          <a:p>
            <a:pPr marL="800100" lvl="2" indent="-342900">
              <a:lnSpc>
                <a:spcPct val="150000"/>
              </a:lnSpc>
              <a:buFont typeface="Arial"/>
              <a:buChar char="•"/>
              <a:defRPr/>
            </a:pPr>
            <a:r>
              <a:rPr lang="en-US" altLang="zh-CN" sz="1600" dirty="0">
                <a:latin typeface="+mj-lt"/>
                <a:ea typeface="+mj-ea"/>
                <a:cs typeface="+mj-cs"/>
              </a:rPr>
              <a:t>Optimized for </a:t>
            </a:r>
            <a:r>
              <a:rPr lang="en-US" altLang="zh-CN" sz="1600" dirty="0" err="1">
                <a:latin typeface="+mj-lt"/>
                <a:ea typeface="+mj-ea"/>
                <a:cs typeface="+mj-cs"/>
              </a:rPr>
              <a:t>NVMe</a:t>
            </a:r>
            <a:r>
              <a:rPr lang="en-US" altLang="zh-CN" sz="1600" dirty="0">
                <a:latin typeface="+mj-lt"/>
                <a:ea typeface="+mj-ea"/>
                <a:cs typeface="+mj-cs"/>
              </a:rPr>
              <a:t> flash for increased performance (</a:t>
            </a:r>
            <a:r>
              <a:rPr lang="en-US" altLang="zh-CN" sz="1600" dirty="0" err="1">
                <a:latin typeface="+mj-lt"/>
                <a:ea typeface="+mj-ea"/>
                <a:cs typeface="+mj-cs"/>
              </a:rPr>
              <a:t>NVMe</a:t>
            </a:r>
            <a:r>
              <a:rPr lang="en-US" altLang="zh-CN" sz="1600" dirty="0">
                <a:latin typeface="+mj-lt"/>
                <a:ea typeface="+mj-ea"/>
                <a:cs typeface="+mj-cs"/>
              </a:rPr>
              <a:t> for heavy workload and SATA SSD for lighter workload)</a:t>
            </a:r>
          </a:p>
          <a:p>
            <a:pPr marL="800100" lvl="2" indent="-342900">
              <a:lnSpc>
                <a:spcPct val="150000"/>
              </a:lnSpc>
              <a:buFont typeface="Arial"/>
              <a:buChar char="•"/>
              <a:defRPr/>
            </a:pPr>
            <a:r>
              <a:rPr lang="en-US" altLang="zh-CN" sz="1600" dirty="0">
                <a:latin typeface="+mj-lt"/>
                <a:ea typeface="+mj-ea"/>
                <a:cs typeface="+mj-cs"/>
              </a:rPr>
              <a:t>Spread out across 2 devices per node</a:t>
            </a:r>
          </a:p>
        </p:txBody>
      </p:sp>
    </p:spTree>
    <p:extLst>
      <p:ext uri="{BB962C8B-B14F-4D97-AF65-F5344CB8AC3E}">
        <p14:creationId xmlns:p14="http://schemas.microsoft.com/office/powerpoint/2010/main" val="954863678"/>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pPr marL="12700">
              <a:lnSpc>
                <a:spcPct val="100000"/>
              </a:lnSpc>
            </a:pPr>
            <a:r>
              <a:rPr lang="en-US" altLang="zh-CN" spc="-25" dirty="0">
                <a:solidFill>
                  <a:schemeClr val="tx1"/>
                </a:solidFill>
                <a:cs typeface="Arial"/>
              </a:rPr>
              <a:t>HA</a:t>
            </a:r>
            <a:r>
              <a:rPr lang="en-US" altLang="zh-CN" spc="-5" dirty="0">
                <a:solidFill>
                  <a:schemeClr val="tx1"/>
                </a:solidFill>
                <a:cs typeface="Arial"/>
              </a:rPr>
              <a:t> </a:t>
            </a:r>
            <a:r>
              <a:rPr lang="en-US" altLang="zh-CN" dirty="0">
                <a:solidFill>
                  <a:schemeClr val="tx1"/>
                </a:solidFill>
                <a:cs typeface="Arial"/>
              </a:rPr>
              <a:t>Recommendations</a:t>
            </a:r>
          </a:p>
        </p:txBody>
      </p:sp>
      <p:sp>
        <p:nvSpPr>
          <p:cNvPr id="7" name="Content Placeholder 2"/>
          <p:cNvSpPr txBox="1">
            <a:spLocks/>
          </p:cNvSpPr>
          <p:nvPr/>
        </p:nvSpPr>
        <p:spPr>
          <a:xfrm>
            <a:off x="838200" y="1336224"/>
            <a:ext cx="10515600" cy="4937575"/>
          </a:xfrm>
          <a:prstGeom prst="rect">
            <a:avLst/>
          </a:prstGeom>
        </p:spPr>
        <p:txBody>
          <a:bodyPr>
            <a:no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lnSpc>
                <a:spcPct val="170000"/>
              </a:lnSpc>
              <a:buClrTx/>
              <a:buSzPct val="100000"/>
              <a:buFont typeface="Arial" charset="0"/>
              <a:buChar char="•"/>
              <a:defRPr/>
            </a:pPr>
            <a:r>
              <a:rPr lang="en-US" altLang="zh-CN" sz="2000" dirty="0">
                <a:solidFill>
                  <a:schemeClr val="tx1"/>
                </a:solidFill>
                <a:latin typeface="+mj-lt"/>
                <a:ea typeface="+mj-ea"/>
                <a:cs typeface="+mj-cs"/>
              </a:rPr>
              <a:t>Always ENABLE HA MODE on </a:t>
            </a:r>
            <a:r>
              <a:rPr lang="en-US" altLang="zh-CN" sz="2000" dirty="0" err="1">
                <a:solidFill>
                  <a:schemeClr val="tx1"/>
                </a:solidFill>
                <a:latin typeface="+mj-lt"/>
                <a:ea typeface="+mj-ea"/>
                <a:cs typeface="+mj-cs"/>
              </a:rPr>
              <a:t>vCenter</a:t>
            </a:r>
            <a:endParaRPr lang="en-US" altLang="zh-CN" sz="2000" dirty="0">
              <a:solidFill>
                <a:schemeClr val="tx1"/>
              </a:solidFill>
              <a:latin typeface="+mj-lt"/>
              <a:ea typeface="+mj-ea"/>
              <a:cs typeface="+mj-cs"/>
            </a:endParaRPr>
          </a:p>
          <a:p>
            <a:pPr marL="584200" indent="-342900" defTabSz="914400">
              <a:lnSpc>
                <a:spcPct val="170000"/>
              </a:lnSpc>
              <a:spcBef>
                <a:spcPts val="120"/>
              </a:spcBef>
              <a:buClrTx/>
              <a:buSzPct val="100000"/>
              <a:buFont typeface="Arial" charset="0"/>
              <a:buChar char="•"/>
              <a:tabLst>
                <a:tab pos="469265" algn="l"/>
              </a:tabLst>
              <a:defRPr/>
            </a:pPr>
            <a:r>
              <a:rPr lang="en-US" altLang="zh-CN" sz="2000" dirty="0">
                <a:solidFill>
                  <a:schemeClr val="tx1"/>
                </a:solidFill>
                <a:latin typeface="+mj-lt"/>
                <a:ea typeface="+mj-ea"/>
                <a:cs typeface="+mj-cs"/>
              </a:rPr>
              <a:t>Will automatically migrate guest VMs from failed node to another available node</a:t>
            </a:r>
          </a:p>
          <a:p>
            <a:pPr marL="584200" indent="-342900" defTabSz="914400">
              <a:lnSpc>
                <a:spcPct val="170000"/>
              </a:lnSpc>
              <a:spcBef>
                <a:spcPts val="200"/>
              </a:spcBef>
              <a:buClrTx/>
              <a:buSzPct val="100000"/>
              <a:buFont typeface="Arial" charset="0"/>
              <a:buChar char="•"/>
              <a:tabLst>
                <a:tab pos="469265" algn="l"/>
              </a:tabLst>
              <a:defRPr/>
            </a:pPr>
            <a:r>
              <a:rPr lang="en-US" altLang="zh-CN" sz="2000" dirty="0">
                <a:solidFill>
                  <a:schemeClr val="tx1"/>
                </a:solidFill>
                <a:latin typeface="+mj-lt"/>
                <a:ea typeface="+mj-ea"/>
                <a:cs typeface="+mj-cs"/>
              </a:rPr>
              <a:t>Otherwise you will have guest VMs and applications go down</a:t>
            </a:r>
          </a:p>
          <a:p>
            <a:pPr marR="12700" defTabSz="914400">
              <a:lnSpc>
                <a:spcPct val="170000"/>
              </a:lnSpc>
              <a:buClrTx/>
              <a:buSzPct val="100000"/>
              <a:buFont typeface="Arial" charset="0"/>
              <a:buChar char="•"/>
              <a:defRPr/>
            </a:pPr>
            <a:r>
              <a:rPr lang="en-US" altLang="zh-CN" sz="2000" dirty="0">
                <a:solidFill>
                  <a:schemeClr val="tx1"/>
                </a:solidFill>
                <a:latin typeface="+mj-lt"/>
                <a:ea typeface="+mj-ea"/>
                <a:cs typeface="+mj-cs"/>
              </a:rPr>
              <a:t>MFS is optimized to use NFS IP failover to make the fail over transparent to any application</a:t>
            </a:r>
          </a:p>
          <a:p>
            <a:pPr defTabSz="914400">
              <a:lnSpc>
                <a:spcPct val="170000"/>
              </a:lnSpc>
              <a:buClrTx/>
              <a:buSzPct val="100000"/>
              <a:buFont typeface="Arial" charset="0"/>
              <a:buChar char="•"/>
              <a:defRPr/>
            </a:pPr>
            <a:r>
              <a:rPr lang="en-US" altLang="zh-CN" sz="2000" dirty="0">
                <a:solidFill>
                  <a:schemeClr val="tx1"/>
                </a:solidFill>
                <a:latin typeface="+mj-lt"/>
                <a:ea typeface="+mj-ea"/>
                <a:cs typeface="+mj-cs"/>
              </a:rPr>
              <a:t>Dual Redundant Links to Network Layer (Redundant Switches)</a:t>
            </a:r>
          </a:p>
          <a:p>
            <a:pPr marR="14604" defTabSz="914400">
              <a:lnSpc>
                <a:spcPct val="170000"/>
              </a:lnSpc>
              <a:buClrTx/>
              <a:buSzPct val="100000"/>
              <a:buFont typeface="Arial" charset="0"/>
              <a:buChar char="•"/>
              <a:defRPr/>
            </a:pPr>
            <a:r>
              <a:rPr lang="en-US" altLang="zh-CN" sz="2000" dirty="0">
                <a:solidFill>
                  <a:schemeClr val="tx1"/>
                </a:solidFill>
                <a:latin typeface="+mj-lt"/>
                <a:ea typeface="+mj-ea"/>
                <a:cs typeface="+mj-cs"/>
              </a:rPr>
              <a:t>If multiple racks in Data Center, enable Rack Aware Node Assignments to ensure data is populated/distributed for maximum redundancy/ availability</a:t>
            </a:r>
          </a:p>
          <a:p>
            <a:pPr defTabSz="914400">
              <a:lnSpc>
                <a:spcPct val="170000"/>
              </a:lnSpc>
              <a:buClrTx/>
              <a:buSzPct val="100000"/>
              <a:buFont typeface="Arial" charset="0"/>
              <a:buChar char="•"/>
              <a:defRPr/>
            </a:pPr>
            <a:r>
              <a:rPr lang="en-US" altLang="zh-CN" sz="2000" dirty="0">
                <a:solidFill>
                  <a:schemeClr val="tx1"/>
                </a:solidFill>
                <a:latin typeface="+mj-lt"/>
                <a:ea typeface="+mj-ea"/>
                <a:cs typeface="+mj-cs"/>
              </a:rPr>
              <a:t>Separate Network Links for Management if possible</a:t>
            </a:r>
          </a:p>
        </p:txBody>
      </p:sp>
    </p:spTree>
    <p:extLst>
      <p:ext uri="{BB962C8B-B14F-4D97-AF65-F5344CB8AC3E}">
        <p14:creationId xmlns:p14="http://schemas.microsoft.com/office/powerpoint/2010/main" val="782970476"/>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Failure Types</a:t>
            </a:r>
            <a:endParaRPr lang="en-US" dirty="0">
              <a:solidFill>
                <a:schemeClr val="tx1"/>
              </a:solidFill>
            </a:endParaRPr>
          </a:p>
        </p:txBody>
      </p:sp>
      <p:sp>
        <p:nvSpPr>
          <p:cNvPr id="3" name="矩形 2"/>
          <p:cNvSpPr/>
          <p:nvPr/>
        </p:nvSpPr>
        <p:spPr>
          <a:xfrm>
            <a:off x="406400" y="1118233"/>
            <a:ext cx="4648200" cy="5170646"/>
          </a:xfrm>
          <a:prstGeom prst="rect">
            <a:avLst/>
          </a:prstGeom>
        </p:spPr>
        <p:txBody>
          <a:bodyPr wrap="square">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Site/Rack failure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Enable Metro storage cluster</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Node failure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Transient/Permanent</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Replica </a:t>
            </a:r>
            <a:r>
              <a:rPr lang="en-US" altLang="zh-CN" sz="2000" dirty="0" err="1">
                <a:latin typeface="+mj-lt"/>
                <a:ea typeface="+mj-ea"/>
                <a:cs typeface="+mj-cs"/>
                <a:sym typeface="Pirulen Rg" charset="0"/>
              </a:rPr>
              <a:t>resync</a:t>
            </a:r>
            <a:r>
              <a:rPr lang="en-US" altLang="zh-CN" sz="2000" dirty="0">
                <a:latin typeface="+mj-lt"/>
                <a:ea typeface="+mj-ea"/>
                <a:cs typeface="+mj-cs"/>
                <a:sym typeface="Pirulen Rg" charset="0"/>
              </a:rPr>
              <a:t> initiated</a:t>
            </a:r>
          </a:p>
          <a:p>
            <a:pPr marL="342900" indent="-342900">
              <a:lnSpc>
                <a:spcPct val="150000"/>
              </a:lnSpc>
              <a:buSzPct val="100000"/>
              <a:buFont typeface="Arial" charset="0"/>
              <a:buChar char="•"/>
              <a:defRPr/>
            </a:pPr>
            <a:r>
              <a:rPr lang="en-US" altLang="zh-CN" sz="2000" dirty="0">
                <a:latin typeface="+mj-lt"/>
                <a:ea typeface="+mj-ea"/>
                <a:cs typeface="+mj-cs"/>
                <a:sym typeface="Pirulen Rg" charset="0"/>
              </a:rPr>
              <a:t>HDD failure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Replica resync immediately</a:t>
            </a:r>
          </a:p>
          <a:p>
            <a:pPr marL="342900" indent="-342900">
              <a:lnSpc>
                <a:spcPct val="150000"/>
              </a:lnSpc>
              <a:buSzPct val="100000"/>
              <a:buFont typeface="Arial" charset="0"/>
              <a:buChar char="•"/>
              <a:defRPr/>
            </a:pPr>
            <a:r>
              <a:rPr lang="en-US" altLang="zh-CN" sz="2000" dirty="0">
                <a:latin typeface="+mj-lt"/>
                <a:sym typeface="Pirulen Rg" charset="0"/>
              </a:rPr>
              <a:t>Service failure (tomcat/MFS/zookeeper/</a:t>
            </a:r>
            <a:r>
              <a:rPr lang="en-US" altLang="zh-CN" sz="2000" dirty="0" err="1">
                <a:latin typeface="+mj-lt"/>
                <a:sym typeface="Pirulen Rg" charset="0"/>
              </a:rPr>
              <a:t>etc</a:t>
            </a:r>
            <a:r>
              <a:rPr lang="en-US" altLang="zh-CN" sz="2000" dirty="0">
                <a:latin typeface="+mj-lt"/>
                <a:sym typeface="Pirulen Rg" charset="0"/>
              </a:rPr>
              <a:t>…)</a:t>
            </a:r>
          </a:p>
          <a:p>
            <a:pPr marL="723900" lvl="1" indent="-342900">
              <a:lnSpc>
                <a:spcPct val="150000"/>
              </a:lnSpc>
              <a:buSzPct val="100000"/>
              <a:buFont typeface="Arial" charset="0"/>
              <a:buChar char="•"/>
              <a:defRPr/>
            </a:pPr>
            <a:r>
              <a:rPr lang="en-US" altLang="zh-CN" sz="2000" dirty="0">
                <a:latin typeface="+mj-lt"/>
                <a:sym typeface="Pirulen Rg" charset="0"/>
              </a:rPr>
              <a:t>Restart related service firstly</a:t>
            </a:r>
          </a:p>
          <a:p>
            <a:pPr marL="560388" lvl="1" indent="-179388">
              <a:lnSpc>
                <a:spcPct val="150000"/>
              </a:lnSpc>
              <a:buSzPct val="100000"/>
              <a:buFontTx/>
              <a:buChar char="•"/>
              <a:defRPr/>
            </a:pPr>
            <a:endParaRPr lang="en-US" altLang="zh-CN" sz="2000" dirty="0">
              <a:latin typeface="+mj-lt"/>
              <a:ea typeface="+mj-ea"/>
              <a:cs typeface="+mj-cs"/>
              <a:sym typeface="Pirulen Rg" charset="0"/>
            </a:endParaRPr>
          </a:p>
        </p:txBody>
      </p:sp>
      <p:sp>
        <p:nvSpPr>
          <p:cNvPr id="4" name="矩形 2"/>
          <p:cNvSpPr/>
          <p:nvPr/>
        </p:nvSpPr>
        <p:spPr>
          <a:xfrm>
            <a:off x="5194300" y="1115156"/>
            <a:ext cx="4648200" cy="3785652"/>
          </a:xfrm>
          <a:prstGeom prst="rect">
            <a:avLst/>
          </a:prstGeom>
        </p:spPr>
        <p:txBody>
          <a:bodyPr wrap="square">
            <a:spAutoFit/>
          </a:bodyPr>
          <a:lstStyle/>
          <a:p>
            <a:pPr marL="342900" indent="-342900">
              <a:lnSpc>
                <a:spcPct val="150000"/>
              </a:lnSpc>
              <a:buSzPct val="100000"/>
              <a:buFont typeface="Arial" charset="0"/>
              <a:buChar char="•"/>
              <a:defRPr/>
            </a:pPr>
            <a:r>
              <a:rPr lang="en-US" altLang="zh-CN" sz="2000" dirty="0">
                <a:latin typeface="+mj-lt"/>
                <a:ea typeface="+mj-ea"/>
                <a:cs typeface="+mj-cs"/>
                <a:sym typeface="Pirulen Rg" charset="0"/>
              </a:rPr>
              <a:t>Flash Media failure</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Mirroring enabled — Single failure has no impact</a:t>
            </a:r>
          </a:p>
          <a:p>
            <a:pPr marL="1104900" lvl="2" indent="-342900">
              <a:lnSpc>
                <a:spcPct val="150000"/>
              </a:lnSpc>
              <a:buSzPct val="100000"/>
              <a:buFont typeface="Arial" charset="0"/>
              <a:buChar char="•"/>
              <a:defRPr/>
            </a:pPr>
            <a:r>
              <a:rPr lang="en-US" altLang="zh-CN" sz="2000" dirty="0">
                <a:latin typeface="+mj-lt"/>
                <a:ea typeface="+mj-ea"/>
                <a:cs typeface="+mj-cs"/>
                <a:sym typeface="Pirulen Rg" charset="0"/>
              </a:rPr>
              <a:t>Replace the SSD</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Mirroring disabled — Node permanent failure</a:t>
            </a:r>
          </a:p>
          <a:p>
            <a:pPr marL="1104900" lvl="2" indent="-342900">
              <a:lnSpc>
                <a:spcPct val="150000"/>
              </a:lnSpc>
              <a:buSzPct val="100000"/>
              <a:buFont typeface="Arial" charset="0"/>
              <a:buChar char="•"/>
              <a:defRPr/>
            </a:pPr>
            <a:r>
              <a:rPr lang="en-US" altLang="zh-CN" sz="2000" dirty="0">
                <a:latin typeface="+mj-lt"/>
                <a:ea typeface="+mj-ea"/>
                <a:cs typeface="+mj-cs"/>
                <a:sym typeface="Pirulen Rg" charset="0"/>
              </a:rPr>
              <a:t>replace the SSD and rebuild the full node</a:t>
            </a:r>
          </a:p>
        </p:txBody>
      </p:sp>
    </p:spTree>
    <p:extLst>
      <p:ext uri="{BB962C8B-B14F-4D97-AF65-F5344CB8AC3E}">
        <p14:creationId xmlns:p14="http://schemas.microsoft.com/office/powerpoint/2010/main" val="2109647782"/>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Fault Management (1)</a:t>
            </a:r>
            <a:endParaRPr lang="en-US" dirty="0">
              <a:solidFill>
                <a:schemeClr val="tx1"/>
              </a:solidFill>
            </a:endParaRPr>
          </a:p>
        </p:txBody>
      </p:sp>
      <p:sp>
        <p:nvSpPr>
          <p:cNvPr id="3" name="矩形 2"/>
          <p:cNvSpPr/>
          <p:nvPr/>
        </p:nvSpPr>
        <p:spPr>
          <a:xfrm>
            <a:off x="406400" y="1524633"/>
            <a:ext cx="10401300" cy="2375009"/>
          </a:xfrm>
          <a:prstGeom prst="rect">
            <a:avLst/>
          </a:prstGeom>
        </p:spPr>
        <p:txBody>
          <a:bodyPr wrap="square">
            <a:spAutoFit/>
          </a:bodyPr>
          <a:lstStyle/>
          <a:p>
            <a:pPr marL="342900" indent="-342900">
              <a:lnSpc>
                <a:spcPct val="150000"/>
              </a:lnSpc>
              <a:buFont typeface="Arial" charset="0"/>
              <a:buChar char="•"/>
              <a:defRPr/>
            </a:pPr>
            <a:r>
              <a:rPr lang="en-US" altLang="zh-CN" sz="2000" dirty="0">
                <a:latin typeface="+mj-lt"/>
                <a:ea typeface="+mj-ea"/>
                <a:cs typeface="+mj-cs"/>
                <a:sym typeface="Pirulen Rg" charset="0"/>
              </a:rPr>
              <a:t>Be designed to avoid having any single point of failure in the cluster</a:t>
            </a:r>
          </a:p>
          <a:p>
            <a:pPr marL="342900" indent="-342900">
              <a:lnSpc>
                <a:spcPct val="150000"/>
              </a:lnSpc>
              <a:buFont typeface="Arial" charset="0"/>
              <a:buChar char="•"/>
              <a:defRPr/>
            </a:pPr>
            <a:r>
              <a:rPr lang="en-US" altLang="zh-CN" sz="2000" dirty="0">
                <a:latin typeface="+mj-lt"/>
                <a:ea typeface="+mj-ea"/>
                <a:cs typeface="+mj-cs"/>
                <a:sym typeface="Pirulen Rg" charset="0"/>
              </a:rPr>
              <a:t>Replica </a:t>
            </a:r>
            <a:r>
              <a:rPr lang="en-US" altLang="zh-CN" sz="2000" dirty="0" err="1">
                <a:latin typeface="+mj-lt"/>
                <a:ea typeface="+mj-ea"/>
                <a:cs typeface="+mj-cs"/>
                <a:sym typeface="Pirulen Rg" charset="0"/>
              </a:rPr>
              <a:t>Resync</a:t>
            </a:r>
            <a:endParaRPr lang="en-US" altLang="zh-CN" sz="2000" dirty="0">
              <a:latin typeface="+mj-lt"/>
              <a:ea typeface="+mj-ea"/>
              <a:cs typeface="+mj-cs"/>
              <a:sym typeface="Pirulen Rg" charset="0"/>
            </a:endParaRP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A replica copy is lost, </a:t>
            </a: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will mark that copy of data as stale</a:t>
            </a:r>
          </a:p>
          <a:p>
            <a:pPr marL="723900" lvl="1" indent="-342900">
              <a:lnSpc>
                <a:spcPct val="150000"/>
              </a:lnSpc>
              <a:buSzPct val="100000"/>
              <a:buFont typeface="Arial" charset="0"/>
              <a:buChar char="•"/>
              <a:defRPr/>
            </a:pPr>
            <a:r>
              <a:rPr lang="en-US" altLang="zh-CN" sz="2000" dirty="0" err="1">
                <a:latin typeface="+mj-lt"/>
                <a:ea typeface="+mj-ea"/>
                <a:cs typeface="+mj-cs"/>
                <a:sym typeface="Pirulen Rg" charset="0"/>
              </a:rPr>
              <a:t>MxSP</a:t>
            </a:r>
            <a:r>
              <a:rPr lang="en-US" altLang="zh-CN" sz="2000" dirty="0">
                <a:latin typeface="+mj-lt"/>
                <a:ea typeface="+mj-ea"/>
                <a:cs typeface="+mj-cs"/>
                <a:sym typeface="Pirulen Rg" charset="0"/>
              </a:rPr>
              <a:t> initiate a replica </a:t>
            </a:r>
            <a:r>
              <a:rPr lang="en-US" altLang="zh-CN" sz="2000" dirty="0" err="1">
                <a:latin typeface="+mj-lt"/>
                <a:ea typeface="+mj-ea"/>
                <a:cs typeface="+mj-cs"/>
                <a:sym typeface="Pirulen Rg" charset="0"/>
              </a:rPr>
              <a:t>resync</a:t>
            </a:r>
            <a:r>
              <a:rPr lang="en-US" altLang="zh-CN" sz="2000" dirty="0">
                <a:latin typeface="+mj-lt"/>
                <a:ea typeface="+mj-ea"/>
                <a:cs typeface="+mj-cs"/>
                <a:sym typeface="Pirulen Rg" charset="0"/>
              </a:rPr>
              <a:t> once it is marked as permanently lost</a:t>
            </a:r>
          </a:p>
          <a:p>
            <a:pPr marL="723900" lvl="1" indent="-342900">
              <a:lnSpc>
                <a:spcPct val="150000"/>
              </a:lnSpc>
              <a:buSzPct val="100000"/>
              <a:buFont typeface="Arial" charset="0"/>
              <a:buChar char="•"/>
              <a:defRPr/>
            </a:pPr>
            <a:r>
              <a:rPr lang="en-US" altLang="zh-CN" sz="2000" dirty="0">
                <a:latin typeface="+mj-lt"/>
                <a:ea typeface="+mj-ea"/>
                <a:cs typeface="+mj-cs"/>
                <a:sym typeface="Pirulen Rg" charset="0"/>
              </a:rPr>
              <a:t>Support incremental rebuilds when there is a transient failure</a:t>
            </a:r>
          </a:p>
        </p:txBody>
      </p:sp>
    </p:spTree>
    <p:extLst>
      <p:ext uri="{BB962C8B-B14F-4D97-AF65-F5344CB8AC3E}">
        <p14:creationId xmlns:p14="http://schemas.microsoft.com/office/powerpoint/2010/main" val="278572517"/>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Fault Management (2)</a:t>
            </a:r>
            <a:endParaRPr lang="en-US" dirty="0">
              <a:solidFill>
                <a:schemeClr val="tx1"/>
              </a:solidFill>
            </a:endParaRPr>
          </a:p>
        </p:txBody>
      </p:sp>
      <p:sp>
        <p:nvSpPr>
          <p:cNvPr id="3" name="矩形 2"/>
          <p:cNvSpPr/>
          <p:nvPr/>
        </p:nvSpPr>
        <p:spPr>
          <a:xfrm>
            <a:off x="406400" y="1524633"/>
            <a:ext cx="10401300" cy="3760004"/>
          </a:xfrm>
          <a:prstGeom prst="rect">
            <a:avLst/>
          </a:prstGeom>
        </p:spPr>
        <p:txBody>
          <a:bodyPr wrap="square">
            <a:spAutoFit/>
          </a:bodyPr>
          <a:lstStyle/>
          <a:p>
            <a:pPr indent="-342900">
              <a:lnSpc>
                <a:spcPct val="150000"/>
              </a:lnSpc>
              <a:buSzPct val="100000"/>
              <a:buFont typeface="Arial" charset="0"/>
              <a:buChar char="•"/>
              <a:defRPr/>
            </a:pPr>
            <a:r>
              <a:rPr lang="en-US" altLang="zh-CN" sz="2000" dirty="0">
                <a:latin typeface="+mj-lt"/>
                <a:ea typeface="+mj-ea"/>
                <a:cs typeface="+mj-cs"/>
                <a:sym typeface="Pirulen Rg" charset="0"/>
              </a:rPr>
              <a:t>NFS IP failover</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Each CVM has 3 private network interface</a:t>
            </a:r>
          </a:p>
          <a:p>
            <a:pPr marL="941388" lvl="2" indent="-342900">
              <a:lnSpc>
                <a:spcPct val="150000"/>
              </a:lnSpc>
              <a:buSzPct val="100000"/>
              <a:buFont typeface="Arial" charset="0"/>
              <a:buChar char="•"/>
              <a:defRPr/>
            </a:pPr>
            <a:r>
              <a:rPr lang="en-US" altLang="zh-CN" sz="2000" dirty="0">
                <a:latin typeface="+mj-lt"/>
                <a:ea typeface="+mj-ea"/>
                <a:cs typeface="+mj-cs"/>
                <a:sym typeface="Pirulen Rg" charset="0"/>
              </a:rPr>
              <a:t>NFS: NFS IP</a:t>
            </a:r>
          </a:p>
          <a:p>
            <a:pPr marL="941388" lvl="2" indent="-342900">
              <a:lnSpc>
                <a:spcPct val="150000"/>
              </a:lnSpc>
              <a:buSzPct val="100000"/>
              <a:buFont typeface="Arial" charset="0"/>
              <a:buChar char="•"/>
              <a:defRPr/>
            </a:pPr>
            <a:r>
              <a:rPr lang="en-US" altLang="zh-CN" sz="2000" dirty="0">
                <a:latin typeface="+mj-lt"/>
                <a:ea typeface="+mj-ea"/>
                <a:cs typeface="+mj-cs"/>
                <a:sym typeface="Pirulen Rg" charset="0"/>
              </a:rPr>
              <a:t>Peer: Fixed IP</a:t>
            </a:r>
          </a:p>
          <a:p>
            <a:pPr marL="941388" lvl="2" indent="-342900">
              <a:lnSpc>
                <a:spcPct val="150000"/>
              </a:lnSpc>
              <a:buSzPct val="100000"/>
              <a:buFont typeface="Arial" charset="0"/>
              <a:buChar char="•"/>
              <a:defRPr/>
            </a:pPr>
            <a:r>
              <a:rPr lang="en-US" altLang="zh-CN" sz="2000" dirty="0">
                <a:latin typeface="+mj-lt"/>
                <a:ea typeface="+mj-ea"/>
                <a:cs typeface="+mj-cs"/>
                <a:sym typeface="Pirulen Rg" charset="0"/>
              </a:rPr>
              <a:t>Standby: </a:t>
            </a:r>
            <a:r>
              <a:rPr lang="en-US" altLang="zh-CN" sz="2000" dirty="0" err="1">
                <a:latin typeface="+mj-lt"/>
                <a:ea typeface="+mj-ea"/>
                <a:cs typeface="+mj-cs"/>
                <a:sym typeface="Pirulen Rg" charset="0"/>
              </a:rPr>
              <a:t>Idel</a:t>
            </a:r>
            <a:endParaRPr lang="en-US" altLang="zh-CN" sz="2000" dirty="0">
              <a:latin typeface="+mj-lt"/>
              <a:ea typeface="+mj-ea"/>
              <a:cs typeface="+mj-cs"/>
              <a:sym typeface="Pirulen Rg" charset="0"/>
            </a:endParaRP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A service on the management server goes down, or the node becomes unresponsive</a:t>
            </a:r>
          </a:p>
          <a:p>
            <a:pPr marL="941388" lvl="2" indent="-342900">
              <a:lnSpc>
                <a:spcPct val="150000"/>
              </a:lnSpc>
              <a:buSzPct val="100000"/>
              <a:buFont typeface="Arial" charset="0"/>
              <a:buChar char="•"/>
              <a:defRPr/>
            </a:pPr>
            <a:r>
              <a:rPr lang="en-US" altLang="zh-CN" sz="2000" dirty="0">
                <a:latin typeface="+mj-lt"/>
                <a:ea typeface="+mj-ea"/>
                <a:cs typeface="+mj-cs"/>
                <a:sym typeface="Pirulen Rg" charset="0"/>
              </a:rPr>
              <a:t>nodes left with an idle standby interface will run an NFS IP leader election to take over the NFS IP of the failed node</a:t>
            </a:r>
          </a:p>
        </p:txBody>
      </p:sp>
    </p:spTree>
    <p:extLst>
      <p:ext uri="{BB962C8B-B14F-4D97-AF65-F5344CB8AC3E}">
        <p14:creationId xmlns:p14="http://schemas.microsoft.com/office/powerpoint/2010/main" val="349188641"/>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NFS</a:t>
            </a:r>
            <a:r>
              <a:rPr lang="zh-CN" altLang="en-US" dirty="0">
                <a:solidFill>
                  <a:schemeClr val="tx1"/>
                </a:solidFill>
              </a:rPr>
              <a:t> </a:t>
            </a:r>
            <a:r>
              <a:rPr lang="en-US" altLang="zh-CN" dirty="0">
                <a:solidFill>
                  <a:schemeClr val="tx1"/>
                </a:solidFill>
              </a:rPr>
              <a:t>IP Failover </a:t>
            </a:r>
            <a:endParaRPr lang="en-US" dirty="0">
              <a:solidFill>
                <a:schemeClr val="tx1"/>
              </a:solidFill>
            </a:endParaRPr>
          </a:p>
        </p:txBody>
      </p:sp>
      <p:sp>
        <p:nvSpPr>
          <p:cNvPr id="7" name="Rectangle 23"/>
          <p:cNvSpPr>
            <a:spLocks noChangeAspect="1"/>
          </p:cNvSpPr>
          <p:nvPr/>
        </p:nvSpPr>
        <p:spPr>
          <a:xfrm>
            <a:off x="523963" y="1189348"/>
            <a:ext cx="11233058" cy="428896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scene3d>
            <a:camera prst="orthographicFront"/>
            <a:lightRig rig="threePt" dir="t"/>
          </a:scene3d>
          <a:sp3d extrusionH="127000">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3"/>
          <p:cNvSpPr/>
          <p:nvPr/>
        </p:nvSpPr>
        <p:spPr>
          <a:xfrm>
            <a:off x="1089668" y="1288586"/>
            <a:ext cx="1864216"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 Guest</a:t>
            </a:r>
          </a:p>
        </p:txBody>
      </p:sp>
      <p:sp>
        <p:nvSpPr>
          <p:cNvPr id="9" name="Rectangle 4"/>
          <p:cNvSpPr/>
          <p:nvPr/>
        </p:nvSpPr>
        <p:spPr>
          <a:xfrm>
            <a:off x="819210" y="2028798"/>
            <a:ext cx="2405128"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VMware vSphere (</a:t>
            </a:r>
            <a:r>
              <a:rPr lang="en-US" sz="1600" dirty="0" err="1">
                <a:solidFill>
                  <a:schemeClr val="tx1"/>
                </a:solidFill>
              </a:rPr>
              <a:t>ESXi</a:t>
            </a:r>
            <a:r>
              <a:rPr lang="en-US" sz="1600" dirty="0">
                <a:solidFill>
                  <a:schemeClr val="tx1"/>
                </a:solidFill>
              </a:rPr>
              <a:t>)</a:t>
            </a:r>
          </a:p>
        </p:txBody>
      </p:sp>
      <p:sp>
        <p:nvSpPr>
          <p:cNvPr id="10" name="Rectangle 7"/>
          <p:cNvSpPr/>
          <p:nvPr/>
        </p:nvSpPr>
        <p:spPr>
          <a:xfrm>
            <a:off x="968924" y="4568442"/>
            <a:ext cx="2086376" cy="693719"/>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RDM</a:t>
            </a:r>
          </a:p>
          <a:p>
            <a:pPr algn="ctr">
              <a:spcBef>
                <a:spcPts val="1200"/>
              </a:spcBef>
            </a:pPr>
            <a:r>
              <a:rPr lang="en-US" sz="1600" dirty="0"/>
              <a:t>Physical Disk / SSD</a:t>
            </a:r>
          </a:p>
        </p:txBody>
      </p:sp>
      <p:sp>
        <p:nvSpPr>
          <p:cNvPr id="11" name="Down Arrow 9"/>
          <p:cNvSpPr>
            <a:spLocks noChangeAspect="1"/>
          </p:cNvSpPr>
          <p:nvPr/>
        </p:nvSpPr>
        <p:spPr>
          <a:xfrm>
            <a:off x="1929914" y="1656804"/>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Down Arrow 10"/>
          <p:cNvSpPr>
            <a:spLocks/>
          </p:cNvSpPr>
          <p:nvPr/>
        </p:nvSpPr>
        <p:spPr>
          <a:xfrm>
            <a:off x="1929914" y="2406456"/>
            <a:ext cx="183723" cy="640080"/>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Down Arrow 11"/>
          <p:cNvSpPr>
            <a:spLocks noChangeAspect="1"/>
          </p:cNvSpPr>
          <p:nvPr/>
        </p:nvSpPr>
        <p:spPr>
          <a:xfrm>
            <a:off x="1920252" y="4205889"/>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35"/>
          <p:cNvSpPr/>
          <p:nvPr/>
        </p:nvSpPr>
        <p:spPr>
          <a:xfrm>
            <a:off x="1060682" y="3076925"/>
            <a:ext cx="1922171" cy="1112724"/>
          </a:xfrm>
          <a:prstGeom prst="rect">
            <a:avLst/>
          </a:prstGeom>
          <a:solidFill>
            <a:schemeClr val="bg2"/>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en-US" sz="1600" dirty="0">
                <a:solidFill>
                  <a:schemeClr val="tx1"/>
                </a:solidFill>
              </a:rPr>
              <a:t>Maxta CVM</a:t>
            </a:r>
          </a:p>
        </p:txBody>
      </p:sp>
      <p:sp>
        <p:nvSpPr>
          <p:cNvPr id="15" name="Rectangle 5"/>
          <p:cNvSpPr/>
          <p:nvPr/>
        </p:nvSpPr>
        <p:spPr>
          <a:xfrm>
            <a:off x="1245565" y="3434017"/>
            <a:ext cx="1562582" cy="615758"/>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t>NFS Server</a:t>
            </a:r>
          </a:p>
          <a:p>
            <a:pPr algn="ctr">
              <a:spcAft>
                <a:spcPts val="600"/>
              </a:spcAft>
            </a:pPr>
            <a:r>
              <a:rPr lang="en-US" sz="1600" dirty="0"/>
              <a:t>MFS</a:t>
            </a:r>
          </a:p>
        </p:txBody>
      </p:sp>
      <p:sp>
        <p:nvSpPr>
          <p:cNvPr id="16" name="Rectangle 41"/>
          <p:cNvSpPr/>
          <p:nvPr/>
        </p:nvSpPr>
        <p:spPr>
          <a:xfrm>
            <a:off x="4276276" y="1288586"/>
            <a:ext cx="1864216"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 Guest</a:t>
            </a:r>
          </a:p>
        </p:txBody>
      </p:sp>
      <p:sp>
        <p:nvSpPr>
          <p:cNvPr id="17" name="Rectangle 42"/>
          <p:cNvSpPr/>
          <p:nvPr/>
        </p:nvSpPr>
        <p:spPr>
          <a:xfrm>
            <a:off x="4005818" y="2028798"/>
            <a:ext cx="2405128"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VMware vSphere (</a:t>
            </a:r>
            <a:r>
              <a:rPr lang="en-US" sz="1600" dirty="0" err="1">
                <a:solidFill>
                  <a:schemeClr val="tx1"/>
                </a:solidFill>
              </a:rPr>
              <a:t>ESXi</a:t>
            </a:r>
            <a:r>
              <a:rPr lang="en-US" sz="1600" dirty="0">
                <a:solidFill>
                  <a:schemeClr val="tx1"/>
                </a:solidFill>
              </a:rPr>
              <a:t>)</a:t>
            </a:r>
          </a:p>
        </p:txBody>
      </p:sp>
      <p:sp>
        <p:nvSpPr>
          <p:cNvPr id="18" name="Rectangle 43"/>
          <p:cNvSpPr/>
          <p:nvPr/>
        </p:nvSpPr>
        <p:spPr>
          <a:xfrm>
            <a:off x="4155532" y="4568442"/>
            <a:ext cx="2086376" cy="693719"/>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RDM</a:t>
            </a:r>
          </a:p>
          <a:p>
            <a:pPr algn="ctr">
              <a:spcBef>
                <a:spcPts val="1200"/>
              </a:spcBef>
            </a:pPr>
            <a:r>
              <a:rPr lang="en-US" sz="1600" dirty="0"/>
              <a:t>Physical Disk / SSD</a:t>
            </a:r>
          </a:p>
        </p:txBody>
      </p:sp>
      <p:sp>
        <p:nvSpPr>
          <p:cNvPr id="19" name="Down Arrow 44"/>
          <p:cNvSpPr>
            <a:spLocks noChangeAspect="1"/>
          </p:cNvSpPr>
          <p:nvPr/>
        </p:nvSpPr>
        <p:spPr>
          <a:xfrm>
            <a:off x="5116522" y="1656804"/>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Down Arrow 45"/>
          <p:cNvSpPr>
            <a:spLocks/>
          </p:cNvSpPr>
          <p:nvPr/>
        </p:nvSpPr>
        <p:spPr>
          <a:xfrm>
            <a:off x="5116522" y="2406456"/>
            <a:ext cx="183723" cy="640080"/>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Down Arrow 46"/>
          <p:cNvSpPr>
            <a:spLocks noChangeAspect="1"/>
          </p:cNvSpPr>
          <p:nvPr/>
        </p:nvSpPr>
        <p:spPr>
          <a:xfrm>
            <a:off x="5106860" y="4205889"/>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47"/>
          <p:cNvSpPr/>
          <p:nvPr/>
        </p:nvSpPr>
        <p:spPr>
          <a:xfrm>
            <a:off x="4247290" y="3076925"/>
            <a:ext cx="1922171" cy="1112724"/>
          </a:xfrm>
          <a:prstGeom prst="rect">
            <a:avLst/>
          </a:prstGeom>
          <a:solidFill>
            <a:schemeClr val="bg2"/>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en-US" sz="1600" dirty="0">
                <a:solidFill>
                  <a:schemeClr val="tx1"/>
                </a:solidFill>
              </a:rPr>
              <a:t>Maxta CVM</a:t>
            </a:r>
          </a:p>
        </p:txBody>
      </p:sp>
      <p:sp>
        <p:nvSpPr>
          <p:cNvPr id="23" name="Rectangle 48"/>
          <p:cNvSpPr/>
          <p:nvPr/>
        </p:nvSpPr>
        <p:spPr>
          <a:xfrm>
            <a:off x="4432173" y="3434017"/>
            <a:ext cx="1562582" cy="615758"/>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t>NFS Server</a:t>
            </a:r>
          </a:p>
          <a:p>
            <a:pPr algn="ctr">
              <a:spcAft>
                <a:spcPts val="600"/>
              </a:spcAft>
            </a:pPr>
            <a:r>
              <a:rPr lang="en-US" sz="1600" dirty="0"/>
              <a:t>MFS</a:t>
            </a:r>
          </a:p>
        </p:txBody>
      </p:sp>
      <p:sp>
        <p:nvSpPr>
          <p:cNvPr id="24" name="Rectangle 65"/>
          <p:cNvSpPr/>
          <p:nvPr/>
        </p:nvSpPr>
        <p:spPr>
          <a:xfrm>
            <a:off x="8814930" y="1288586"/>
            <a:ext cx="1864216"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 Guest</a:t>
            </a:r>
          </a:p>
        </p:txBody>
      </p:sp>
      <p:sp>
        <p:nvSpPr>
          <p:cNvPr id="25" name="Rectangle 66"/>
          <p:cNvSpPr/>
          <p:nvPr/>
        </p:nvSpPr>
        <p:spPr>
          <a:xfrm>
            <a:off x="8544472" y="2028798"/>
            <a:ext cx="2405128" cy="368218"/>
          </a:xfrm>
          <a:prstGeom prst="rect">
            <a:avLst/>
          </a:prstGeom>
          <a:no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VMware vSphere (</a:t>
            </a:r>
            <a:r>
              <a:rPr lang="en-US" sz="1600" dirty="0" err="1">
                <a:solidFill>
                  <a:schemeClr val="tx1"/>
                </a:solidFill>
              </a:rPr>
              <a:t>ESXi</a:t>
            </a:r>
            <a:r>
              <a:rPr lang="en-US" sz="1600" dirty="0">
                <a:solidFill>
                  <a:schemeClr val="tx1"/>
                </a:solidFill>
              </a:rPr>
              <a:t>)</a:t>
            </a:r>
          </a:p>
        </p:txBody>
      </p:sp>
      <p:sp>
        <p:nvSpPr>
          <p:cNvPr id="26" name="Rectangle 67"/>
          <p:cNvSpPr/>
          <p:nvPr/>
        </p:nvSpPr>
        <p:spPr>
          <a:xfrm>
            <a:off x="8694186" y="4568442"/>
            <a:ext cx="2086376" cy="693719"/>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RDM</a:t>
            </a:r>
          </a:p>
          <a:p>
            <a:pPr algn="ctr">
              <a:spcBef>
                <a:spcPts val="1200"/>
              </a:spcBef>
            </a:pPr>
            <a:r>
              <a:rPr lang="en-US" sz="1600" dirty="0"/>
              <a:t>Physical Disk / SSD</a:t>
            </a:r>
          </a:p>
        </p:txBody>
      </p:sp>
      <p:sp>
        <p:nvSpPr>
          <p:cNvPr id="27" name="Down Arrow 68"/>
          <p:cNvSpPr>
            <a:spLocks noChangeAspect="1"/>
          </p:cNvSpPr>
          <p:nvPr/>
        </p:nvSpPr>
        <p:spPr>
          <a:xfrm>
            <a:off x="9655176" y="1656804"/>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Down Arrow 69"/>
          <p:cNvSpPr>
            <a:spLocks/>
          </p:cNvSpPr>
          <p:nvPr/>
        </p:nvSpPr>
        <p:spPr>
          <a:xfrm>
            <a:off x="9655176" y="2406456"/>
            <a:ext cx="183723" cy="640080"/>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Down Arrow 70"/>
          <p:cNvSpPr>
            <a:spLocks noChangeAspect="1"/>
          </p:cNvSpPr>
          <p:nvPr/>
        </p:nvSpPr>
        <p:spPr>
          <a:xfrm>
            <a:off x="9645514" y="4205889"/>
            <a:ext cx="183723" cy="362553"/>
          </a:xfrm>
          <a:prstGeom prst="downArrow">
            <a:avLst/>
          </a:prstGeom>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71"/>
          <p:cNvSpPr/>
          <p:nvPr/>
        </p:nvSpPr>
        <p:spPr>
          <a:xfrm>
            <a:off x="8785944" y="3076925"/>
            <a:ext cx="1922171" cy="1112724"/>
          </a:xfrm>
          <a:prstGeom prst="rect">
            <a:avLst/>
          </a:prstGeom>
          <a:solidFill>
            <a:schemeClr val="bg2"/>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200"/>
              </a:spcAft>
            </a:pPr>
            <a:r>
              <a:rPr lang="en-US" sz="1600" dirty="0">
                <a:solidFill>
                  <a:schemeClr val="tx1"/>
                </a:solidFill>
              </a:rPr>
              <a:t>Maxta CVM</a:t>
            </a:r>
          </a:p>
        </p:txBody>
      </p:sp>
      <p:sp>
        <p:nvSpPr>
          <p:cNvPr id="31" name="Rectangle 72"/>
          <p:cNvSpPr/>
          <p:nvPr/>
        </p:nvSpPr>
        <p:spPr>
          <a:xfrm>
            <a:off x="8970827" y="3434017"/>
            <a:ext cx="1562582" cy="615758"/>
          </a:xfrm>
          <a:prstGeom prst="rect">
            <a:avLst/>
          </a:prstGeom>
          <a:solidFill>
            <a:srgbClr val="02569B"/>
          </a:solidFill>
          <a:ln>
            <a:solidFill>
              <a:srgbClr val="012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dirty="0"/>
              <a:t>NFS Server</a:t>
            </a:r>
          </a:p>
          <a:p>
            <a:pPr algn="ctr">
              <a:spcAft>
                <a:spcPts val="600"/>
              </a:spcAft>
            </a:pPr>
            <a:r>
              <a:rPr lang="en-US" sz="1600" dirty="0"/>
              <a:t>MFS</a:t>
            </a:r>
          </a:p>
        </p:txBody>
      </p:sp>
      <p:sp>
        <p:nvSpPr>
          <p:cNvPr id="32" name="Oval 12"/>
          <p:cNvSpPr>
            <a:spLocks noChangeAspect="1"/>
          </p:cNvSpPr>
          <p:nvPr/>
        </p:nvSpPr>
        <p:spPr>
          <a:xfrm>
            <a:off x="6702655" y="354184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73"/>
          <p:cNvSpPr>
            <a:spLocks noChangeAspect="1"/>
          </p:cNvSpPr>
          <p:nvPr/>
        </p:nvSpPr>
        <p:spPr>
          <a:xfrm>
            <a:off x="7089565" y="354261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74"/>
          <p:cNvSpPr>
            <a:spLocks noChangeAspect="1"/>
          </p:cNvSpPr>
          <p:nvPr/>
        </p:nvSpPr>
        <p:spPr>
          <a:xfrm>
            <a:off x="7937754" y="354154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75"/>
          <p:cNvSpPr>
            <a:spLocks noChangeAspect="1"/>
          </p:cNvSpPr>
          <p:nvPr/>
        </p:nvSpPr>
        <p:spPr>
          <a:xfrm>
            <a:off x="7486166" y="354154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3"/>
          <p:cNvSpPr txBox="1"/>
          <p:nvPr/>
        </p:nvSpPr>
        <p:spPr>
          <a:xfrm>
            <a:off x="2185508" y="2501436"/>
            <a:ext cx="1245277" cy="276999"/>
          </a:xfrm>
          <a:prstGeom prst="rect">
            <a:avLst/>
          </a:prstGeom>
          <a:noFill/>
        </p:spPr>
        <p:txBody>
          <a:bodyPr wrap="none" rtlCol="0">
            <a:spAutoFit/>
          </a:bodyPr>
          <a:lstStyle/>
          <a:p>
            <a:r>
              <a:rPr lang="en-US" sz="1200" b="1" dirty="0"/>
              <a:t>NFS IP Address 1</a:t>
            </a:r>
          </a:p>
        </p:txBody>
      </p:sp>
      <p:sp>
        <p:nvSpPr>
          <p:cNvPr id="37" name="TextBox 76"/>
          <p:cNvSpPr txBox="1"/>
          <p:nvPr/>
        </p:nvSpPr>
        <p:spPr>
          <a:xfrm>
            <a:off x="5443409" y="2491171"/>
            <a:ext cx="1245277" cy="276999"/>
          </a:xfrm>
          <a:prstGeom prst="rect">
            <a:avLst/>
          </a:prstGeom>
          <a:noFill/>
        </p:spPr>
        <p:txBody>
          <a:bodyPr wrap="none" rtlCol="0">
            <a:spAutoFit/>
          </a:bodyPr>
          <a:lstStyle/>
          <a:p>
            <a:r>
              <a:rPr lang="en-US" sz="1200" b="1" dirty="0"/>
              <a:t>NFS IP Address 2</a:t>
            </a:r>
          </a:p>
        </p:txBody>
      </p:sp>
      <p:sp>
        <p:nvSpPr>
          <p:cNvPr id="38" name="TextBox 77"/>
          <p:cNvSpPr txBox="1"/>
          <p:nvPr/>
        </p:nvSpPr>
        <p:spPr>
          <a:xfrm>
            <a:off x="9844284" y="2501436"/>
            <a:ext cx="1245277" cy="276999"/>
          </a:xfrm>
          <a:prstGeom prst="rect">
            <a:avLst/>
          </a:prstGeom>
          <a:noFill/>
        </p:spPr>
        <p:txBody>
          <a:bodyPr wrap="none" rtlCol="0">
            <a:spAutoFit/>
          </a:bodyPr>
          <a:lstStyle/>
          <a:p>
            <a:r>
              <a:rPr lang="en-US" sz="1200" b="1" dirty="0"/>
              <a:t>NFS IP Address 3</a:t>
            </a:r>
          </a:p>
        </p:txBody>
      </p:sp>
      <p:sp>
        <p:nvSpPr>
          <p:cNvPr id="39" name="Multiply 15"/>
          <p:cNvSpPr/>
          <p:nvPr/>
        </p:nvSpPr>
        <p:spPr>
          <a:xfrm>
            <a:off x="1108682" y="2726496"/>
            <a:ext cx="1750271" cy="1784247"/>
          </a:xfrm>
          <a:prstGeom prst="mathMultiply">
            <a:avLst>
              <a:gd name="adj1" fmla="val 665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78"/>
          <p:cNvSpPr txBox="1"/>
          <p:nvPr/>
        </p:nvSpPr>
        <p:spPr>
          <a:xfrm>
            <a:off x="5438024" y="2705771"/>
            <a:ext cx="1245277" cy="276999"/>
          </a:xfrm>
          <a:prstGeom prst="rect">
            <a:avLst/>
          </a:prstGeom>
          <a:noFill/>
        </p:spPr>
        <p:txBody>
          <a:bodyPr wrap="none" rtlCol="0">
            <a:spAutoFit/>
          </a:bodyPr>
          <a:lstStyle/>
          <a:p>
            <a:r>
              <a:rPr lang="en-US" sz="1200" b="1" dirty="0"/>
              <a:t>NFS IP Address 1</a:t>
            </a:r>
          </a:p>
        </p:txBody>
      </p:sp>
      <p:sp>
        <p:nvSpPr>
          <p:cNvPr id="41" name="TextBox 16"/>
          <p:cNvSpPr txBox="1"/>
          <p:nvPr/>
        </p:nvSpPr>
        <p:spPr>
          <a:xfrm>
            <a:off x="523963" y="5703376"/>
            <a:ext cx="8986114" cy="723275"/>
          </a:xfrm>
          <a:prstGeom prst="rect">
            <a:avLst/>
          </a:prstGeom>
          <a:noFill/>
          <a:ln w="25400">
            <a:solidFill>
              <a:srgbClr val="012854"/>
            </a:solidFill>
          </a:ln>
        </p:spPr>
        <p:txBody>
          <a:bodyPr wrap="none" rtlCol="0">
            <a:spAutoFit/>
          </a:bodyPr>
          <a:lstStyle/>
          <a:p>
            <a:pPr marL="285750" indent="-285750">
              <a:spcAft>
                <a:spcPts val="600"/>
              </a:spcAft>
              <a:buFont typeface="Arial" charset="0"/>
              <a:buChar char="•"/>
            </a:pPr>
            <a:r>
              <a:rPr lang="en-US" dirty="0"/>
              <a:t>No Downtime of Guest/Application VM</a:t>
            </a:r>
          </a:p>
          <a:p>
            <a:pPr marL="285750" indent="-285750">
              <a:spcAft>
                <a:spcPts val="600"/>
              </a:spcAft>
              <a:buFont typeface="Arial" charset="0"/>
              <a:buChar char="•"/>
            </a:pPr>
            <a:r>
              <a:rPr lang="en-US" dirty="0"/>
              <a:t>Simplified Non-Disruptive upgrade of Maxta CVM software (No </a:t>
            </a:r>
            <a:r>
              <a:rPr lang="en-US" dirty="0" err="1"/>
              <a:t>vMotion</a:t>
            </a:r>
            <a:r>
              <a:rPr lang="en-US" dirty="0"/>
              <a:t> of VMs necessary)</a:t>
            </a:r>
          </a:p>
        </p:txBody>
      </p:sp>
    </p:spTree>
    <p:extLst>
      <p:ext uri="{BB962C8B-B14F-4D97-AF65-F5344CB8AC3E}">
        <p14:creationId xmlns:p14="http://schemas.microsoft.com/office/powerpoint/2010/main" val="6554278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0" presetClass="exit" presetSubtype="0" fill="hold" grpId="0" nodeType="withEffect">
                                  <p:stCondLst>
                                    <p:cond delay="0"/>
                                  </p:stCondLst>
                                  <p:childTnLst>
                                    <p:animEffect transition="out" filter="fade">
                                      <p:cBhvr>
                                        <p:cTn id="10" dur="500"/>
                                        <p:tgtEl>
                                          <p:spTgt spid="36"/>
                                        </p:tgtEl>
                                      </p:cBhvr>
                                    </p:animEffect>
                                    <p:set>
                                      <p:cBhvr>
                                        <p:cTn id="11"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Fault Management (3)</a:t>
            </a:r>
            <a:endParaRPr lang="en-US" dirty="0">
              <a:solidFill>
                <a:schemeClr val="tx1"/>
              </a:solidFill>
            </a:endParaRPr>
          </a:p>
        </p:txBody>
      </p:sp>
      <p:sp>
        <p:nvSpPr>
          <p:cNvPr id="3" name="矩形 2"/>
          <p:cNvSpPr/>
          <p:nvPr/>
        </p:nvSpPr>
        <p:spPr>
          <a:xfrm>
            <a:off x="406400" y="1524633"/>
            <a:ext cx="10401300" cy="2375009"/>
          </a:xfrm>
          <a:prstGeom prst="rect">
            <a:avLst/>
          </a:prstGeom>
        </p:spPr>
        <p:txBody>
          <a:bodyPr wrap="square">
            <a:spAutoFit/>
          </a:bodyPr>
          <a:lstStyle/>
          <a:p>
            <a:pPr indent="-342900">
              <a:lnSpc>
                <a:spcPct val="150000"/>
              </a:lnSpc>
              <a:buSzPct val="100000"/>
              <a:buFont typeface="Arial" charset="0"/>
              <a:buChar char="•"/>
              <a:defRPr/>
            </a:pPr>
            <a:r>
              <a:rPr lang="en-US" altLang="zh-CN" sz="2000" dirty="0">
                <a:latin typeface="+mj-lt"/>
                <a:ea typeface="+mj-ea"/>
                <a:cs typeface="+mj-cs"/>
                <a:sym typeface="Pirulen Rg" charset="0"/>
              </a:rPr>
              <a:t>Auto Migration</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Guarantee that its unified namespace services are running on 3 nodes (2 copies)</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Similar to NFS IP failure</a:t>
            </a:r>
          </a:p>
          <a:p>
            <a:pPr marL="941388" lvl="2" indent="-342900">
              <a:lnSpc>
                <a:spcPct val="150000"/>
              </a:lnSpc>
              <a:buSzPct val="100000"/>
              <a:buFont typeface="Arial" charset="0"/>
              <a:buChar char="•"/>
              <a:defRPr/>
            </a:pPr>
            <a:r>
              <a:rPr lang="en-US" altLang="zh-CN" sz="2000" dirty="0">
                <a:latin typeface="+mj-lt"/>
                <a:ea typeface="+mj-ea"/>
                <a:cs typeface="+mj-cs"/>
                <a:sym typeface="Pirulen Rg" charset="0"/>
              </a:rPr>
              <a:t>Master failed, new master will be selected on the rest of nodes</a:t>
            </a:r>
          </a:p>
          <a:p>
            <a:pPr marL="560388" lvl="1" indent="-342900">
              <a:lnSpc>
                <a:spcPct val="150000"/>
              </a:lnSpc>
              <a:buSzPct val="100000"/>
              <a:buFont typeface="Arial" charset="0"/>
              <a:buChar char="•"/>
              <a:defRPr/>
            </a:pPr>
            <a:r>
              <a:rPr lang="en-US" altLang="zh-CN" sz="2000" dirty="0">
                <a:latin typeface="+mj-lt"/>
                <a:ea typeface="+mj-ea"/>
                <a:cs typeface="+mj-cs"/>
                <a:sym typeface="Pirulen Rg" charset="0"/>
              </a:rPr>
              <a:t>Provide proactive balancing functionality</a:t>
            </a:r>
          </a:p>
        </p:txBody>
      </p:sp>
    </p:spTree>
    <p:extLst>
      <p:ext uri="{BB962C8B-B14F-4D97-AF65-F5344CB8AC3E}">
        <p14:creationId xmlns:p14="http://schemas.microsoft.com/office/powerpoint/2010/main" val="1431446844"/>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Scale-up and Scale-out</a:t>
            </a:r>
            <a:endParaRPr lang="en-US" dirty="0">
              <a:solidFill>
                <a:schemeClr val="tx1"/>
              </a:solidFill>
            </a:endParaRPr>
          </a:p>
        </p:txBody>
      </p:sp>
      <p:sp>
        <p:nvSpPr>
          <p:cNvPr id="7" name="Rounded Rectangle 111"/>
          <p:cNvSpPr/>
          <p:nvPr/>
        </p:nvSpPr>
        <p:spPr bwMode="auto">
          <a:xfrm>
            <a:off x="641226" y="3141876"/>
            <a:ext cx="7699499" cy="230690"/>
          </a:xfrm>
          <a:prstGeom prst="roundRect">
            <a:avLst/>
          </a:prstGeom>
          <a:solidFill>
            <a:srgbClr val="02569B"/>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tx1"/>
                </a:solidFill>
                <a:latin typeface="+mj-lt"/>
              </a:rPr>
              <a:t>       </a:t>
            </a:r>
            <a:r>
              <a:rPr lang="en-US" sz="1200" b="1" dirty="0">
                <a:solidFill>
                  <a:schemeClr val="bg1"/>
                </a:solidFill>
                <a:latin typeface="+mj-lt"/>
              </a:rPr>
              <a:t>Maxta Global Namespace</a:t>
            </a:r>
          </a:p>
        </p:txBody>
      </p:sp>
      <p:sp>
        <p:nvSpPr>
          <p:cNvPr id="8" name="Rounded Rectangle 112"/>
          <p:cNvSpPr/>
          <p:nvPr/>
        </p:nvSpPr>
        <p:spPr bwMode="auto">
          <a:xfrm>
            <a:off x="650708" y="3141876"/>
            <a:ext cx="8039775" cy="230690"/>
          </a:xfrm>
          <a:prstGeom prst="roundRect">
            <a:avLst/>
          </a:prstGeom>
          <a:solidFill>
            <a:srgbClr val="02569B"/>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tx1"/>
                </a:solidFill>
                <a:latin typeface="+mj-lt"/>
              </a:rPr>
              <a:t>       </a:t>
            </a:r>
            <a:r>
              <a:rPr lang="en-US" sz="1200" b="1" dirty="0">
                <a:solidFill>
                  <a:schemeClr val="bg1"/>
                </a:solidFill>
                <a:latin typeface="+mj-lt"/>
              </a:rPr>
              <a:t>Maxta Global Namespace</a:t>
            </a:r>
          </a:p>
        </p:txBody>
      </p:sp>
      <p:sp>
        <p:nvSpPr>
          <p:cNvPr id="9" name="Rounded Rectangle 113"/>
          <p:cNvSpPr/>
          <p:nvPr/>
        </p:nvSpPr>
        <p:spPr bwMode="auto">
          <a:xfrm>
            <a:off x="641226" y="3142077"/>
            <a:ext cx="10864245" cy="230690"/>
          </a:xfrm>
          <a:prstGeom prst="roundRect">
            <a:avLst/>
          </a:prstGeom>
          <a:solidFill>
            <a:srgbClr val="02569B"/>
          </a:solidFill>
          <a:ln w="12700">
            <a:solidFill>
              <a:srgbClr val="F97E1D"/>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chemeClr val="tx1"/>
                </a:solidFill>
                <a:latin typeface="+mj-lt"/>
              </a:rPr>
              <a:t>       </a:t>
            </a:r>
            <a:r>
              <a:rPr lang="en-US" sz="1200" b="1" dirty="0">
                <a:solidFill>
                  <a:schemeClr val="bg1"/>
                </a:solidFill>
                <a:latin typeface="+mj-lt"/>
              </a:rPr>
              <a:t>Maxta Global Namespace</a:t>
            </a:r>
          </a:p>
        </p:txBody>
      </p:sp>
      <p:sp>
        <p:nvSpPr>
          <p:cNvPr id="10" name="Right Brace 2"/>
          <p:cNvSpPr/>
          <p:nvPr/>
        </p:nvSpPr>
        <p:spPr>
          <a:xfrm rot="5400000">
            <a:off x="1976631" y="4107077"/>
            <a:ext cx="206903" cy="1463040"/>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3"/>
          <p:cNvSpPr/>
          <p:nvPr/>
        </p:nvSpPr>
        <p:spPr>
          <a:xfrm rot="5400000">
            <a:off x="868521" y="4490555"/>
            <a:ext cx="206902" cy="69608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170" y="5060240"/>
            <a:ext cx="445603" cy="471254"/>
          </a:xfrm>
          <a:prstGeom prst="rect">
            <a:avLst/>
          </a:prstGeom>
        </p:spPr>
      </p:pic>
      <p:pic>
        <p:nvPicPr>
          <p:cNvPr id="13"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8946" y="5019739"/>
            <a:ext cx="499984" cy="526986"/>
          </a:xfrm>
          <a:prstGeom prst="rect">
            <a:avLst/>
          </a:prstGeom>
        </p:spPr>
      </p:pic>
      <p:pic>
        <p:nvPicPr>
          <p:cNvPr id="14" name="Content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562" y="4312100"/>
            <a:ext cx="2800913" cy="430128"/>
          </a:xfrm>
          <a:prstGeom prst="rect">
            <a:avLst/>
          </a:prstGeom>
        </p:spPr>
      </p:pic>
      <p:pic>
        <p:nvPicPr>
          <p:cNvPr id="15"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482" y="1585968"/>
            <a:ext cx="527533" cy="589718"/>
          </a:xfrm>
          <a:prstGeom prst="rect">
            <a:avLst/>
          </a:prstGeom>
        </p:spPr>
      </p:pic>
      <p:pic>
        <p:nvPicPr>
          <p:cNvPr id="16"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3674" y="1620172"/>
            <a:ext cx="466339" cy="521311"/>
          </a:xfrm>
          <a:prstGeom prst="rect">
            <a:avLst/>
          </a:prstGeom>
        </p:spPr>
      </p:pic>
      <p:pic>
        <p:nvPicPr>
          <p:cNvPr id="17"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1461" y="1598825"/>
            <a:ext cx="532141" cy="594869"/>
          </a:xfrm>
          <a:prstGeom prst="rect">
            <a:avLst/>
          </a:prstGeom>
        </p:spPr>
      </p:pic>
      <p:sp>
        <p:nvSpPr>
          <p:cNvPr id="18" name="Rounded Rectangle 11"/>
          <p:cNvSpPr/>
          <p:nvPr/>
        </p:nvSpPr>
        <p:spPr bwMode="auto">
          <a:xfrm>
            <a:off x="623929" y="3615982"/>
            <a:ext cx="2430421" cy="418606"/>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pic>
        <p:nvPicPr>
          <p:cNvPr id="19" name="Picture 13" descr="ICON_VM_basic_flat_R2_Q408.png"/>
          <p:cNvPicPr>
            <a:picLocks noChangeAspect="1"/>
          </p:cNvPicPr>
          <p:nvPr/>
        </p:nvPicPr>
        <p:blipFill>
          <a:blip r:embed="rId9" cstate="print"/>
          <a:srcRect/>
          <a:stretch>
            <a:fillRect/>
          </a:stretch>
        </p:blipFill>
        <p:spPr bwMode="auto">
          <a:xfrm>
            <a:off x="749170" y="2328837"/>
            <a:ext cx="629650" cy="496015"/>
          </a:xfrm>
          <a:prstGeom prst="rect">
            <a:avLst/>
          </a:prstGeom>
          <a:noFill/>
          <a:ln w="9525">
            <a:noFill/>
            <a:miter lim="800000"/>
            <a:headEnd/>
            <a:tailEnd/>
          </a:ln>
        </p:spPr>
      </p:pic>
      <p:pic>
        <p:nvPicPr>
          <p:cNvPr id="20" name="Picture 13" descr="ICON_VM_basic_flat_R2_Q408.png"/>
          <p:cNvPicPr>
            <a:picLocks noChangeAspect="1"/>
          </p:cNvPicPr>
          <p:nvPr/>
        </p:nvPicPr>
        <p:blipFill>
          <a:blip r:embed="rId9" cstate="print"/>
          <a:srcRect/>
          <a:stretch>
            <a:fillRect/>
          </a:stretch>
        </p:blipFill>
        <p:spPr bwMode="auto">
          <a:xfrm>
            <a:off x="1572018" y="2328837"/>
            <a:ext cx="629650" cy="496015"/>
          </a:xfrm>
          <a:prstGeom prst="rect">
            <a:avLst/>
          </a:prstGeom>
          <a:noFill/>
          <a:ln w="9525">
            <a:noFill/>
            <a:miter lim="800000"/>
            <a:headEnd/>
            <a:tailEnd/>
          </a:ln>
        </p:spPr>
      </p:pic>
      <p:pic>
        <p:nvPicPr>
          <p:cNvPr id="21" name="Picture 13" descr="ICON_VM_basic_flat_R2_Q408.png"/>
          <p:cNvPicPr>
            <a:picLocks noChangeAspect="1"/>
          </p:cNvPicPr>
          <p:nvPr/>
        </p:nvPicPr>
        <p:blipFill>
          <a:blip r:embed="rId9" cstate="print"/>
          <a:srcRect/>
          <a:stretch>
            <a:fillRect/>
          </a:stretch>
        </p:blipFill>
        <p:spPr bwMode="auto">
          <a:xfrm>
            <a:off x="7978034" y="2354387"/>
            <a:ext cx="629650" cy="496015"/>
          </a:xfrm>
          <a:prstGeom prst="rect">
            <a:avLst/>
          </a:prstGeom>
          <a:noFill/>
          <a:ln w="9525">
            <a:noFill/>
            <a:miter lim="800000"/>
            <a:headEnd/>
            <a:tailEnd/>
          </a:ln>
        </p:spPr>
      </p:pic>
      <p:pic>
        <p:nvPicPr>
          <p:cNvPr id="22"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5748" y="5019739"/>
            <a:ext cx="499984" cy="526986"/>
          </a:xfrm>
          <a:prstGeom prst="rect">
            <a:avLst/>
          </a:prstGeom>
        </p:spPr>
      </p:pic>
      <p:pic>
        <p:nvPicPr>
          <p:cNvPr id="23"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8820" y="5019739"/>
            <a:ext cx="499984" cy="526986"/>
          </a:xfrm>
          <a:prstGeom prst="rect">
            <a:avLst/>
          </a:prstGeom>
        </p:spPr>
      </p:pic>
      <p:sp>
        <p:nvSpPr>
          <p:cNvPr id="24" name="Right Brace 42"/>
          <p:cNvSpPr/>
          <p:nvPr/>
        </p:nvSpPr>
        <p:spPr>
          <a:xfrm rot="5400000">
            <a:off x="4824835" y="4091846"/>
            <a:ext cx="206903" cy="1463040"/>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43"/>
          <p:cNvSpPr/>
          <p:nvPr/>
        </p:nvSpPr>
        <p:spPr>
          <a:xfrm rot="5400000">
            <a:off x="3716725" y="4475324"/>
            <a:ext cx="206902" cy="69608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7374" y="5045009"/>
            <a:ext cx="445603" cy="471254"/>
          </a:xfrm>
          <a:prstGeom prst="rect">
            <a:avLst/>
          </a:prstGeom>
        </p:spPr>
      </p:pic>
      <p:pic>
        <p:nvPicPr>
          <p:cNvPr id="27"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7150" y="5004508"/>
            <a:ext cx="499984" cy="526986"/>
          </a:xfrm>
          <a:prstGeom prst="rect">
            <a:avLst/>
          </a:prstGeom>
        </p:spPr>
      </p:pic>
      <p:pic>
        <p:nvPicPr>
          <p:cNvPr id="28" name="Content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9766" y="4296869"/>
            <a:ext cx="2800913" cy="430128"/>
          </a:xfrm>
          <a:prstGeom prst="rect">
            <a:avLst/>
          </a:prstGeom>
        </p:spPr>
      </p:pic>
      <p:sp>
        <p:nvSpPr>
          <p:cNvPr id="29" name="Rounded Rectangle 11"/>
          <p:cNvSpPr/>
          <p:nvPr/>
        </p:nvSpPr>
        <p:spPr bwMode="auto">
          <a:xfrm>
            <a:off x="3472133" y="3600751"/>
            <a:ext cx="2421195" cy="418606"/>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pic>
        <p:nvPicPr>
          <p:cNvPr id="30"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3952" y="5004508"/>
            <a:ext cx="499984" cy="526986"/>
          </a:xfrm>
          <a:prstGeom prst="rect">
            <a:avLst/>
          </a:prstGeom>
        </p:spPr>
      </p:pic>
      <p:pic>
        <p:nvPicPr>
          <p:cNvPr id="31"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7024" y="5004508"/>
            <a:ext cx="499984" cy="526986"/>
          </a:xfrm>
          <a:prstGeom prst="rect">
            <a:avLst/>
          </a:prstGeom>
        </p:spPr>
      </p:pic>
      <p:pic>
        <p:nvPicPr>
          <p:cNvPr id="32"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2557" y="5019739"/>
            <a:ext cx="499984" cy="526986"/>
          </a:xfrm>
          <a:prstGeom prst="rect">
            <a:avLst/>
          </a:prstGeom>
        </p:spPr>
      </p:pic>
      <p:pic>
        <p:nvPicPr>
          <p:cNvPr id="33"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0550" y="5004508"/>
            <a:ext cx="499984" cy="526986"/>
          </a:xfrm>
          <a:prstGeom prst="rect">
            <a:avLst/>
          </a:prstGeom>
        </p:spPr>
      </p:pic>
      <p:pic>
        <p:nvPicPr>
          <p:cNvPr id="34" name="Picture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87698" y="1614701"/>
            <a:ext cx="597732" cy="518831"/>
          </a:xfrm>
          <a:prstGeom prst="rect">
            <a:avLst/>
          </a:prstGeom>
        </p:spPr>
      </p:pic>
      <p:pic>
        <p:nvPicPr>
          <p:cNvPr id="35"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4875" y="1583104"/>
            <a:ext cx="571554" cy="638928"/>
          </a:xfrm>
          <a:prstGeom prst="rect">
            <a:avLst/>
          </a:prstGeom>
        </p:spPr>
      </p:pic>
      <p:pic>
        <p:nvPicPr>
          <p:cNvPr id="36" name="Picture 13" descr="ICON_VM_basic_flat_R2_Q408.png"/>
          <p:cNvPicPr>
            <a:picLocks noChangeAspect="1"/>
          </p:cNvPicPr>
          <p:nvPr/>
        </p:nvPicPr>
        <p:blipFill>
          <a:blip r:embed="rId9" cstate="print"/>
          <a:srcRect/>
          <a:stretch>
            <a:fillRect/>
          </a:stretch>
        </p:blipFill>
        <p:spPr bwMode="auto">
          <a:xfrm>
            <a:off x="3469177" y="2357570"/>
            <a:ext cx="629650" cy="496015"/>
          </a:xfrm>
          <a:prstGeom prst="rect">
            <a:avLst/>
          </a:prstGeom>
          <a:noFill/>
          <a:ln w="9525">
            <a:noFill/>
            <a:miter lim="800000"/>
            <a:headEnd/>
            <a:tailEnd/>
          </a:ln>
        </p:spPr>
      </p:pic>
      <p:pic>
        <p:nvPicPr>
          <p:cNvPr id="37" name="Picture 13" descr="ICON_VM_basic_flat_R2_Q408.png"/>
          <p:cNvPicPr>
            <a:picLocks noChangeAspect="1"/>
          </p:cNvPicPr>
          <p:nvPr/>
        </p:nvPicPr>
        <p:blipFill>
          <a:blip r:embed="rId9" cstate="print"/>
          <a:srcRect/>
          <a:stretch>
            <a:fillRect/>
          </a:stretch>
        </p:blipFill>
        <p:spPr bwMode="auto">
          <a:xfrm>
            <a:off x="4345826" y="2357570"/>
            <a:ext cx="629650" cy="496015"/>
          </a:xfrm>
          <a:prstGeom prst="rect">
            <a:avLst/>
          </a:prstGeom>
          <a:noFill/>
          <a:ln w="9525">
            <a:noFill/>
            <a:miter lim="800000"/>
            <a:headEnd/>
            <a:tailEnd/>
          </a:ln>
        </p:spPr>
      </p:pic>
      <p:pic>
        <p:nvPicPr>
          <p:cNvPr id="38" name="Picture 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9867" y="1524078"/>
            <a:ext cx="618602" cy="691523"/>
          </a:xfrm>
          <a:prstGeom prst="rect">
            <a:avLst/>
          </a:prstGeom>
        </p:spPr>
      </p:pic>
      <p:pic>
        <p:nvPicPr>
          <p:cNvPr id="39" name="Picture 13" descr="ICON_VM_basic_flat_R2_Q408.png"/>
          <p:cNvPicPr>
            <a:picLocks noChangeAspect="1"/>
          </p:cNvPicPr>
          <p:nvPr/>
        </p:nvPicPr>
        <p:blipFill>
          <a:blip r:embed="rId9" cstate="print"/>
          <a:srcRect/>
          <a:stretch>
            <a:fillRect/>
          </a:stretch>
        </p:blipFill>
        <p:spPr bwMode="auto">
          <a:xfrm>
            <a:off x="2416726" y="2330399"/>
            <a:ext cx="629650" cy="496015"/>
          </a:xfrm>
          <a:prstGeom prst="rect">
            <a:avLst/>
          </a:prstGeom>
          <a:noFill/>
          <a:ln w="9525">
            <a:noFill/>
            <a:miter lim="800000"/>
            <a:headEnd/>
            <a:tailEnd/>
          </a:ln>
        </p:spPr>
      </p:pic>
      <p:pic>
        <p:nvPicPr>
          <p:cNvPr id="40" name="Pictur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82384" y="1663700"/>
            <a:ext cx="444473" cy="496867"/>
          </a:xfrm>
          <a:prstGeom prst="rect">
            <a:avLst/>
          </a:prstGeom>
        </p:spPr>
      </p:pic>
      <p:pic>
        <p:nvPicPr>
          <p:cNvPr id="41" name="Picture 13" descr="ICON_VM_basic_flat_R2_Q408.png"/>
          <p:cNvPicPr>
            <a:picLocks noChangeAspect="1"/>
          </p:cNvPicPr>
          <p:nvPr/>
        </p:nvPicPr>
        <p:blipFill>
          <a:blip r:embed="rId9" cstate="print"/>
          <a:srcRect/>
          <a:stretch>
            <a:fillRect/>
          </a:stretch>
        </p:blipFill>
        <p:spPr bwMode="auto">
          <a:xfrm>
            <a:off x="5185836" y="2368349"/>
            <a:ext cx="629650" cy="496015"/>
          </a:xfrm>
          <a:prstGeom prst="rect">
            <a:avLst/>
          </a:prstGeom>
          <a:noFill/>
          <a:ln w="9525">
            <a:noFill/>
            <a:miter lim="800000"/>
            <a:headEnd/>
            <a:tailEnd/>
          </a:ln>
        </p:spPr>
      </p:pic>
      <p:sp>
        <p:nvSpPr>
          <p:cNvPr id="42" name="Right Brace 66"/>
          <p:cNvSpPr/>
          <p:nvPr/>
        </p:nvSpPr>
        <p:spPr>
          <a:xfrm rot="5400000">
            <a:off x="7621990" y="4082329"/>
            <a:ext cx="206903" cy="1463040"/>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67"/>
          <p:cNvSpPr/>
          <p:nvPr/>
        </p:nvSpPr>
        <p:spPr>
          <a:xfrm rot="5400000">
            <a:off x="6513880" y="4465807"/>
            <a:ext cx="206902" cy="69608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4"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529" y="5035492"/>
            <a:ext cx="445603" cy="471254"/>
          </a:xfrm>
          <a:prstGeom prst="rect">
            <a:avLst/>
          </a:prstGeom>
        </p:spPr>
      </p:pic>
      <p:pic>
        <p:nvPicPr>
          <p:cNvPr id="45"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4305" y="4994991"/>
            <a:ext cx="499984" cy="526986"/>
          </a:xfrm>
          <a:prstGeom prst="rect">
            <a:avLst/>
          </a:prstGeom>
        </p:spPr>
      </p:pic>
      <p:pic>
        <p:nvPicPr>
          <p:cNvPr id="46" name="Content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6921" y="4287352"/>
            <a:ext cx="2800913" cy="430128"/>
          </a:xfrm>
          <a:prstGeom prst="rect">
            <a:avLst/>
          </a:prstGeom>
        </p:spPr>
      </p:pic>
      <p:sp>
        <p:nvSpPr>
          <p:cNvPr id="47" name="Rounded Rectangle 11"/>
          <p:cNvSpPr/>
          <p:nvPr/>
        </p:nvSpPr>
        <p:spPr bwMode="auto">
          <a:xfrm>
            <a:off x="6269288" y="3591234"/>
            <a:ext cx="2421195" cy="418606"/>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pic>
        <p:nvPicPr>
          <p:cNvPr id="48"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1107" y="4994991"/>
            <a:ext cx="499984" cy="526986"/>
          </a:xfrm>
          <a:prstGeom prst="rect">
            <a:avLst/>
          </a:prstGeom>
        </p:spPr>
      </p:pic>
      <p:pic>
        <p:nvPicPr>
          <p:cNvPr id="49"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4179" y="4994991"/>
            <a:ext cx="499984" cy="526986"/>
          </a:xfrm>
          <a:prstGeom prst="rect">
            <a:avLst/>
          </a:prstGeom>
        </p:spPr>
      </p:pic>
      <p:pic>
        <p:nvPicPr>
          <p:cNvPr id="50"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7705" y="4994991"/>
            <a:ext cx="499984" cy="526986"/>
          </a:xfrm>
          <a:prstGeom prst="rect">
            <a:avLst/>
          </a:prstGeom>
        </p:spPr>
      </p:pic>
      <p:pic>
        <p:nvPicPr>
          <p:cNvPr id="51"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84853" y="1605184"/>
            <a:ext cx="597732" cy="518831"/>
          </a:xfrm>
          <a:prstGeom prst="rect">
            <a:avLst/>
          </a:prstGeom>
        </p:spPr>
      </p:pic>
      <p:pic>
        <p:nvPicPr>
          <p:cNvPr id="52" name="Picture 13" descr="ICON_VM_basic_flat_R2_Q408.png"/>
          <p:cNvPicPr>
            <a:picLocks noChangeAspect="1"/>
          </p:cNvPicPr>
          <p:nvPr/>
        </p:nvPicPr>
        <p:blipFill>
          <a:blip r:embed="rId9" cstate="print"/>
          <a:srcRect/>
          <a:stretch>
            <a:fillRect/>
          </a:stretch>
        </p:blipFill>
        <p:spPr bwMode="auto">
          <a:xfrm>
            <a:off x="6266332" y="2348053"/>
            <a:ext cx="629650" cy="496015"/>
          </a:xfrm>
          <a:prstGeom prst="rect">
            <a:avLst/>
          </a:prstGeom>
          <a:noFill/>
          <a:ln w="9525">
            <a:noFill/>
            <a:miter lim="800000"/>
            <a:headEnd/>
            <a:tailEnd/>
          </a:ln>
        </p:spPr>
      </p:pic>
      <p:pic>
        <p:nvPicPr>
          <p:cNvPr id="53" name="Picture 8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06342" y="1528012"/>
            <a:ext cx="618602" cy="691523"/>
          </a:xfrm>
          <a:prstGeom prst="rect">
            <a:avLst/>
          </a:prstGeom>
        </p:spPr>
      </p:pic>
      <p:pic>
        <p:nvPicPr>
          <p:cNvPr id="54" name="Picture 13" descr="ICON_VM_basic_flat_R2_Q408.png"/>
          <p:cNvPicPr>
            <a:picLocks noChangeAspect="1"/>
          </p:cNvPicPr>
          <p:nvPr/>
        </p:nvPicPr>
        <p:blipFill>
          <a:blip r:embed="rId9" cstate="print"/>
          <a:srcRect/>
          <a:stretch>
            <a:fillRect/>
          </a:stretch>
        </p:blipFill>
        <p:spPr bwMode="auto">
          <a:xfrm>
            <a:off x="7133201" y="2334333"/>
            <a:ext cx="629650" cy="496015"/>
          </a:xfrm>
          <a:prstGeom prst="rect">
            <a:avLst/>
          </a:prstGeom>
          <a:noFill/>
          <a:ln w="9525">
            <a:noFill/>
            <a:miter lim="800000"/>
            <a:headEnd/>
            <a:tailEnd/>
          </a:ln>
        </p:spPr>
      </p:pic>
      <p:grpSp>
        <p:nvGrpSpPr>
          <p:cNvPr id="55" name="Group 114"/>
          <p:cNvGrpSpPr/>
          <p:nvPr/>
        </p:nvGrpSpPr>
        <p:grpSpPr>
          <a:xfrm>
            <a:off x="9002775" y="1603775"/>
            <a:ext cx="2800913" cy="3918202"/>
            <a:chOff x="9167875" y="1743475"/>
            <a:chExt cx="2800913" cy="3918202"/>
          </a:xfrm>
        </p:grpSpPr>
        <p:sp>
          <p:nvSpPr>
            <p:cNvPr id="56" name="Right Brace 85"/>
            <p:cNvSpPr/>
            <p:nvPr/>
          </p:nvSpPr>
          <p:spPr>
            <a:xfrm rot="5400000">
              <a:off x="10652944" y="4222029"/>
              <a:ext cx="206903" cy="1463040"/>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e 86"/>
            <p:cNvSpPr/>
            <p:nvPr/>
          </p:nvSpPr>
          <p:spPr>
            <a:xfrm rot="5400000">
              <a:off x="9544834" y="4605507"/>
              <a:ext cx="206902" cy="696087"/>
            </a:xfrm>
            <a:prstGeom prst="rightBrace">
              <a:avLst>
                <a:gd name="adj1" fmla="val 9593"/>
                <a:gd name="adj2" fmla="val 50000"/>
              </a:avLst>
            </a:prstGeom>
            <a:no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5483" y="5175192"/>
              <a:ext cx="445603" cy="471254"/>
            </a:xfrm>
            <a:prstGeom prst="rect">
              <a:avLst/>
            </a:prstGeom>
          </p:spPr>
        </p:pic>
        <p:pic>
          <p:nvPicPr>
            <p:cNvPr id="5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5259" y="5134691"/>
              <a:ext cx="499984" cy="526986"/>
            </a:xfrm>
            <a:prstGeom prst="rect">
              <a:avLst/>
            </a:prstGeom>
          </p:spPr>
        </p:pic>
        <p:pic>
          <p:nvPicPr>
            <p:cNvPr id="60" name="Content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7875" y="4427052"/>
              <a:ext cx="2800913" cy="430128"/>
            </a:xfrm>
            <a:prstGeom prst="rect">
              <a:avLst/>
            </a:prstGeom>
          </p:spPr>
        </p:pic>
        <p:sp>
          <p:nvSpPr>
            <p:cNvPr id="61" name="Rounded Rectangle 11"/>
            <p:cNvSpPr/>
            <p:nvPr/>
          </p:nvSpPr>
          <p:spPr bwMode="auto">
            <a:xfrm>
              <a:off x="9300242" y="3730934"/>
              <a:ext cx="2421195" cy="418606"/>
            </a:xfrm>
            <a:prstGeom prst="roundRect">
              <a:avLst/>
            </a:prstGeom>
            <a:gradFill>
              <a:gsLst>
                <a:gs pos="0">
                  <a:srgbClr val="2F97D9"/>
                </a:gs>
                <a:gs pos="100000">
                  <a:srgbClr val="8FD1F0"/>
                </a:gs>
              </a:gsLst>
            </a:gradFill>
            <a:ln w="12700">
              <a:solidFill>
                <a:srgbClr val="39A5E5"/>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1200" b="1" dirty="0">
                  <a:solidFill>
                    <a:srgbClr val="FFFFFF"/>
                  </a:solidFill>
                  <a:latin typeface="+mj-lt"/>
                </a:rPr>
                <a:t>Hypervisor</a:t>
              </a:r>
            </a:p>
          </p:txBody>
        </p:sp>
        <p:pic>
          <p:nvPicPr>
            <p:cNvPr id="62" name="Picture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2061" y="5134691"/>
              <a:ext cx="499984" cy="526986"/>
            </a:xfrm>
            <a:prstGeom prst="rect">
              <a:avLst/>
            </a:prstGeom>
          </p:spPr>
        </p:pic>
        <p:pic>
          <p:nvPicPr>
            <p:cNvPr id="6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5133" y="5134691"/>
              <a:ext cx="499984" cy="526986"/>
            </a:xfrm>
            <a:prstGeom prst="rect">
              <a:avLst/>
            </a:prstGeom>
          </p:spPr>
        </p:pic>
        <p:pic>
          <p:nvPicPr>
            <p:cNvPr id="6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59" y="5134691"/>
              <a:ext cx="499984" cy="526986"/>
            </a:xfrm>
            <a:prstGeom prst="rect">
              <a:avLst/>
            </a:prstGeom>
          </p:spPr>
        </p:pic>
        <p:pic>
          <p:nvPicPr>
            <p:cNvPr id="65"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8537" y="1743475"/>
              <a:ext cx="527533" cy="589718"/>
            </a:xfrm>
            <a:prstGeom prst="rect">
              <a:avLst/>
            </a:prstGeom>
          </p:spPr>
        </p:pic>
        <p:pic>
          <p:nvPicPr>
            <p:cNvPr id="66" name="Picture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99729" y="1777679"/>
              <a:ext cx="466339" cy="521311"/>
            </a:xfrm>
            <a:prstGeom prst="rect">
              <a:avLst/>
            </a:prstGeom>
          </p:spPr>
        </p:pic>
        <p:pic>
          <p:nvPicPr>
            <p:cNvPr id="67" name="Picture 13" descr="ICON_VM_basic_flat_R2_Q408.png"/>
            <p:cNvPicPr>
              <a:picLocks noChangeAspect="1"/>
            </p:cNvPicPr>
            <p:nvPr/>
          </p:nvPicPr>
          <p:blipFill>
            <a:blip r:embed="rId9" cstate="print"/>
            <a:srcRect/>
            <a:stretch>
              <a:fillRect/>
            </a:stretch>
          </p:blipFill>
          <p:spPr bwMode="auto">
            <a:xfrm>
              <a:off x="9395225" y="2486344"/>
              <a:ext cx="629650" cy="496015"/>
            </a:xfrm>
            <a:prstGeom prst="rect">
              <a:avLst/>
            </a:prstGeom>
            <a:noFill/>
            <a:ln w="9525">
              <a:noFill/>
              <a:miter lim="800000"/>
              <a:headEnd/>
              <a:tailEnd/>
            </a:ln>
          </p:spPr>
        </p:pic>
        <p:pic>
          <p:nvPicPr>
            <p:cNvPr id="68" name="Picture 13" descr="ICON_VM_basic_flat_R2_Q408.png"/>
            <p:cNvPicPr>
              <a:picLocks noChangeAspect="1"/>
            </p:cNvPicPr>
            <p:nvPr/>
          </p:nvPicPr>
          <p:blipFill>
            <a:blip r:embed="rId9" cstate="print"/>
            <a:srcRect/>
            <a:stretch>
              <a:fillRect/>
            </a:stretch>
          </p:blipFill>
          <p:spPr bwMode="auto">
            <a:xfrm>
              <a:off x="10218073" y="2486344"/>
              <a:ext cx="629650" cy="496015"/>
            </a:xfrm>
            <a:prstGeom prst="rect">
              <a:avLst/>
            </a:prstGeom>
            <a:noFill/>
            <a:ln w="9525">
              <a:noFill/>
              <a:miter lim="800000"/>
              <a:headEnd/>
              <a:tailEnd/>
            </a:ln>
          </p:spPr>
        </p:pic>
        <p:pic>
          <p:nvPicPr>
            <p:cNvPr id="69" name="Picture 10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37469" y="1803400"/>
              <a:ext cx="444473" cy="496867"/>
            </a:xfrm>
            <a:prstGeom prst="rect">
              <a:avLst/>
            </a:prstGeom>
          </p:spPr>
        </p:pic>
        <p:pic>
          <p:nvPicPr>
            <p:cNvPr id="70" name="Picture 13" descr="ICON_VM_basic_flat_R2_Q408.png"/>
            <p:cNvPicPr>
              <a:picLocks noChangeAspect="1"/>
            </p:cNvPicPr>
            <p:nvPr/>
          </p:nvPicPr>
          <p:blipFill>
            <a:blip r:embed="rId9" cstate="print"/>
            <a:srcRect/>
            <a:stretch>
              <a:fillRect/>
            </a:stretch>
          </p:blipFill>
          <p:spPr bwMode="auto">
            <a:xfrm>
              <a:off x="11040921" y="2508049"/>
              <a:ext cx="629650" cy="496015"/>
            </a:xfrm>
            <a:prstGeom prst="rect">
              <a:avLst/>
            </a:prstGeom>
            <a:noFill/>
            <a:ln w="9525">
              <a:noFill/>
              <a:miter lim="800000"/>
              <a:headEnd/>
              <a:tailEnd/>
            </a:ln>
          </p:spPr>
        </p:pic>
      </p:grpSp>
    </p:spTree>
    <p:extLst>
      <p:ext uri="{BB962C8B-B14F-4D97-AF65-F5344CB8AC3E}">
        <p14:creationId xmlns:p14="http://schemas.microsoft.com/office/powerpoint/2010/main" val="6554278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2000" fill="hold"/>
                                        <p:tgtEl>
                                          <p:spTgt spid="50"/>
                                        </p:tgtEl>
                                        <p:attrNameLst>
                                          <p:attrName>ppt_x</p:attrName>
                                        </p:attrNameLst>
                                      </p:cBhvr>
                                      <p:tavLst>
                                        <p:tav tm="0">
                                          <p:val>
                                            <p:strVal val="#ppt_x"/>
                                          </p:val>
                                        </p:tav>
                                        <p:tav tm="100000">
                                          <p:val>
                                            <p:strVal val="#ppt_x"/>
                                          </p:val>
                                        </p:tav>
                                      </p:tavLst>
                                    </p:anim>
                                    <p:anim calcmode="lin" valueType="num">
                                      <p:cBhvr additive="base">
                                        <p:cTn id="8" dur="2000" fill="hold"/>
                                        <p:tgtEl>
                                          <p:spTgt spid="50"/>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additive="base">
                                        <p:cTn id="16" dur="2000" fill="hold"/>
                                        <p:tgtEl>
                                          <p:spTgt spid="55"/>
                                        </p:tgtEl>
                                        <p:attrNameLst>
                                          <p:attrName>ppt_x</p:attrName>
                                        </p:attrNameLst>
                                      </p:cBhvr>
                                      <p:tavLst>
                                        <p:tav tm="0">
                                          <p:val>
                                            <p:strVal val="#ppt_x"/>
                                          </p:val>
                                        </p:tav>
                                        <p:tav tm="100000">
                                          <p:val>
                                            <p:strVal val="#ppt_x"/>
                                          </p:val>
                                        </p:tav>
                                      </p:tavLst>
                                    </p:anim>
                                    <p:anim calcmode="lin" valueType="num">
                                      <p:cBhvr additive="base">
                                        <p:cTn id="17" dur="2000" fill="hold"/>
                                        <p:tgtEl>
                                          <p:spTgt spid="5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rmAutofit/>
          </a:bodyPr>
          <a:lstStyle/>
          <a:p>
            <a:r>
              <a:rPr lang="en-US" altLang="zh-CN" dirty="0">
                <a:solidFill>
                  <a:schemeClr val="tx1"/>
                </a:solidFill>
              </a:rPr>
              <a:t>Upgrade and Patching</a:t>
            </a:r>
            <a:endParaRPr lang="en-US" dirty="0">
              <a:solidFill>
                <a:schemeClr val="tx1"/>
              </a:solidFill>
            </a:endParaRPr>
          </a:p>
        </p:txBody>
      </p:sp>
      <p:sp>
        <p:nvSpPr>
          <p:cNvPr id="7" name="Content Placeholder 2"/>
          <p:cNvSpPr txBox="1">
            <a:spLocks/>
          </p:cNvSpPr>
          <p:nvPr/>
        </p:nvSpPr>
        <p:spPr>
          <a:xfrm>
            <a:off x="838200" y="1336225"/>
            <a:ext cx="10515600" cy="4351338"/>
          </a:xfrm>
          <a:prstGeom prst="rect">
            <a:avLst/>
          </a:prstGeom>
        </p:spPr>
        <p:txBody>
          <a:bodyPr>
            <a:normAutofit/>
          </a:bodyPr>
          <a:lstStyle>
            <a:lvl1pPr marL="457200" indent="-457200" algn="l" defTabSz="914377" rtl="0" eaLnBrk="1" latinLnBrk="0" hangingPunct="1">
              <a:lnSpc>
                <a:spcPct val="90000"/>
              </a:lnSpc>
              <a:spcBef>
                <a:spcPts val="1000"/>
              </a:spcBef>
              <a:buClr>
                <a:srgbClr val="63A802"/>
              </a:buClr>
              <a:buFontTx/>
              <a:buBlip>
                <a:blip r:embed="rId3"/>
              </a:buBlip>
              <a:defRPr sz="2400" kern="1200">
                <a:solidFill>
                  <a:schemeClr val="tx1">
                    <a:lumMod val="75000"/>
                    <a:lumOff val="25000"/>
                  </a:schemeClr>
                </a:solidFill>
                <a:latin typeface="+mn-lt"/>
                <a:ea typeface="+mn-ea"/>
                <a:cs typeface="+mn-cs"/>
              </a:defRPr>
            </a:lvl1pPr>
            <a:lvl2pPr marL="914400" indent="-457200" algn="l" defTabSz="914377" rtl="0" eaLnBrk="1" latinLnBrk="0" hangingPunct="1">
              <a:lnSpc>
                <a:spcPct val="90000"/>
              </a:lnSpc>
              <a:spcBef>
                <a:spcPts val="500"/>
              </a:spcBef>
              <a:buClr>
                <a:srgbClr val="63A802"/>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1142971" indent="-228594" algn="l" defTabSz="914377" rtl="0" eaLnBrk="1" latinLnBrk="0" hangingPunct="1">
              <a:lnSpc>
                <a:spcPct val="90000"/>
              </a:lnSpc>
              <a:spcBef>
                <a:spcPts val="500"/>
              </a:spcBef>
              <a:buClr>
                <a:srgbClr val="63A802"/>
              </a:buClr>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160"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349" indent="-228594" algn="l" defTabSz="914377" rtl="0" eaLnBrk="1" latinLnBrk="0" hangingPunct="1">
              <a:lnSpc>
                <a:spcPct val="90000"/>
              </a:lnSpc>
              <a:spcBef>
                <a:spcPts val="500"/>
              </a:spcBef>
              <a:buClr>
                <a:srgbClr val="63A802"/>
              </a:buClr>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Arial" charset="0"/>
              <a:buChar char="•"/>
            </a:pPr>
            <a:endParaRPr lang="en-US" dirty="0">
              <a:solidFill>
                <a:schemeClr val="tx1"/>
              </a:solidFill>
            </a:endParaRPr>
          </a:p>
          <a:p>
            <a:pPr>
              <a:buClrTx/>
              <a:buFont typeface="Arial" charset="0"/>
              <a:buChar char="•"/>
            </a:pPr>
            <a:r>
              <a:rPr lang="en-US" dirty="0">
                <a:solidFill>
                  <a:schemeClr val="tx1"/>
                </a:solidFill>
                <a:latin typeface="+mj-lt"/>
                <a:ea typeface="+mj-ea"/>
                <a:cs typeface="+mj-cs"/>
              </a:rPr>
              <a:t>Non Disruptively Upgrade </a:t>
            </a:r>
            <a:r>
              <a:rPr lang="en-US" dirty="0" err="1">
                <a:solidFill>
                  <a:schemeClr val="tx1"/>
                </a:solidFill>
                <a:latin typeface="+mj-lt"/>
                <a:ea typeface="+mj-ea"/>
                <a:cs typeface="+mj-cs"/>
              </a:rPr>
              <a:t>Maxta</a:t>
            </a:r>
            <a:r>
              <a:rPr lang="en-US" dirty="0">
                <a:solidFill>
                  <a:schemeClr val="tx1"/>
                </a:solidFill>
                <a:latin typeface="+mj-lt"/>
                <a:ea typeface="+mj-ea"/>
                <a:cs typeface="+mj-cs"/>
              </a:rPr>
              <a:t> Software</a:t>
            </a:r>
          </a:p>
          <a:p>
            <a:pPr lvl="1">
              <a:buClrTx/>
              <a:buFont typeface="Arial" charset="0"/>
              <a:buChar char="•"/>
            </a:pPr>
            <a:r>
              <a:rPr lang="en-US" sz="2400" dirty="0">
                <a:solidFill>
                  <a:schemeClr val="tx1"/>
                </a:solidFill>
                <a:latin typeface="+mj-lt"/>
                <a:ea typeface="+mj-ea"/>
                <a:cs typeface="+mj-cs"/>
              </a:rPr>
              <a:t>Minor and Major versions</a:t>
            </a:r>
          </a:p>
          <a:p>
            <a:pPr>
              <a:buClrTx/>
              <a:buFont typeface="Arial" charset="0"/>
              <a:buChar char="•"/>
            </a:pPr>
            <a:endParaRPr lang="en-US" dirty="0">
              <a:solidFill>
                <a:schemeClr val="tx1"/>
              </a:solidFill>
              <a:latin typeface="+mj-lt"/>
              <a:ea typeface="+mj-ea"/>
              <a:cs typeface="+mj-cs"/>
            </a:endParaRPr>
          </a:p>
          <a:p>
            <a:pPr>
              <a:buClrTx/>
              <a:buFont typeface="Arial" charset="0"/>
              <a:buChar char="•"/>
            </a:pPr>
            <a:r>
              <a:rPr lang="en-US" dirty="0">
                <a:solidFill>
                  <a:schemeClr val="tx1"/>
                </a:solidFill>
                <a:latin typeface="+mj-lt"/>
                <a:ea typeface="+mj-ea"/>
                <a:cs typeface="+mj-cs"/>
              </a:rPr>
              <a:t>Rolling Upgrade of </a:t>
            </a:r>
            <a:r>
              <a:rPr lang="en-US" dirty="0" err="1">
                <a:solidFill>
                  <a:schemeClr val="tx1"/>
                </a:solidFill>
                <a:latin typeface="+mj-lt"/>
                <a:ea typeface="+mj-ea"/>
                <a:cs typeface="+mj-cs"/>
              </a:rPr>
              <a:t>Maxta</a:t>
            </a:r>
            <a:r>
              <a:rPr lang="en-US" dirty="0">
                <a:solidFill>
                  <a:schemeClr val="tx1"/>
                </a:solidFill>
                <a:latin typeface="+mj-lt"/>
                <a:ea typeface="+mj-ea"/>
                <a:cs typeface="+mj-cs"/>
              </a:rPr>
              <a:t> Software on Each Server</a:t>
            </a:r>
          </a:p>
          <a:p>
            <a:pPr>
              <a:buClrTx/>
              <a:buFont typeface="Arial" charset="0"/>
              <a:buChar char="•"/>
            </a:pPr>
            <a:endParaRPr lang="en-US" dirty="0">
              <a:solidFill>
                <a:schemeClr val="tx1"/>
              </a:solidFill>
              <a:latin typeface="+mj-lt"/>
              <a:ea typeface="+mj-ea"/>
              <a:cs typeface="+mj-cs"/>
            </a:endParaRPr>
          </a:p>
          <a:p>
            <a:pPr>
              <a:buClrTx/>
              <a:buFont typeface="Arial" charset="0"/>
              <a:buChar char="•"/>
            </a:pPr>
            <a:r>
              <a:rPr lang="en-US" dirty="0">
                <a:solidFill>
                  <a:schemeClr val="tx1"/>
                </a:solidFill>
                <a:latin typeface="+mj-lt"/>
                <a:ea typeface="+mj-ea"/>
                <a:cs typeface="+mj-cs"/>
              </a:rPr>
              <a:t>ESX and </a:t>
            </a:r>
            <a:r>
              <a:rPr lang="en-US" dirty="0" err="1">
                <a:solidFill>
                  <a:schemeClr val="tx1"/>
                </a:solidFill>
                <a:latin typeface="+mj-lt"/>
                <a:ea typeface="+mj-ea"/>
                <a:cs typeface="+mj-cs"/>
              </a:rPr>
              <a:t>Maxta</a:t>
            </a:r>
            <a:r>
              <a:rPr lang="en-US" dirty="0">
                <a:solidFill>
                  <a:schemeClr val="tx1"/>
                </a:solidFill>
                <a:latin typeface="+mj-lt"/>
                <a:ea typeface="+mj-ea"/>
                <a:cs typeface="+mj-cs"/>
              </a:rPr>
              <a:t> can be Upgraded in a Rolling Manner</a:t>
            </a:r>
          </a:p>
          <a:p>
            <a:pPr>
              <a:buClrTx/>
              <a:buFont typeface="Arial" charset="0"/>
              <a:buChar char="•"/>
            </a:pPr>
            <a:endParaRPr lang="en-US" dirty="0">
              <a:solidFill>
                <a:schemeClr val="tx1"/>
              </a:solidFill>
            </a:endParaRPr>
          </a:p>
          <a:p>
            <a:pPr>
              <a:buClrTx/>
              <a:buFont typeface="Arial" charset="0"/>
              <a:buChar char="•"/>
            </a:pPr>
            <a:endParaRPr lang="en-US" dirty="0">
              <a:solidFill>
                <a:schemeClr val="tx1"/>
              </a:solidFill>
            </a:endParaRPr>
          </a:p>
        </p:txBody>
      </p:sp>
    </p:spTree>
    <p:extLst>
      <p:ext uri="{BB962C8B-B14F-4D97-AF65-F5344CB8AC3E}">
        <p14:creationId xmlns:p14="http://schemas.microsoft.com/office/powerpoint/2010/main" val="655427841"/>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873354" y="5626483"/>
            <a:ext cx="1022434" cy="640330"/>
            <a:chOff x="3383088" y="5624964"/>
            <a:chExt cx="1022434" cy="640330"/>
          </a:xfrm>
        </p:grpSpPr>
        <p:sp>
          <p:nvSpPr>
            <p:cNvPr id="22" name="TextBox 21"/>
            <p:cNvSpPr txBox="1"/>
            <p:nvPr/>
          </p:nvSpPr>
          <p:spPr>
            <a:xfrm>
              <a:off x="3383088" y="5926740"/>
              <a:ext cx="1022434" cy="338554"/>
            </a:xfrm>
            <a:prstGeom prst="rect">
              <a:avLst/>
            </a:prstGeom>
            <a:noFill/>
          </p:spPr>
          <p:txBody>
            <a:bodyPr wrap="square" rtlCol="0">
              <a:spAutoFit/>
            </a:bodyPr>
            <a:lstStyle/>
            <a:p>
              <a:pPr algn="ctr"/>
              <a:r>
                <a:rPr lang="en-US" sz="800" dirty="0">
                  <a:solidFill>
                    <a:prstClr val="black"/>
                  </a:solidFill>
                  <a:latin typeface="+mj-lt"/>
                </a:rPr>
                <a:t>www.youtube.com/c/MaxtaInc</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578241" y="5624964"/>
              <a:ext cx="632129" cy="274320"/>
            </a:xfrm>
            <a:prstGeom prst="rect">
              <a:avLst/>
            </a:prstGeom>
          </p:spPr>
        </p:pic>
      </p:grpSp>
      <p:sp>
        <p:nvSpPr>
          <p:cNvPr id="9" name="TextBox 8"/>
          <p:cNvSpPr txBox="1"/>
          <p:nvPr/>
        </p:nvSpPr>
        <p:spPr>
          <a:xfrm>
            <a:off x="4228304" y="3728063"/>
            <a:ext cx="3626858" cy="584775"/>
          </a:xfrm>
          <a:prstGeom prst="rect">
            <a:avLst/>
          </a:prstGeom>
          <a:noFill/>
        </p:spPr>
        <p:txBody>
          <a:bodyPr wrap="square" rtlCol="0">
            <a:spAutoFit/>
          </a:bodyPr>
          <a:lstStyle/>
          <a:p>
            <a:pPr algn="ctr"/>
            <a:r>
              <a:rPr lang="en-US" sz="3200" dirty="0">
                <a:solidFill>
                  <a:prstClr val="black">
                    <a:lumMod val="75000"/>
                    <a:lumOff val="25000"/>
                  </a:prstClr>
                </a:solidFill>
                <a:latin typeface="+mj-lt"/>
                <a:ea typeface="Helvetica" charset="0"/>
                <a:cs typeface="Helvetica" charset="0"/>
              </a:rPr>
              <a:t>www.maxta.com</a:t>
            </a:r>
          </a:p>
        </p:txBody>
      </p:sp>
      <p:sp>
        <p:nvSpPr>
          <p:cNvPr id="10" name="TextBox 9"/>
          <p:cNvSpPr txBox="1"/>
          <p:nvPr/>
        </p:nvSpPr>
        <p:spPr>
          <a:xfrm>
            <a:off x="4144820" y="4209750"/>
            <a:ext cx="3793826" cy="307777"/>
          </a:xfrm>
          <a:prstGeom prst="rect">
            <a:avLst/>
          </a:prstGeom>
          <a:noFill/>
        </p:spPr>
        <p:txBody>
          <a:bodyPr wrap="square" rtlCol="0">
            <a:spAutoFit/>
          </a:bodyPr>
          <a:lstStyle/>
          <a:p>
            <a:pPr algn="ctr"/>
            <a:r>
              <a:rPr lang="en-US" sz="1400" dirty="0">
                <a:solidFill>
                  <a:prstClr val="black">
                    <a:lumMod val="75000"/>
                    <a:lumOff val="25000"/>
                  </a:prstClr>
                </a:solidFill>
                <a:latin typeface="+mj-lt"/>
                <a:ea typeface="Helvetica" charset="0"/>
                <a:cs typeface="Helvetica" charset="0"/>
              </a:rPr>
              <a:t>sales@maxta.com | 1-844-44MAXTA</a:t>
            </a:r>
          </a:p>
        </p:txBody>
      </p:sp>
      <p:grpSp>
        <p:nvGrpSpPr>
          <p:cNvPr id="19" name="Group 18"/>
          <p:cNvGrpSpPr/>
          <p:nvPr/>
        </p:nvGrpSpPr>
        <p:grpSpPr>
          <a:xfrm>
            <a:off x="6297301" y="5627207"/>
            <a:ext cx="1061134" cy="639606"/>
            <a:chOff x="6225305" y="5624964"/>
            <a:chExt cx="1061134" cy="639606"/>
          </a:xfrm>
        </p:grpSpPr>
        <p:sp>
          <p:nvSpPr>
            <p:cNvPr id="8" name="TextBox 7"/>
            <p:cNvSpPr txBox="1"/>
            <p:nvPr/>
          </p:nvSpPr>
          <p:spPr>
            <a:xfrm>
              <a:off x="6225305" y="5926016"/>
              <a:ext cx="1061134" cy="338554"/>
            </a:xfrm>
            <a:prstGeom prst="rect">
              <a:avLst/>
            </a:prstGeom>
            <a:noFill/>
          </p:spPr>
          <p:txBody>
            <a:bodyPr wrap="square" rtlCol="0">
              <a:spAutoFit/>
            </a:bodyPr>
            <a:lstStyle/>
            <a:p>
              <a:pPr algn="ctr"/>
              <a:r>
                <a:rPr lang="en-US" sz="800" dirty="0">
                  <a:solidFill>
                    <a:prstClr val="black"/>
                  </a:solidFill>
                  <a:latin typeface="+mj-lt"/>
                </a:rPr>
                <a:t>www.facebook.com/</a:t>
              </a:r>
              <a:br>
                <a:rPr lang="en-US" sz="800" dirty="0">
                  <a:solidFill>
                    <a:prstClr val="black"/>
                  </a:solidFill>
                  <a:latin typeface="+mj-lt"/>
                </a:rPr>
              </a:br>
              <a:r>
                <a:rPr lang="en-US" sz="800" dirty="0">
                  <a:solidFill>
                    <a:prstClr val="black"/>
                  </a:solidFill>
                  <a:latin typeface="+mj-lt"/>
                </a:rPr>
                <a:t>maxtacorp</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4400" y="5624964"/>
              <a:ext cx="274320" cy="274320"/>
            </a:xfrm>
            <a:prstGeom prst="rect">
              <a:avLst/>
            </a:prstGeom>
          </p:spPr>
        </p:pic>
      </p:grpSp>
      <p:grpSp>
        <p:nvGrpSpPr>
          <p:cNvPr id="18" name="Group 17"/>
          <p:cNvGrpSpPr/>
          <p:nvPr/>
        </p:nvGrpSpPr>
        <p:grpSpPr>
          <a:xfrm>
            <a:off x="7772648" y="5624964"/>
            <a:ext cx="667049" cy="524830"/>
            <a:chOff x="7286439" y="5624964"/>
            <a:chExt cx="667049" cy="524830"/>
          </a:xfrm>
        </p:grpSpPr>
        <p:sp>
          <p:nvSpPr>
            <p:cNvPr id="11" name="TextBox 10"/>
            <p:cNvSpPr txBox="1"/>
            <p:nvPr/>
          </p:nvSpPr>
          <p:spPr>
            <a:xfrm>
              <a:off x="7286439" y="5934350"/>
              <a:ext cx="667049" cy="215444"/>
            </a:xfrm>
            <a:prstGeom prst="rect">
              <a:avLst/>
            </a:prstGeom>
            <a:noFill/>
          </p:spPr>
          <p:txBody>
            <a:bodyPr wrap="square" rtlCol="0">
              <a:spAutoFit/>
            </a:bodyPr>
            <a:lstStyle/>
            <a:p>
              <a:pPr algn="ctr"/>
              <a:r>
                <a:rPr lang="en-US" sz="800" dirty="0">
                  <a:solidFill>
                    <a:prstClr val="black"/>
                  </a:solidFill>
                  <a:latin typeface="+mj-lt"/>
                </a:rPr>
                <a:t>@MaxtaInc</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21536" y="5624964"/>
              <a:ext cx="273476" cy="274320"/>
            </a:xfrm>
            <a:prstGeom prst="rect">
              <a:avLst/>
            </a:prstGeom>
          </p:spPr>
        </p:pic>
      </p:grpSp>
      <p:grpSp>
        <p:nvGrpSpPr>
          <p:cNvPr id="24" name="Group 23"/>
          <p:cNvGrpSpPr/>
          <p:nvPr/>
        </p:nvGrpSpPr>
        <p:grpSpPr>
          <a:xfrm>
            <a:off x="3482531" y="5624964"/>
            <a:ext cx="1065510" cy="647940"/>
            <a:chOff x="5162677" y="5624964"/>
            <a:chExt cx="1065510" cy="647940"/>
          </a:xfrm>
        </p:grpSpPr>
        <p:sp>
          <p:nvSpPr>
            <p:cNvPr id="25" name="TextBox 24"/>
            <p:cNvSpPr txBox="1"/>
            <p:nvPr/>
          </p:nvSpPr>
          <p:spPr>
            <a:xfrm>
              <a:off x="5162677" y="5934350"/>
              <a:ext cx="1065510" cy="338554"/>
            </a:xfrm>
            <a:prstGeom prst="rect">
              <a:avLst/>
            </a:prstGeom>
            <a:noFill/>
          </p:spPr>
          <p:txBody>
            <a:bodyPr wrap="square" rtlCol="0">
              <a:spAutoFit/>
            </a:bodyPr>
            <a:lstStyle/>
            <a:p>
              <a:pPr algn="ctr"/>
              <a:r>
                <a:rPr lang="en-US" sz="800" dirty="0">
                  <a:solidFill>
                    <a:prstClr val="black"/>
                  </a:solidFill>
                  <a:latin typeface="+mj-lt"/>
                </a:rPr>
                <a:t>www.linkedin.com/</a:t>
              </a:r>
              <a:br>
                <a:rPr lang="en-US" sz="800" dirty="0">
                  <a:solidFill>
                    <a:prstClr val="black"/>
                  </a:solidFill>
                  <a:latin typeface="+mj-lt"/>
                </a:rPr>
              </a:br>
              <a:r>
                <a:rPr lang="en-US" sz="800" dirty="0">
                  <a:solidFill>
                    <a:prstClr val="black"/>
                  </a:solidFill>
                  <a:latin typeface="+mj-lt"/>
                </a:rPr>
                <a:t>company/maxta-inc-</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2835" y="5624964"/>
              <a:ext cx="274320" cy="274320"/>
            </a:xfrm>
            <a:prstGeom prst="rect">
              <a:avLst/>
            </a:prstGeom>
          </p:spPr>
        </p:pic>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6447" y="1320970"/>
            <a:ext cx="3797215" cy="1885950"/>
          </a:xfrm>
          <a:prstGeom prst="rect">
            <a:avLst/>
          </a:prstGeom>
        </p:spPr>
      </p:pic>
    </p:spTree>
    <p:extLst>
      <p:ext uri="{BB962C8B-B14F-4D97-AF65-F5344CB8AC3E}">
        <p14:creationId xmlns:p14="http://schemas.microsoft.com/office/powerpoint/2010/main" val="293380233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032" y="2829560"/>
            <a:ext cx="6716268" cy="875763"/>
          </a:xfrm>
          <a:prstGeom prst="rect">
            <a:avLst/>
          </a:prstGeom>
        </p:spPr>
        <p:txBody>
          <a:bodyPr anchor="ctr">
            <a:normAutofit/>
          </a:bodyPr>
          <a:lstStyle/>
          <a:p>
            <a:pPr marL="58737" indent="0"/>
            <a:r>
              <a:rPr lang="en-US" altLang="zh-CN" i="1" dirty="0" err="1">
                <a:solidFill>
                  <a:schemeClr val="tx1"/>
                </a:solidFill>
              </a:rPr>
              <a:t>Maxta</a:t>
            </a:r>
            <a:r>
              <a:rPr lang="en-US" altLang="zh-CN" i="1" dirty="0">
                <a:solidFill>
                  <a:schemeClr val="tx1"/>
                </a:solidFill>
              </a:rPr>
              <a:t> Software Architecture</a:t>
            </a:r>
            <a:endParaRPr lang="en-US" altLang="zh-CN" dirty="0">
              <a:solidFill>
                <a:schemeClr val="tx1"/>
              </a:solidFill>
            </a:endParaRPr>
          </a:p>
        </p:txBody>
      </p:sp>
    </p:spTree>
    <p:extLst>
      <p:ext uri="{BB962C8B-B14F-4D97-AF65-F5344CB8AC3E}">
        <p14:creationId xmlns:p14="http://schemas.microsoft.com/office/powerpoint/2010/main" val="4266833812"/>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C11A061-9694-48C3-BB5C-2D572C2E2EBF}" vid="{50CEA7F9-5846-4DBD-B715-297949F7AE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Maxta PPT Template</Template>
  <TotalTime>0</TotalTime>
  <Words>4785</Words>
  <Application>Microsoft Macintosh PowerPoint</Application>
  <PresentationFormat>宽屏</PresentationFormat>
  <Paragraphs>940</Paragraphs>
  <Slides>88</Slides>
  <Notes>84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88</vt:i4>
      </vt:variant>
    </vt:vector>
  </HeadingPairs>
  <TitlesOfParts>
    <vt:vector size="102" baseType="lpstr">
      <vt:lpstr>宋体</vt:lpstr>
      <vt:lpstr>Pirulen Rg</vt:lpstr>
      <vt:lpstr>Arial</vt:lpstr>
      <vt:lpstr>Calibri</vt:lpstr>
      <vt:lpstr>Calibri Light</vt:lpstr>
      <vt:lpstr>Helvetica</vt:lpstr>
      <vt:lpstr>Helvetica Light</vt:lpstr>
      <vt:lpstr>Tahoma</vt:lpstr>
      <vt:lpstr>Times</vt:lpstr>
      <vt:lpstr>Trebuchet MS</vt:lpstr>
      <vt:lpstr>Verdana</vt:lpstr>
      <vt:lpstr>Wingdings</vt:lpstr>
      <vt:lpstr>Wingdings 3</vt:lpstr>
      <vt:lpstr>Office Theme</vt:lpstr>
      <vt:lpstr>Maximize the Promise of Hyperconvergence by Thinking Outside the Storage Box</vt:lpstr>
      <vt:lpstr>Maxta Architecture</vt:lpstr>
      <vt:lpstr>Typical Hardware Configuration</vt:lpstr>
      <vt:lpstr>Maxta Storage Platform – Design Principles</vt:lpstr>
      <vt:lpstr>Maxta Storage Platform – Design Principles</vt:lpstr>
      <vt:lpstr>Maxta Software Stack Configuration</vt:lpstr>
      <vt:lpstr>Configuration Details (1)</vt:lpstr>
      <vt:lpstr>Configuration Details (2)</vt:lpstr>
      <vt:lpstr>Maxta Software Architecture</vt:lpstr>
      <vt:lpstr>MxSP Feature</vt:lpstr>
      <vt:lpstr>Maxta Storage Platform Key Functional Blocks</vt:lpstr>
      <vt:lpstr>Architecture Overview</vt:lpstr>
      <vt:lpstr>Main Components</vt:lpstr>
      <vt:lpstr>Services</vt:lpstr>
      <vt:lpstr>NFS</vt:lpstr>
      <vt:lpstr>Clustering and Unified Namespace</vt:lpstr>
      <vt:lpstr>Maxta File System</vt:lpstr>
      <vt:lpstr>Maxta Distributed File System</vt:lpstr>
      <vt:lpstr>Read I/O Path</vt:lpstr>
      <vt:lpstr>Write I/O Path</vt:lpstr>
      <vt:lpstr>Write operation timeout(Resync)</vt:lpstr>
      <vt:lpstr>Resynchronization Operations</vt:lpstr>
      <vt:lpstr>Floating Master (1) </vt:lpstr>
      <vt:lpstr>Floating Master (2) </vt:lpstr>
      <vt:lpstr>Floating Master (3) </vt:lpstr>
      <vt:lpstr>Floating Master (4)</vt:lpstr>
      <vt:lpstr>End-to-End Data Integrity</vt:lpstr>
      <vt:lpstr>Data Integrity</vt:lpstr>
      <vt:lpstr>Object Manager</vt:lpstr>
      <vt:lpstr>Object Manager</vt:lpstr>
      <vt:lpstr>Striping Data Across Multiple Nodes</vt:lpstr>
      <vt:lpstr>Horizontal Striping</vt:lpstr>
      <vt:lpstr>Horizontal Striping</vt:lpstr>
      <vt:lpstr>Vertical Striping</vt:lpstr>
      <vt:lpstr>Data Re-layout (1)</vt:lpstr>
      <vt:lpstr>Data Re-layout (2)</vt:lpstr>
      <vt:lpstr>Data Relocate (1)</vt:lpstr>
      <vt:lpstr>Data Relocate (2)</vt:lpstr>
      <vt:lpstr>Data Relocate (3)</vt:lpstr>
      <vt:lpstr>Data Reconstruct (1) </vt:lpstr>
      <vt:lpstr>Data Reconstruct (2)</vt:lpstr>
      <vt:lpstr>Data Reconstruct (3)</vt:lpstr>
      <vt:lpstr>Data Reconstruct (4)</vt:lpstr>
      <vt:lpstr>Automatic Rebalance – Add / Replace Disk or Node</vt:lpstr>
      <vt:lpstr>Data Re-layout Summary</vt:lpstr>
      <vt:lpstr>Maxta Management</vt:lpstr>
      <vt:lpstr>Management Service</vt:lpstr>
      <vt:lpstr>VM-Centric Management</vt:lpstr>
      <vt:lpstr>Management and User Interface</vt:lpstr>
      <vt:lpstr>Application Defined Storage</vt:lpstr>
      <vt:lpstr>Example: Benefit of Application Defined Storage – Page Size</vt:lpstr>
      <vt:lpstr>Application Defined Use Case – Microsoft Exchange</vt:lpstr>
      <vt:lpstr>Additional Product Features</vt:lpstr>
      <vt:lpstr>SSD Caching</vt:lpstr>
      <vt:lpstr>MxIL/Read Cache</vt:lpstr>
      <vt:lpstr>Metadev</vt:lpstr>
      <vt:lpstr>Disk Layout</vt:lpstr>
      <vt:lpstr>SSD Layout (1)</vt:lpstr>
      <vt:lpstr>SSD Layout (2)</vt:lpstr>
      <vt:lpstr>Policy Management</vt:lpstr>
      <vt:lpstr>Policy Management - per-Datastore</vt:lpstr>
      <vt:lpstr>Policy Management - per-VM</vt:lpstr>
      <vt:lpstr>Policy Management - per-VM</vt:lpstr>
      <vt:lpstr>Policy Management - per-VM</vt:lpstr>
      <vt:lpstr>Policy Management - per-VDisk</vt:lpstr>
      <vt:lpstr>Policy Management - per-VDisk</vt:lpstr>
      <vt:lpstr>Maximize Storage Efficiency</vt:lpstr>
      <vt:lpstr>Highly Efficient Snapshots and Clones</vt:lpstr>
      <vt:lpstr>Snapshot (1)</vt:lpstr>
      <vt:lpstr>Snapshot (2)</vt:lpstr>
      <vt:lpstr>Snapshot Policy</vt:lpstr>
      <vt:lpstr>Clone</vt:lpstr>
      <vt:lpstr>Space Reclaim (1)</vt:lpstr>
      <vt:lpstr>Space Reclaim (2)</vt:lpstr>
      <vt:lpstr>Space Reclaim (3)</vt:lpstr>
      <vt:lpstr>Space Reclaim (4)</vt:lpstr>
      <vt:lpstr>Space Reclaim (5)</vt:lpstr>
      <vt:lpstr>Fault Management</vt:lpstr>
      <vt:lpstr>Eliminate Single Point of Failure</vt:lpstr>
      <vt:lpstr>HA Recommendations</vt:lpstr>
      <vt:lpstr>Failure Types</vt:lpstr>
      <vt:lpstr>Fault Management (1)</vt:lpstr>
      <vt:lpstr>Fault Management (2)</vt:lpstr>
      <vt:lpstr>NFS IP Failover </vt:lpstr>
      <vt:lpstr>Fault Management (3)</vt:lpstr>
      <vt:lpstr>Scale-up and Scale-out</vt:lpstr>
      <vt:lpstr>Upgrade and Patching</vt:lpstr>
      <vt:lpstr>PowerPoint 演示文稿</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2016-08-22T04:26:24Z</dcterms:created>
  <dcterms:modified xsi:type="dcterms:W3CDTF">2018-06-20T09:17:19Z</dcterms:modified>
  <cp:contentStatus/>
</cp:coreProperties>
</file>